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4" r:id="rId9"/>
    <p:sldId id="265" r:id="rId10"/>
    <p:sldId id="266" r:id="rId11"/>
    <p:sldId id="263" r:id="rId12"/>
    <p:sldId id="269" r:id="rId13"/>
    <p:sldId id="270" r:id="rId14"/>
    <p:sldId id="271" r:id="rId15"/>
    <p:sldId id="267" r:id="rId16"/>
    <p:sldId id="272" r:id="rId17"/>
    <p:sldId id="273" r:id="rId18"/>
    <p:sldId id="274" r:id="rId19"/>
    <p:sldId id="275" r:id="rId20"/>
    <p:sldId id="276" r:id="rId21"/>
    <p:sldId id="277" r:id="rId22"/>
    <p:sldId id="279" r:id="rId23"/>
    <p:sldId id="280" r:id="rId24"/>
    <p:sldId id="295" r:id="rId25"/>
    <p:sldId id="281" r:id="rId26"/>
    <p:sldId id="283" r:id="rId27"/>
    <p:sldId id="284" r:id="rId28"/>
    <p:sldId id="285" r:id="rId29"/>
    <p:sldId id="286" r:id="rId30"/>
    <p:sldId id="287" r:id="rId31"/>
    <p:sldId id="288" r:id="rId32"/>
    <p:sldId id="289" r:id="rId33"/>
    <p:sldId id="290" r:id="rId34"/>
    <p:sldId id="291" r:id="rId35"/>
    <p:sldId id="292" r:id="rId36"/>
    <p:sldId id="294"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DB2"/>
    <a:srgbClr val="FBA617"/>
    <a:srgbClr val="EC7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061" autoAdjust="0"/>
  </p:normalViewPr>
  <p:slideViewPr>
    <p:cSldViewPr snapToGrid="0">
      <p:cViewPr varScale="1">
        <p:scale>
          <a:sx n="54" d="100"/>
          <a:sy n="54" d="100"/>
        </p:scale>
        <p:origin x="1781" y="53"/>
      </p:cViewPr>
      <p:guideLst/>
    </p:cSldViewPr>
  </p:slideViewPr>
  <p:notesTextViewPr>
    <p:cViewPr>
      <p:scale>
        <a:sx n="1" d="1"/>
        <a:sy n="1" d="1"/>
      </p:scale>
      <p:origin x="0" y="-46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986C4-E2EC-4283-BBE2-BE2EDF8CA231}" type="datetimeFigureOut">
              <a:rPr lang="en-GB" smtClean="0"/>
              <a:t>20/05/2022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70C19-A9CB-4630-8F10-21A6DF2F6B4B}" type="slidenum">
              <a:rPr lang="en-GB" smtClean="0"/>
              <a:t>‹N°›</a:t>
            </a:fld>
            <a:endParaRPr lang="en-GB"/>
          </a:p>
        </p:txBody>
      </p:sp>
    </p:spTree>
    <p:extLst>
      <p:ext uri="{BB962C8B-B14F-4D97-AF65-F5344CB8AC3E}">
        <p14:creationId xmlns:p14="http://schemas.microsoft.com/office/powerpoint/2010/main" val="344283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onventions.coe.int/Treaty/Commun/QueVoulezVous.asp?NT=158&amp;CM=8&amp;CL=E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n.org/en/about-us/member-state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ohchr.org/EN/HRBodies/CHR/Pages/CommissionOnHumanRights.aspx" TargetMode="External"/><Relationship Id="rId5" Type="http://schemas.openxmlformats.org/officeDocument/2006/relationships/hyperlink" Target="https://www.un.org/en/about-us/un-charter" TargetMode="External"/><Relationship Id="rId4" Type="http://schemas.openxmlformats.org/officeDocument/2006/relationships/hyperlink" Target="https://www.un.org/en/our-work"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a:t>Integrate</a:t>
            </a:r>
            <a:r>
              <a:rPr lang="fr-BE" dirty="0"/>
              <a:t> the</a:t>
            </a:r>
            <a:r>
              <a:rPr lang="fr-BE" baseline="0" dirty="0"/>
              <a:t> logo of </a:t>
            </a:r>
            <a:r>
              <a:rPr lang="fr-BE" baseline="0" dirty="0" err="1"/>
              <a:t>your</a:t>
            </a:r>
            <a:r>
              <a:rPr lang="fr-BE" baseline="0" dirty="0"/>
              <a:t> organisation on the </a:t>
            </a:r>
            <a:r>
              <a:rPr lang="fr-BE" baseline="0" dirty="0" err="1"/>
              <a:t>left</a:t>
            </a:r>
            <a:r>
              <a:rPr lang="fr-BE" baseline="0" dirty="0"/>
              <a:t> </a:t>
            </a:r>
            <a:r>
              <a:rPr lang="fr-BE" baseline="0" dirty="0" err="1"/>
              <a:t>side</a:t>
            </a:r>
            <a:r>
              <a:rPr lang="fr-BE" baseline="0" dirty="0"/>
              <a:t> of the CLEAR-Rights logo on </a:t>
            </a:r>
            <a:r>
              <a:rPr lang="fr-BE" baseline="0" dirty="0" err="1"/>
              <a:t>each</a:t>
            </a:r>
            <a:r>
              <a:rPr lang="fr-BE" baseline="0" dirty="0"/>
              <a:t> slide.</a:t>
            </a:r>
            <a:endParaRPr lang="fr-BE" dirty="0"/>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a:t>
            </a:fld>
            <a:endParaRPr lang="en-GB"/>
          </a:p>
        </p:txBody>
      </p:sp>
    </p:spTree>
    <p:extLst>
      <p:ext uri="{BB962C8B-B14F-4D97-AF65-F5344CB8AC3E}">
        <p14:creationId xmlns:p14="http://schemas.microsoft.com/office/powerpoint/2010/main" val="1397908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Say a few words about these three procedures, however</a:t>
            </a:r>
            <a:r>
              <a:rPr lang="en-GB" baseline="0" dirty="0"/>
              <a:t> they are not the more </a:t>
            </a:r>
            <a:r>
              <a:rPr lang="en-GB" baseline="0" dirty="0" err="1"/>
              <a:t>usefull</a:t>
            </a:r>
            <a:r>
              <a:rPr lang="en-GB" baseline="0" dirty="0"/>
              <a:t> for lawyers then do not take too much time for this.</a:t>
            </a:r>
          </a:p>
          <a:p>
            <a:endParaRPr lang="en-GB" baseline="0" dirty="0"/>
          </a:p>
          <a:p>
            <a:r>
              <a:rPr lang="en-GB" baseline="0" dirty="0"/>
              <a:t>Info on these procedures you need to know before presenting them in a shorter way:</a:t>
            </a:r>
          </a:p>
          <a:p>
            <a:pPr marL="0" marR="0" lvl="0" indent="0" algn="l" defTabSz="914400" rtl="0" eaLnBrk="1" fontAlgn="auto" latinLnBrk="0" hangingPunct="1">
              <a:lnSpc>
                <a:spcPct val="100000"/>
              </a:lnSpc>
              <a:spcBef>
                <a:spcPts val="0"/>
              </a:spcBef>
              <a:spcAft>
                <a:spcPts val="0"/>
              </a:spcAft>
              <a:buClrTx/>
              <a:buSzTx/>
              <a:buFontTx/>
              <a:buNone/>
              <a:tabLst/>
              <a:defRPr/>
            </a:pPr>
            <a:r>
              <a:rPr lang="fr-BE" altLang="fr-FR" b="1" dirty="0" err="1"/>
              <a:t>Inquiry</a:t>
            </a:r>
            <a:r>
              <a:rPr lang="fr-BE" altLang="fr-FR" b="1" dirty="0"/>
              <a:t> </a:t>
            </a:r>
            <a:r>
              <a:rPr lang="fr-BE" altLang="fr-FR" b="1" dirty="0" err="1"/>
              <a:t>procedure</a:t>
            </a:r>
            <a:endParaRPr lang="en-GB" b="1" baseline="0" dirty="0"/>
          </a:p>
          <a:p>
            <a:r>
              <a:rPr lang="en-US" dirty="0"/>
              <a:t>Which Committees? Committee against </a:t>
            </a:r>
            <a:r>
              <a:rPr lang="en-US" dirty="0" err="1"/>
              <a:t>TortureCommittee</a:t>
            </a:r>
            <a:r>
              <a:rPr lang="en-US" dirty="0"/>
              <a:t> on the Elimination of Discrimination against </a:t>
            </a:r>
            <a:r>
              <a:rPr lang="en-US" dirty="0" err="1"/>
              <a:t>WomenCommittee</a:t>
            </a:r>
            <a:r>
              <a:rPr lang="en-US" dirty="0"/>
              <a:t> on the Rights of Persons with </a:t>
            </a:r>
            <a:r>
              <a:rPr lang="en-US" dirty="0" err="1"/>
              <a:t>DisabilitiesCommittee</a:t>
            </a:r>
            <a:r>
              <a:rPr lang="en-US" dirty="0"/>
              <a:t> on Enforced </a:t>
            </a:r>
            <a:r>
              <a:rPr lang="en-US" dirty="0" err="1"/>
              <a:t>DisappearancesCommittee</a:t>
            </a:r>
            <a:r>
              <a:rPr lang="en-US" dirty="0"/>
              <a:t> on Economic, Social and Cultural </a:t>
            </a:r>
            <a:r>
              <a:rPr lang="en-US" dirty="0" err="1"/>
              <a:t>RightsCommittee</a:t>
            </a:r>
            <a:r>
              <a:rPr lang="en-US" dirty="0"/>
              <a:t> on the Rights of the Child How does it work?	These Committees can open an investigation when they have :	- reliable information 	- that a State Party is violating the treaty (if that State has not opted out)	- in a serious and/or systematic manner.	The enquiry procedure is confidential and throughout the inquiry, the Committee seeks the State's agreement to cooperate, possible visit (State's agreement), State invited to respond to the findings and recommendations of the </a:t>
            </a:r>
            <a:r>
              <a:rPr lang="en-US" dirty="0" err="1"/>
              <a:t>enquiry.Example</a:t>
            </a:r>
            <a:r>
              <a:rPr lang="en-US" dirty="0"/>
              <a:t>: Chilean investigation into children in care, by the </a:t>
            </a:r>
            <a:r>
              <a:rPr lang="en-US" dirty="0" err="1"/>
              <a:t>CRCTranslated</a:t>
            </a:r>
            <a:r>
              <a:rPr lang="en-US" dirty="0"/>
              <a:t> with www.DeepL.com/Translator (free version)</a:t>
            </a:r>
            <a:endParaRPr lang="en-GB" dirty="0"/>
          </a:p>
          <a:p>
            <a:endParaRPr lang="en-GB" b="1" dirty="0"/>
          </a:p>
          <a:p>
            <a:r>
              <a:rPr lang="en-GB" b="1" dirty="0"/>
              <a:t>Visits: </a:t>
            </a:r>
          </a:p>
          <a:p>
            <a:pPr marL="0" indent="0">
              <a:buFontTx/>
              <a:buNone/>
            </a:pPr>
            <a:r>
              <a:rPr lang="en-GB" dirty="0"/>
              <a:t>Which committee ? </a:t>
            </a:r>
            <a:r>
              <a:rPr lang="en-US" dirty="0"/>
              <a:t>The Subcommittee on Prevention of Torture (established by the Optional Protocol to the Convention against Torture and Other Cruel, Inhuman or Degrading Treatment or Punishment)</a:t>
            </a:r>
          </a:p>
          <a:p>
            <a:pPr marL="0" indent="0">
              <a:buFontTx/>
              <a:buNone/>
            </a:pPr>
            <a:r>
              <a:rPr lang="en-US" dirty="0"/>
              <a:t>How does it work?	The Subcommittee on Prevention of Torture is responsible for the inspection of places of detention.	It may, inter alia:	- have access to all places of detention;	- have access to all information concerning the number of persons deprived of their liberty in these places of detention	- have access to all information concerning the treatment of these persons and their conditions of detention;	- interview persons deprived of their liberty, without witnesses, as well as any other person holding relevant </a:t>
            </a:r>
            <a:r>
              <a:rPr lang="en-US" dirty="0" err="1"/>
              <a:t>informationLink</a:t>
            </a:r>
            <a:r>
              <a:rPr lang="en-US" dirty="0"/>
              <a:t> with the "National Preventive Mechanism:</a:t>
            </a:r>
            <a:r>
              <a:rPr lang="en-US" baseline="0" dirty="0"/>
              <a:t> mention the name of your National prevention mechanisms, set up according to OPCAT.</a:t>
            </a:r>
          </a:p>
          <a:p>
            <a:pPr marL="0" indent="0">
              <a:buFontTx/>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b="1" dirty="0"/>
              <a:t>E</a:t>
            </a:r>
            <a:r>
              <a:rPr lang="en-US" b="1" dirty="0"/>
              <a:t>arly warning measures and urgent procedures (CERD)</a:t>
            </a:r>
            <a:endParaRPr lang="en-US" b="1" baseline="0" dirty="0"/>
          </a:p>
          <a:p>
            <a:pPr marL="0" indent="0">
              <a:buFontTx/>
              <a:buNone/>
            </a:pPr>
            <a:r>
              <a:rPr lang="en-US" baseline="0" dirty="0"/>
              <a:t>Which Committees? The Committee on the Elimination of Racial Discrimination</a:t>
            </a:r>
          </a:p>
          <a:p>
            <a:pPr marL="0" indent="0">
              <a:buFontTx/>
              <a:buNone/>
            </a:pPr>
            <a:r>
              <a:rPr lang="en-US" baseline="0" dirty="0"/>
              <a:t>How does it work? Preventive mechanism that allows the Committee to react to problems that need immediate attention, before they turn into conflicts. Helps to limit the number of serious violations of the Convention</a:t>
            </a:r>
          </a:p>
          <a:p>
            <a:pPr marL="0" indent="0">
              <a:buFontTx/>
              <a:buNone/>
            </a:pPr>
            <a:r>
              <a:rPr lang="en-US" baseline="0" dirty="0"/>
              <a:t>Among other measures, the Committee may Request the State Party concerned to provide information as a matter of urgency, Request the secretariat to collect information from field presences, Adopt a decision in which it expresses its particular concerns and makes recommendations, Offer to send one or more of its members to the State Party concerned to facilitate the implementation of international standards, offer advisory services and technical assistance from the Office of the High Commissioner </a:t>
            </a:r>
          </a:p>
          <a:p>
            <a:pPr marL="0" indent="0">
              <a:buFontTx/>
              <a:buNone/>
            </a:pPr>
            <a:endParaRPr lang="en-US" baseline="0" dirty="0"/>
          </a:p>
          <a:p>
            <a:pPr marL="0" indent="0">
              <a:buFontTx/>
              <a:buNone/>
            </a:pPr>
            <a:r>
              <a:rPr lang="en-US" baseline="0" dirty="0"/>
              <a:t>Other information on these procedures are available on the OHCHR website.</a:t>
            </a:r>
          </a:p>
          <a:p>
            <a:pPr marL="0" indent="0">
              <a:buFontTx/>
              <a:buNone/>
            </a:pP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10</a:t>
            </a:fld>
            <a:endParaRPr lang="en-GB"/>
          </a:p>
        </p:txBody>
      </p:sp>
    </p:spTree>
    <p:extLst>
      <p:ext uri="{BB962C8B-B14F-4D97-AF65-F5344CB8AC3E}">
        <p14:creationId xmlns:p14="http://schemas.microsoft.com/office/powerpoint/2010/main" val="321808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All these treaty bodies monitor the implementation of their own treaty and receive individual communications. </a:t>
            </a:r>
          </a:p>
          <a:p>
            <a:r>
              <a:rPr lang="en-US" dirty="0"/>
              <a:t>Some rights are found in more than one of these treaties, so if you find yourself with a young client whose rights are being violated, there may be more than one committee with jurisdiction, so it will be a matter of making a choice because you cannot bring the same case before more than one committee. </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11</a:t>
            </a:fld>
            <a:endParaRPr lang="en-GB"/>
          </a:p>
        </p:txBody>
      </p:sp>
    </p:spTree>
    <p:extLst>
      <p:ext uri="{BB962C8B-B14F-4D97-AF65-F5344CB8AC3E}">
        <p14:creationId xmlns:p14="http://schemas.microsoft.com/office/powerpoint/2010/main" val="2612094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i="1" dirty="0"/>
              <a:t>How does it work?</a:t>
            </a:r>
          </a:p>
          <a:p>
            <a:r>
              <a:rPr lang="en-US" dirty="0"/>
              <a:t>An individual may lodge a complaint with one of the Committees, if he/she feels that a right protected by the Convention and/or its protocols has been violated.</a:t>
            </a:r>
            <a:endParaRPr lang="fr-BE" altLang="fr-FR" i="1" dirty="0"/>
          </a:p>
          <a:p>
            <a:endParaRPr lang="en-GB" dirty="0"/>
          </a:p>
          <a:p>
            <a:r>
              <a:rPr lang="en-US" altLang="fr-FR" i="1" dirty="0"/>
              <a:t>General idea</a:t>
            </a:r>
          </a:p>
          <a:p>
            <a:endParaRPr lang="en-US" altLang="fr-FR" i="1" dirty="0"/>
          </a:p>
          <a:p>
            <a:r>
              <a:rPr lang="en-US" dirty="0"/>
              <a:t>“The complaint mechanisms are designed to be accessible to the layperson. It is not necessary to be a lawyer or even to be familiar with legal and technical terms to bring a complaint under these treaties”. (extract of the Factsheet n°7, Individual Complaint Procedures under the United Nations Human Rights Treaties:</a:t>
            </a:r>
            <a:r>
              <a:rPr lang="en-US" baseline="0" dirty="0"/>
              <a:t> https://www.ohchr.org/sites/default/files/Documents/Publications/FactSheet7Rev.2.pdf </a:t>
            </a:r>
            <a:endParaRPr lang="fr-BE" altLang="fr-FR" dirty="0"/>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12</a:t>
            </a:fld>
            <a:endParaRPr lang="en-GB"/>
          </a:p>
        </p:txBody>
      </p:sp>
    </p:spTree>
    <p:extLst>
      <p:ext uri="{BB962C8B-B14F-4D97-AF65-F5344CB8AC3E}">
        <p14:creationId xmlns:p14="http://schemas.microsoft.com/office/powerpoint/2010/main" val="1290888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i="1" dirty="0"/>
              <a:t>Conditions</a:t>
            </a:r>
            <a:r>
              <a:rPr lang="fr-BE" i="1" baseline="0" dirty="0"/>
              <a:t> </a:t>
            </a:r>
            <a:r>
              <a:rPr lang="fr-BE" i="0" baseline="0" dirty="0"/>
              <a:t>(</a:t>
            </a:r>
            <a:r>
              <a:rPr lang="fr-BE" i="0" baseline="0" dirty="0" err="1"/>
              <a:t>extract</a:t>
            </a:r>
            <a:r>
              <a:rPr lang="fr-BE" i="0" baseline="0" dirty="0"/>
              <a:t> of the </a:t>
            </a:r>
            <a:r>
              <a:rPr lang="fr-BE" i="0" baseline="0" dirty="0" err="1"/>
              <a:t>Factsheet</a:t>
            </a:r>
            <a:r>
              <a:rPr lang="fr-BE" i="0" baseline="0" dirty="0"/>
              <a:t> n°7, </a:t>
            </a:r>
            <a:r>
              <a:rPr lang="fr-BE" i="0" baseline="0" dirty="0" err="1"/>
              <a:t>Individual</a:t>
            </a:r>
            <a:r>
              <a:rPr lang="fr-BE" i="0" baseline="0" dirty="0"/>
              <a:t> Complainte </a:t>
            </a:r>
            <a:r>
              <a:rPr lang="fr-BE" i="0" baseline="0" dirty="0" err="1"/>
              <a:t>Procedures</a:t>
            </a:r>
            <a:r>
              <a:rPr lang="fr-BE" i="0" baseline="0" dirty="0"/>
              <a:t> </a:t>
            </a:r>
            <a:r>
              <a:rPr lang="fr-BE" i="0" baseline="0" dirty="0" err="1"/>
              <a:t>under</a:t>
            </a:r>
            <a:r>
              <a:rPr lang="fr-BE" i="0" baseline="0" dirty="0"/>
              <a:t> the United Nations Human Rights </a:t>
            </a:r>
            <a:r>
              <a:rPr lang="fr-BE" i="0" baseline="0" dirty="0" err="1"/>
              <a:t>Treaties</a:t>
            </a:r>
            <a:r>
              <a:rPr lang="fr-BE" i="0" baseline="0" dirty="0"/>
              <a:t>: https://www.ohchr.org/sites/default/files/Documents/Publications/FactSheet7Rev.2.pdf) </a:t>
            </a:r>
            <a:endParaRPr lang="fr-BE" altLang="fr-FR" i="0" dirty="0"/>
          </a:p>
          <a:p>
            <a:r>
              <a:rPr lang="en-US" dirty="0"/>
              <a:t>While there are some procedural variations among the nine mechanisms, their design and operation are very similar.</a:t>
            </a:r>
          </a:p>
          <a:p>
            <a:endParaRPr lang="en-US" dirty="0"/>
          </a:p>
          <a:p>
            <a:r>
              <a:rPr lang="en-US" dirty="0"/>
              <a:t>A complaint under one of the nine treaties can be brought only against a State that satisfies two conditions. First, it </a:t>
            </a:r>
            <a:r>
              <a:rPr lang="en-US" b="1" dirty="0"/>
              <a:t>must be a party </a:t>
            </a:r>
            <a:r>
              <a:rPr lang="en-US" dirty="0"/>
              <a:t>(through ratification or accession) </a:t>
            </a:r>
            <a:r>
              <a:rPr lang="en-US" b="1" dirty="0"/>
              <a:t>to the treaty </a:t>
            </a:r>
            <a:r>
              <a:rPr lang="en-US" dirty="0"/>
              <a:t>that provides for the rights which have allegedly been violated. Second, the State party must have </a:t>
            </a:r>
            <a:r>
              <a:rPr lang="en-US" b="1" dirty="0"/>
              <a:t>recognized the competence of the committee monitoring that treaty to receive and consider complaints from individuals</a:t>
            </a:r>
            <a:r>
              <a:rPr lang="en-US" dirty="0"/>
              <a:t>. For the International Covenant on Civil and Political Rights, the Convention on the Elimination of All Forms of Discrimination against Women, the Convention on the Rights of Persons with Disabilities, the International Covenant on Economic, Social and Cultural Rights, and the Convention on the Rights of the Child, States recognize the committees’ competence by becoming a party to their </a:t>
            </a:r>
            <a:r>
              <a:rPr lang="en-US" b="1" dirty="0"/>
              <a:t>optional protocols</a:t>
            </a:r>
            <a:r>
              <a:rPr lang="en-US" dirty="0"/>
              <a:t>, i.e., separate treaties adopted to complement the provisions of each of the above-mentioned covenants and conventions.5 For the Convention against Torture, the International </a:t>
            </a:r>
            <a:r>
              <a:rPr lang="en-US" dirty="0" err="1"/>
              <a:t>Conventionon</a:t>
            </a:r>
            <a:r>
              <a:rPr lang="en-US" dirty="0"/>
              <a:t> the Elimination of All Forms of Racial Discrimination, the International</a:t>
            </a:r>
            <a:r>
              <a:rPr lang="en-US" baseline="0" dirty="0"/>
              <a:t> </a:t>
            </a:r>
            <a:r>
              <a:rPr lang="en-US" dirty="0"/>
              <a:t>Convention on the Protection of the Rights of All Migrant Workers and Members of Their Families, and the International Convention for the Protection of</a:t>
            </a:r>
            <a:r>
              <a:rPr lang="en-US" baseline="0" dirty="0"/>
              <a:t> </a:t>
            </a:r>
            <a:r>
              <a:rPr lang="en-US" dirty="0"/>
              <a:t>All Persons from Enforced Disappearance, States recognize the committees’</a:t>
            </a:r>
            <a:r>
              <a:rPr lang="en-US" baseline="0" dirty="0"/>
              <a:t> </a:t>
            </a:r>
            <a:r>
              <a:rPr lang="en-US" dirty="0"/>
              <a:t>competence by </a:t>
            </a:r>
            <a:r>
              <a:rPr lang="en-US" b="1" dirty="0"/>
              <a:t>making a declaration to that effect </a:t>
            </a:r>
            <a:r>
              <a:rPr lang="en-US" dirty="0"/>
              <a:t>under a specific article</a:t>
            </a:r>
            <a:r>
              <a:rPr lang="en-US" baseline="0" dirty="0"/>
              <a:t> </a:t>
            </a:r>
            <a:r>
              <a:rPr lang="en-US" dirty="0"/>
              <a:t>of these conventions.6</a:t>
            </a:r>
          </a:p>
          <a:p>
            <a:endParaRPr lang="en-US" dirty="0"/>
          </a:p>
          <a:p>
            <a:r>
              <a:rPr lang="en-US" b="1" dirty="0"/>
              <a:t>Who can bring a complaint? </a:t>
            </a:r>
            <a:r>
              <a:rPr lang="en-US" dirty="0"/>
              <a:t>Anyone can lodge a complaint with a committee against a State that satisfies these two conditions (being a party to the treaty and having accepted the committee’s competence to examine individual complaints), claiming that his or her rights under the relevant treaty have been violated. It is not necessary to have a lawyer prepare the case, though legal advice may improve the quality of the submissions. Individuals must be aware, however, that the United Nations does not provide legal aid under these procedures. Complaints can be brought on behalf of the alleged victim, with his or her written consent.7 In certain cases, such consent is not required, for example if the alleged victim is in prison without access to the outside world or is a victim of an enforced disappearance. In these cases, the complainant should state clearly why such consent cannot be provided. </a:t>
            </a:r>
          </a:p>
          <a:p>
            <a:endParaRPr lang="en-US" dirty="0"/>
          </a:p>
          <a:p>
            <a:r>
              <a:rPr lang="en-US" b="1" dirty="0"/>
              <a:t>What information should be included in a complaint? </a:t>
            </a:r>
            <a:r>
              <a:rPr lang="en-US" dirty="0"/>
              <a:t>While a complaint to a committee, also called a communication or a petition, need not be presented in a particular format, the use of the model complaint forms and guidelines annexed below is recommended. The complaint should be in writing, legible, preferably typed, and signed.8 Only communications presented in one of the official United Nations languages (Arabic, Chinese, English, French, Russian and Spanish) can be accepted. The complaint should provide basic personal information—name, nationality, date of birth, postal address and e-mail address of the complainant—and specify the State party against which it is directed. Any subsequent change in address or other contact information should be notified as soon as possible. It is essential to set out, in chronological order, all the facts on which the complaint is based. The account must be as complete as possible and contain all the information relevant to the case. The complainant must state why he or she considers that the facts described constitute a violation of the treaty in question. It is highly recommended that complainants should specify the rights set out in the treaty that have allegedly been violated. It is also advisable to indicate the kinds of remedies that the complainant would like to obtain from the State party, should the committee conclude that the facts before it disclose a violation. The complainant should also detail the steps he or she has already taken to exhaust the remedies available in the State party against which the complaint is directed, that is, steps taken before the State party’s local courts and authorities. The requirement to exhaust domestic remedies means that the claims must have been brought first to the attention of the relevant national authorities, up to the highest available instance. If some of these remedies are pending or have not yet been exhausted, this should also be indicated, as well as the reasons for it. See below for further details. Complainants should supply copies of all documents9 of relevance to their claims and arguments, especially administrative or judicial decisions on the claims issued by national authorities. If these documents are not in an official language of the United Nations, a full or summary translation must be submitted. The documents should be listed chronologically, numbered consecutively and accompanied by a concise description of their contents. The complaint should not exceed 50 pages (excluding annexes). If it exceeds 20 pages, it should also include a short summary of up to 5 pages highlighting its main elements. If the complaint lacks essential information to be processed under these procedures or the description of facts is unclear, the Secretariat of the United Nations (OHCHR) will contact the complainant with a request for additional details or resubmission. Complainants should be diligent in their correspondence with the Secretariat and the information requested should be sent as soon as possible. If the information is not received within a year from the date of the request, the file will be closed. Final decisions adopted by the committees are made public. Therefore, if complainants do not wish their identity to be disclosed in final decisions, they should indicate this at the earliest opportunity. Owing to the level of publicity that the decisions usually receive (including dissemination via the Internet, which makes it virtually impossible to correct and/or delete data), it may not be possible for the United Nations to satisfy requests for anonymity submitted after the publication of final decisions.</a:t>
            </a:r>
          </a:p>
          <a:p>
            <a:endParaRPr lang="en-US" dirty="0"/>
          </a:p>
          <a:p>
            <a:r>
              <a:rPr lang="en-US" b="1" dirty="0"/>
              <a:t>When can a complaint be submitted under the human rights treaties? </a:t>
            </a:r>
            <a:r>
              <a:rPr lang="en-US" dirty="0"/>
              <a:t>It is important to submit the complaint as soon as possible after domestic remedies have been exhausted. Delays in doing so may make it difficult for the State party to respond properly and for the committee to evaluate the facts thoroughly. In some cases, submission after a protracted period may result in the case being considered inadmissible. </a:t>
            </a:r>
          </a:p>
          <a:p>
            <a:endParaRPr lang="en-US" dirty="0"/>
          </a:p>
          <a:p>
            <a:r>
              <a:rPr lang="en-US" b="1" dirty="0"/>
              <a:t>Special circumstances of urgency or sensitivity</a:t>
            </a:r>
            <a:r>
              <a:rPr lang="en-US" dirty="0"/>
              <a:t> A committee may, at any stage of the procedure, request the State party to take measures to prevent any irreparable harm to the complainant or alleged victim in connection with the claims in the case. These are called interim measures</a:t>
            </a:r>
          </a:p>
          <a:p>
            <a:endParaRPr lang="en-US" dirty="0"/>
          </a:p>
          <a:p>
            <a:r>
              <a:rPr lang="en-US" b="1" dirty="0"/>
              <a:t>Does the complaint relate to events that occurred after the entry into force of the complaint mechanism for the State party concerned? </a:t>
            </a:r>
            <a:r>
              <a:rPr lang="en-US" dirty="0"/>
              <a:t>As a rule, a committee does not examine complaints if the facts occurred before this date, as the complaint would be regarded as inadmissible </a:t>
            </a:r>
            <a:r>
              <a:rPr lang="en-US" dirty="0" err="1"/>
              <a:t>ratione</a:t>
            </a:r>
            <a:r>
              <a:rPr lang="en-US" dirty="0"/>
              <a:t> </a:t>
            </a:r>
            <a:r>
              <a:rPr lang="en-US" dirty="0" err="1"/>
              <a:t>temporis</a:t>
            </a:r>
            <a:r>
              <a:rPr lang="en-US" dirty="0"/>
              <a:t>. There are, however, exceptions to this rule, for instance if the effects of the event in question result in a continuous violation of the treaty. </a:t>
            </a:r>
          </a:p>
          <a:p>
            <a:endParaRPr lang="en-US" dirty="0"/>
          </a:p>
          <a:p>
            <a:r>
              <a:rPr lang="en-US" b="1" dirty="0"/>
              <a:t>Has the same matter been submitted to another international body? </a:t>
            </a:r>
            <a:r>
              <a:rPr lang="en-US" dirty="0"/>
              <a:t>If it has been submitted to another treaty body or to a regional mechanism, such as the Inter-American Commission on Human Rights, the Inter-American Court of Human Rights, the European Court of Human Rights, the African Commission on Human and Peoples’ Rights or the African Court on Human and Peoples’ Rights, the committees cannot examine the complaint. This rule aims to prevent unnecessary duplication at the international level. If the matter has been submitted to another body, the complainant should indicate this in the original complaint, specifying the body to which it was submitted. </a:t>
            </a:r>
          </a:p>
          <a:p>
            <a:endParaRPr lang="en-US" dirty="0"/>
          </a:p>
          <a:p>
            <a:r>
              <a:rPr lang="en-US" b="1" dirty="0"/>
              <a:t>Have all domestic remedies been exhausted? </a:t>
            </a:r>
            <a:r>
              <a:rPr lang="en-US" dirty="0"/>
              <a:t>As indicated before, a cardinal principle governing the admissibility of a complaint is that the complainant must first have exhausted all relevant remedies that are available in the State party before bringing a claim to a committee. This usually includes pursuing the claim through the local court system, unless there is sufficient evidence that proceedings at the national level have been unreasonably prolonged or would plainly be ineffective. Detailed reasons must be provided as to why the complainant considers that the general rule should not apply. Mere doubts about the effectiveness of a relevant remedy do not, in the committees’ view, dispense with the obligation to exhaust it. Furthermore, if the State party concerned considers that domestic remedies have not been exhausted, it must provide details of the effective remedies available.</a:t>
            </a:r>
          </a:p>
          <a:p>
            <a:endParaRPr lang="en-US" dirty="0"/>
          </a:p>
          <a:p>
            <a:r>
              <a:rPr lang="en-US" b="1" dirty="0"/>
              <a:t>Is the complaint precluded by a reservation made by the State to the treaty in question? </a:t>
            </a:r>
            <a:r>
              <a:rPr lang="en-US" dirty="0"/>
              <a:t>A State may have entered a substantive reservation to the treaty or a procedural reservation to the complaint mechanism limiting a committee’s competence to examine certain communications.</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13</a:t>
            </a:fld>
            <a:endParaRPr lang="en-GB"/>
          </a:p>
        </p:txBody>
      </p:sp>
    </p:spTree>
    <p:extLst>
      <p:ext uri="{BB962C8B-B14F-4D97-AF65-F5344CB8AC3E}">
        <p14:creationId xmlns:p14="http://schemas.microsoft.com/office/powerpoint/2010/main" val="3364411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i="1" dirty="0" err="1"/>
              <a:t>Different</a:t>
            </a:r>
            <a:r>
              <a:rPr lang="fr-BE" i="1" baseline="0" dirty="0"/>
              <a:t> c</a:t>
            </a:r>
            <a:r>
              <a:rPr lang="fr-BE" i="1" dirty="0"/>
              <a:t>onditions </a:t>
            </a:r>
            <a:r>
              <a:rPr lang="fr-BE" i="1" dirty="0" err="1"/>
              <a:t>according</a:t>
            </a:r>
            <a:r>
              <a:rPr lang="fr-BE" i="1" dirty="0"/>
              <a:t> to </a:t>
            </a:r>
            <a:r>
              <a:rPr lang="fr-BE" i="1" dirty="0" err="1"/>
              <a:t>specific</a:t>
            </a:r>
            <a:r>
              <a:rPr lang="fr-BE" i="1" dirty="0"/>
              <a:t> </a:t>
            </a:r>
            <a:r>
              <a:rPr lang="fr-BE" i="1" dirty="0" err="1"/>
              <a:t>committees</a:t>
            </a:r>
            <a:r>
              <a:rPr lang="fr-BE" i="1" dirty="0"/>
              <a:t>, focus on CRC, OPIC</a:t>
            </a:r>
            <a:r>
              <a:rPr lang="fr-BE" i="1" baseline="0" dirty="0"/>
              <a:t> </a:t>
            </a:r>
            <a:r>
              <a:rPr lang="fr-BE" i="0" baseline="0" dirty="0"/>
              <a:t>(</a:t>
            </a:r>
            <a:r>
              <a:rPr lang="fr-BE" i="0" baseline="0" dirty="0" err="1"/>
              <a:t>extract</a:t>
            </a:r>
            <a:r>
              <a:rPr lang="fr-BE" i="0" baseline="0" dirty="0"/>
              <a:t> of the </a:t>
            </a:r>
            <a:r>
              <a:rPr lang="fr-BE" i="0" baseline="0" dirty="0" err="1"/>
              <a:t>Factsheet</a:t>
            </a:r>
            <a:r>
              <a:rPr lang="fr-BE" i="0" baseline="0" dirty="0"/>
              <a:t> n°7, </a:t>
            </a:r>
            <a:r>
              <a:rPr lang="fr-BE" i="0" baseline="0" dirty="0" err="1"/>
              <a:t>Individual</a:t>
            </a:r>
            <a:r>
              <a:rPr lang="fr-BE" i="0" baseline="0" dirty="0"/>
              <a:t> Complainte </a:t>
            </a:r>
            <a:r>
              <a:rPr lang="fr-BE" i="0" baseline="0" dirty="0" err="1"/>
              <a:t>Procedures</a:t>
            </a:r>
            <a:r>
              <a:rPr lang="fr-BE" i="0" baseline="0" dirty="0"/>
              <a:t> </a:t>
            </a:r>
            <a:r>
              <a:rPr lang="fr-BE" i="0" baseline="0" dirty="0" err="1"/>
              <a:t>under</a:t>
            </a:r>
            <a:r>
              <a:rPr lang="fr-BE" i="0" baseline="0" dirty="0"/>
              <a:t> the United Nations Human Rights </a:t>
            </a:r>
            <a:r>
              <a:rPr lang="fr-BE" i="0" baseline="0" dirty="0" err="1"/>
              <a:t>Treaties</a:t>
            </a:r>
            <a:r>
              <a:rPr lang="fr-BE" i="0" baseline="0" dirty="0"/>
              <a:t>: https://www.ohchr.org/sites/default/files/Documents/Publications/FactSheet7Rev.2.pdf) </a:t>
            </a:r>
          </a:p>
          <a:p>
            <a:r>
              <a:rPr lang="en-US" dirty="0"/>
              <a:t>The Convention on the Rights of the Child, adopted on 20 November 1989, imposes obligations on State parties to respect the rights of the child. The substantive obligations are set out in Part I of the Convention (arts. 1–41), as well as in its Optional Protocol on the sale of children, child prostitution and child pornography and its Optional Protocol on the involvement of children in armed conflict. The Convention’s complaint mechanism is established by its Optional Protocol on a communications procedure, which was adopted on 19 December 2011. It is a separate treaty open to State parties to the Convention and its two substantive Optional Protocols. States that have become a party to the Optional Protocol on a communications procedure recognize the competence of the Committee on the Rights of the Child—a panel of 18 independent experts that meets three times a year—to receive complaints from persons within their jurisdiction alleging violations of their rights under the Convention and its two substantive Optional Protocols.28 In January 2013, the Committee adopted the rules of procedure to be applied to the complaints submitted under the Optional Protocol</a:t>
            </a:r>
            <a:r>
              <a:rPr lang="en-US" b="1" dirty="0"/>
              <a:t>. Complaints may be submitted by individuals or groups of individuals claiming to be victim(s) of a violation of the Convention and/or its substantive Optional Protocols</a:t>
            </a:r>
            <a:r>
              <a:rPr lang="en-US" dirty="0"/>
              <a:t>, </a:t>
            </a:r>
            <a:r>
              <a:rPr lang="en-US" b="1" dirty="0"/>
              <a:t>regardless of whether their legal capacity is recognized </a:t>
            </a:r>
            <a:r>
              <a:rPr lang="en-US" dirty="0"/>
              <a:t>in the State party against which the complaint is directed</a:t>
            </a:r>
            <a:r>
              <a:rPr lang="en-US" b="1" dirty="0"/>
              <a:t>. Complaints may also be submitted by their designated representatives or by others acting on behalf of the alleged victim(s) with their express consent. According to the Committee’s rules of procedure, if there is a concern that representation, despite the victim’s consent, may be a result of improper pressure or inducement, the Committee may request additional information or documents, including from third-party sources, that show that the submission of a complaint on the alleged victim’s behalf is not a result of improper pressure or inducement and is in the best interests of the child</a:t>
            </a:r>
            <a:r>
              <a:rPr lang="en-US" dirty="0"/>
              <a:t>. </a:t>
            </a:r>
          </a:p>
          <a:p>
            <a:endParaRPr lang="en-US" dirty="0"/>
          </a:p>
          <a:p>
            <a:r>
              <a:rPr lang="en-US" dirty="0"/>
              <a:t>Complaints may be submitted on behalf of the alleged victim without such express consent, provided that the complainant can justify his/her action and the Committee deems it to be in the best interests of the child. If possible, the alleged victim, on whose behalf the complaint is presented, may be informed of the complaint and his/her views shall be given due weight in accordance with his/her age and maturity. The Committee may facilitate the friendly settlement of complaints submitted to it. A friendly settlement must be based on respect for the obligations set forth in the Convention and/or its substantive Optional Protocols. The Committee will not accept any friendly settlement that is not based on the respect of such obligations.</a:t>
            </a:r>
          </a:p>
          <a:p>
            <a:endParaRPr lang="en-US" altLang="fr-FR" i="0" dirty="0"/>
          </a:p>
          <a:p>
            <a:r>
              <a:rPr lang="en-US" dirty="0"/>
              <a:t>The Optional Protocol sets a time limit for initial submissions. A complaint </a:t>
            </a:r>
            <a:r>
              <a:rPr lang="en-US" b="1" dirty="0"/>
              <a:t>must be submitted within one year of exhausting domestic remedies, unless the complainant can demonstrate that it was impossible to do so. </a:t>
            </a:r>
          </a:p>
          <a:p>
            <a:endParaRPr lang="en-US" b="1" dirty="0"/>
          </a:p>
          <a:p>
            <a:r>
              <a:rPr lang="en-US" dirty="0"/>
              <a:t>A complaint is </a:t>
            </a:r>
            <a:r>
              <a:rPr lang="en-US" b="1" dirty="0"/>
              <a:t>inadmissible if the same matter has already been examined </a:t>
            </a:r>
            <a:r>
              <a:rPr lang="en-US" dirty="0"/>
              <a:t>by the Committee or has been or is being examined under another procedure of international investigation or settlement. </a:t>
            </a:r>
          </a:p>
          <a:p>
            <a:endParaRPr lang="en-US" altLang="fr-FR" i="0" dirty="0"/>
          </a:p>
          <a:p>
            <a:r>
              <a:rPr lang="en-US" dirty="0"/>
              <a:t>The Committee may decide to invite the complainant and/or alleged victim as well as representatives of the State party concerned in order to provide, in person or by way of video or teleconference, further clarification or to answer questions on the merits of the case, provided that the Committee deems it to be in the best interests of the child. Any hearing shall be conducted in a closed meeting. The hearings of alleged victims will not be conducted in the presence of State representatives, unless the alleged victims so request and the Committee deems it in the best interests of the children. The Committee will guarantee child-sensitive procedures at hearings of the alleged victims and ensure that their views are given due weight in accordance with their age and maturity. </a:t>
            </a:r>
            <a:endParaRPr lang="fr-BE" altLang="fr-FR" i="0"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14</a:t>
            </a:fld>
            <a:endParaRPr lang="en-GB"/>
          </a:p>
        </p:txBody>
      </p:sp>
    </p:spTree>
    <p:extLst>
      <p:ext uri="{BB962C8B-B14F-4D97-AF65-F5344CB8AC3E}">
        <p14:creationId xmlns:p14="http://schemas.microsoft.com/office/powerpoint/2010/main" val="438656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dirty="0"/>
              <a:t>Highlight the cases</a:t>
            </a:r>
            <a:r>
              <a:rPr lang="en-US" sz="1200" b="1" baseline="0" dirty="0"/>
              <a:t> of the mechanisms available in your country.</a:t>
            </a:r>
            <a:endParaRPr lang="en-US" sz="1200" b="1" dirty="0"/>
          </a:p>
          <a:p>
            <a:endParaRPr lang="en-US" sz="1200" dirty="0"/>
          </a:p>
          <a:p>
            <a:r>
              <a:rPr lang="en-US" sz="1200" dirty="0"/>
              <a:t>Committee on the Elimination of Racial Discrimination (</a:t>
            </a:r>
            <a:r>
              <a:rPr lang="en-US" sz="1200" b="1" dirty="0"/>
              <a:t>CERD</a:t>
            </a:r>
            <a:r>
              <a:rPr lang="en-US" sz="1200" dirty="0"/>
              <a:t>) </a:t>
            </a:r>
          </a:p>
          <a:p>
            <a:r>
              <a:rPr lang="en-US" sz="1200" dirty="0"/>
              <a:t>Committee on Economic, Social and Cultural Rights (</a:t>
            </a:r>
            <a:r>
              <a:rPr lang="en-US" sz="1200" b="1" dirty="0"/>
              <a:t>CESCR</a:t>
            </a:r>
            <a:r>
              <a:rPr lang="en-US" sz="1200" dirty="0"/>
              <a:t>)</a:t>
            </a:r>
          </a:p>
          <a:p>
            <a:r>
              <a:rPr lang="en-US" sz="1200" dirty="0"/>
              <a:t> Human Rights Committee (</a:t>
            </a:r>
            <a:r>
              <a:rPr lang="en-US" sz="1200" b="1" dirty="0"/>
              <a:t>CCPR</a:t>
            </a:r>
            <a:r>
              <a:rPr lang="en-US" sz="1200" dirty="0"/>
              <a:t>)</a:t>
            </a:r>
          </a:p>
          <a:p>
            <a:r>
              <a:rPr lang="en-US" sz="1200" dirty="0"/>
              <a:t> Committee on the Elimination of Discrimination against Women (</a:t>
            </a:r>
            <a:r>
              <a:rPr lang="en-US" sz="1200" b="1" dirty="0"/>
              <a:t>CEDAW</a:t>
            </a:r>
            <a:r>
              <a:rPr lang="en-US" sz="1200" dirty="0"/>
              <a:t>)</a:t>
            </a:r>
          </a:p>
          <a:p>
            <a:r>
              <a:rPr lang="en-US" sz="1200" dirty="0"/>
              <a:t> </a:t>
            </a:r>
            <a:r>
              <a:rPr lang="fr-BE" sz="1200" dirty="0"/>
              <a:t>Committee </a:t>
            </a:r>
            <a:r>
              <a:rPr lang="fr-BE" sz="1200" dirty="0" err="1"/>
              <a:t>against</a:t>
            </a:r>
            <a:r>
              <a:rPr lang="fr-BE" sz="1200" dirty="0"/>
              <a:t> Torture (</a:t>
            </a:r>
            <a:r>
              <a:rPr lang="fr-BE" sz="1200" b="1" dirty="0"/>
              <a:t>CAT</a:t>
            </a:r>
            <a:r>
              <a:rPr lang="fr-BE" sz="1200" dirty="0"/>
              <a:t>)</a:t>
            </a:r>
          </a:p>
          <a:p>
            <a:r>
              <a:rPr lang="fr-BE" sz="1200" dirty="0"/>
              <a:t> </a:t>
            </a:r>
            <a:r>
              <a:rPr lang="en-US" sz="1200" dirty="0"/>
              <a:t>Committee on the Rights of the Child (</a:t>
            </a:r>
            <a:r>
              <a:rPr lang="en-US" sz="1200" b="1" dirty="0"/>
              <a:t>CRC</a:t>
            </a:r>
            <a:r>
              <a:rPr lang="en-US" sz="1200" dirty="0"/>
              <a:t>)</a:t>
            </a:r>
          </a:p>
          <a:p>
            <a:r>
              <a:rPr lang="en-US" sz="1200" dirty="0"/>
              <a:t> Committee on Migrant Workers (</a:t>
            </a:r>
            <a:r>
              <a:rPr lang="en-US" sz="1200" b="1" dirty="0"/>
              <a:t>CMW</a:t>
            </a:r>
            <a:r>
              <a:rPr lang="en-US" sz="1200" dirty="0"/>
              <a:t>)</a:t>
            </a:r>
          </a:p>
          <a:p>
            <a:r>
              <a:rPr lang="en-US" sz="1200" dirty="0"/>
              <a:t>Committee on the Rights of Persons with Disabilities (</a:t>
            </a:r>
            <a:r>
              <a:rPr lang="en-US" sz="1200" b="1" dirty="0"/>
              <a:t>CRPD</a:t>
            </a:r>
            <a:r>
              <a:rPr lang="en-US" sz="1200" dirty="0"/>
              <a:t>)</a:t>
            </a:r>
          </a:p>
          <a:p>
            <a:r>
              <a:rPr lang="en-US" sz="1200" dirty="0"/>
              <a:t> Committee on Enforced Disappearances (</a:t>
            </a:r>
            <a:r>
              <a:rPr lang="en-US" sz="1200" b="1" dirty="0"/>
              <a:t>CED</a:t>
            </a:r>
            <a:r>
              <a:rPr lang="en-US" sz="1200" dirty="0"/>
              <a:t>)</a:t>
            </a:r>
          </a:p>
          <a:p>
            <a:r>
              <a:rPr lang="en-US" sz="1200" dirty="0"/>
              <a:t> Subcommittee on Prevention of Torture and other Cruel, Inhuman or Degrading Treatment or Punishment (</a:t>
            </a:r>
            <a:r>
              <a:rPr lang="en-US" sz="1200" b="1" dirty="0"/>
              <a:t>SPT</a:t>
            </a:r>
            <a:r>
              <a:rPr lang="en-US" sz="1200" dirty="0"/>
              <a:t>)</a:t>
            </a:r>
          </a:p>
          <a:p>
            <a:endParaRPr lang="en-GB" dirty="0"/>
          </a:p>
          <a:p>
            <a:pPr>
              <a:lnSpc>
                <a:spcPct val="150000"/>
              </a:lnSpc>
            </a:pPr>
            <a:r>
              <a:rPr lang="fr-BE" altLang="fr-FR" b="0" dirty="0"/>
              <a:t>A.</a:t>
            </a:r>
            <a:r>
              <a:rPr lang="fr-BE" altLang="fr-FR" b="0" baseline="0" dirty="0"/>
              <a:t> </a:t>
            </a:r>
            <a:r>
              <a:rPr lang="fr-BE" altLang="fr-FR" b="0" dirty="0"/>
              <a:t>Reports</a:t>
            </a:r>
          </a:p>
          <a:p>
            <a:pPr>
              <a:lnSpc>
                <a:spcPct val="150000"/>
              </a:lnSpc>
            </a:pPr>
            <a:r>
              <a:rPr lang="fr-BE" altLang="fr-FR" b="0" dirty="0"/>
              <a:t>B. Inter-State communications</a:t>
            </a:r>
          </a:p>
          <a:p>
            <a:pPr>
              <a:lnSpc>
                <a:spcPct val="150000"/>
              </a:lnSpc>
            </a:pPr>
            <a:r>
              <a:rPr lang="fr-BE" altLang="fr-FR" b="0" dirty="0"/>
              <a:t>C.  </a:t>
            </a:r>
            <a:r>
              <a:rPr lang="fr-BE" altLang="fr-FR" b="0" dirty="0" err="1"/>
              <a:t>Inquiry</a:t>
            </a:r>
            <a:r>
              <a:rPr lang="fr-BE" altLang="fr-FR" b="0" dirty="0"/>
              <a:t> </a:t>
            </a:r>
            <a:r>
              <a:rPr lang="fr-BE" altLang="fr-FR" b="0" dirty="0" err="1"/>
              <a:t>procedure</a:t>
            </a:r>
            <a:endParaRPr lang="fr-BE" altLang="fr-FR" b="0" dirty="0"/>
          </a:p>
          <a:p>
            <a:pPr>
              <a:lnSpc>
                <a:spcPct val="150000"/>
              </a:lnSpc>
            </a:pPr>
            <a:r>
              <a:rPr lang="fr-BE" altLang="fr-FR" b="0" dirty="0"/>
              <a:t>D. </a:t>
            </a:r>
            <a:r>
              <a:rPr lang="fr-BE" altLang="fr-FR" b="0" dirty="0" err="1"/>
              <a:t>Visits</a:t>
            </a:r>
            <a:r>
              <a:rPr lang="fr-BE" altLang="fr-FR" b="0" dirty="0"/>
              <a:t> (SPT) and national </a:t>
            </a:r>
            <a:r>
              <a:rPr lang="fr-BE" altLang="fr-FR" b="0" dirty="0" err="1"/>
              <a:t>prevention</a:t>
            </a:r>
            <a:r>
              <a:rPr lang="fr-BE" altLang="fr-FR" b="0" dirty="0"/>
              <a:t> </a:t>
            </a:r>
            <a:r>
              <a:rPr lang="fr-BE" altLang="fr-FR" b="0" dirty="0" err="1"/>
              <a:t>mechanisms</a:t>
            </a:r>
            <a:r>
              <a:rPr lang="fr-BE" altLang="fr-FR" b="0" dirty="0"/>
              <a:t> </a:t>
            </a:r>
          </a:p>
          <a:p>
            <a:pPr>
              <a:lnSpc>
                <a:spcPct val="150000"/>
              </a:lnSpc>
            </a:pPr>
            <a:r>
              <a:rPr lang="fr-BE" altLang="fr-FR" b="0" dirty="0"/>
              <a:t>E. </a:t>
            </a:r>
            <a:r>
              <a:rPr lang="en-US" altLang="fr-FR" b="0" dirty="0"/>
              <a:t>E</a:t>
            </a:r>
            <a:r>
              <a:rPr lang="en-US" b="0" dirty="0"/>
              <a:t>arly warning measures and urgent procedures (CERD)</a:t>
            </a:r>
          </a:p>
          <a:p>
            <a:pPr>
              <a:lnSpc>
                <a:spcPct val="150000"/>
              </a:lnSpc>
            </a:pPr>
            <a:r>
              <a:rPr lang="fr-BE" altLang="fr-FR" b="0" dirty="0"/>
              <a:t>F. </a:t>
            </a:r>
            <a:r>
              <a:rPr lang="fr-BE" altLang="fr-FR" b="0" dirty="0" err="1"/>
              <a:t>Individual</a:t>
            </a:r>
            <a:r>
              <a:rPr lang="fr-BE" altLang="fr-FR" b="0" dirty="0"/>
              <a:t> communications / </a:t>
            </a:r>
            <a:r>
              <a:rPr lang="fr-BE" altLang="fr-FR" b="0" dirty="0" err="1"/>
              <a:t>Individual</a:t>
            </a:r>
            <a:r>
              <a:rPr lang="fr-BE" altLang="fr-FR" b="0" dirty="0"/>
              <a:t> complaints</a:t>
            </a:r>
            <a:endParaRPr lang="en-US" b="0" dirty="0"/>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15</a:t>
            </a:fld>
            <a:endParaRPr lang="en-GB"/>
          </a:p>
        </p:txBody>
      </p:sp>
    </p:spTree>
    <p:extLst>
      <p:ext uri="{BB962C8B-B14F-4D97-AF65-F5344CB8AC3E}">
        <p14:creationId xmlns:p14="http://schemas.microsoft.com/office/powerpoint/2010/main" val="171505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a:p>
            <a:r>
              <a:rPr lang="en-US" dirty="0"/>
              <a:t>What happens once a committee has decided a case? It should be noted at the outset that there is no appeal against the committees’ decisions and that, as a rule, their decisions are final. What happens to a case subsequently depends on the nature of the decision taken. If a committee decides that the facts before it disclose a violation by the State party of the complainant’s rights under the treaty, it will invite the State party to supply information on the steps it has taken to give effect to its findings and recommendations. If a committee decides that there has been no violation of the treaty or that the complaint is inadmissible, the case is closed. </a:t>
            </a:r>
          </a:p>
          <a:p>
            <a:endParaRPr lang="en-US" dirty="0"/>
          </a:p>
          <a:p>
            <a:r>
              <a:rPr lang="en-US" dirty="0"/>
              <a:t>The committees’ decisions </a:t>
            </a:r>
            <a:r>
              <a:rPr lang="en-US" b="1" dirty="0"/>
              <a:t>represent an authoritative interpretation of the respective treaties</a:t>
            </a:r>
            <a:r>
              <a:rPr lang="en-US" dirty="0"/>
              <a:t>. They contain recommendations to the State party in question but they are not legally binding on it. All committees have developed procedures to monitor whether State parties have implemented their recommendations (so-called follow-up procedures), since they consider that, by accepting the complaint procedures, State parties have also accepted to respect the committees’ findings. If a committee concludes that a violation of a treaty has taken place, the State is invited to provide information, within 180 days, on the steps it has taken to implement the recommendations. The State’s response is then transmitted to the complainant for comment. If the State party fails to take appropriate action, the committee keeps the case under consideration under the follow-up procedure. A dialogue is thus pursued with the State party and the case remains open until satisfactory measures are taken. Information related to follow-up to the committees’ views and recommendations is not confidential and the meetings during which this information is discussed are public.</a:t>
            </a:r>
          </a:p>
          <a:p>
            <a:endParaRPr lang="en-US" dirty="0"/>
          </a:p>
          <a:p>
            <a:r>
              <a:rPr lang="en-US" dirty="0"/>
              <a:t>States have ratified the Convention and the communications mechanism, thereby recognizing both the binding force of the Convention and the power of the Committee to deal with communications from or on behalf of children. Ratification implies that the State agrees to abide by the decisions of the Committees.</a:t>
            </a:r>
            <a:r>
              <a:rPr lang="en-US" baseline="0" dirty="0"/>
              <a:t> However, given that they are not legally binding, sometimes problems in the implementation of the decision (it depend on countries). It is still important to advocate for the proper implementation of decisions of the treaty bodies by States.</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16</a:t>
            </a:fld>
            <a:endParaRPr lang="en-GB"/>
          </a:p>
        </p:txBody>
      </p:sp>
    </p:spTree>
    <p:extLst>
      <p:ext uri="{BB962C8B-B14F-4D97-AF65-F5344CB8AC3E}">
        <p14:creationId xmlns:p14="http://schemas.microsoft.com/office/powerpoint/2010/main" val="3393472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a:p>
            <a:r>
              <a:rPr lang="en-GB" dirty="0"/>
              <a:t>Amongst</a:t>
            </a:r>
            <a:r>
              <a:rPr lang="en-GB" baseline="0" dirty="0"/>
              <a:t> European Mechanisms, the </a:t>
            </a:r>
            <a:r>
              <a:rPr lang="en-US" baseline="0" dirty="0"/>
              <a:t>European Court of Human Rights and the European Committee of Social Rights are mechanisms of the </a:t>
            </a:r>
            <a:r>
              <a:rPr lang="en-US" b="1" baseline="0" dirty="0"/>
              <a:t>Council of Europe</a:t>
            </a:r>
            <a:r>
              <a:rPr lang="en-US" baseline="0" dirty="0"/>
              <a:t>. The Council of Europe is an intergovernmental </a:t>
            </a:r>
            <a:r>
              <a:rPr lang="en-US" baseline="0" dirty="0" err="1"/>
              <a:t>organisation</a:t>
            </a:r>
            <a:r>
              <a:rPr lang="en-US" baseline="0" dirty="0"/>
              <a:t> established on 5 May 1949 by the Treaty of London; it is the continent's leading human rights organization. It includes 46 member states, 27 of which are members of the European Union.</a:t>
            </a:r>
          </a:p>
          <a:p>
            <a:r>
              <a:rPr lang="en-US" baseline="0" dirty="0"/>
              <a:t>The Court of Justice of the European Union is (at its name indicate) a mechanism of the EU (27 member States). </a:t>
            </a:r>
          </a:p>
          <a:p>
            <a:endParaRPr lang="en-US" baseline="0" dirty="0"/>
          </a:p>
          <a:p>
            <a:r>
              <a:rPr lang="en-US" baseline="0" dirty="0"/>
              <a:t>The EU uses the flag of the </a:t>
            </a:r>
            <a:r>
              <a:rPr lang="en-US" baseline="0" dirty="0" err="1"/>
              <a:t>CoE</a:t>
            </a:r>
            <a:r>
              <a:rPr lang="en-US" baseline="0" dirty="0"/>
              <a:t>, which does not make the recognition easier. </a:t>
            </a: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17</a:t>
            </a:fld>
            <a:endParaRPr lang="en-GB"/>
          </a:p>
        </p:txBody>
      </p:sp>
    </p:spTree>
    <p:extLst>
      <p:ext uri="{BB962C8B-B14F-4D97-AF65-F5344CB8AC3E}">
        <p14:creationId xmlns:p14="http://schemas.microsoft.com/office/powerpoint/2010/main" val="3961712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a:p>
            <a:r>
              <a:rPr lang="en-US" dirty="0"/>
              <a:t>The European Court of Human Rights is an international court set up in 1959. It rules on individual or State applications alleging violations of the civil and political rights </a:t>
            </a:r>
            <a:r>
              <a:rPr lang="en-US" b="1" dirty="0"/>
              <a:t>set out in the European Convention on Human Rights.</a:t>
            </a:r>
            <a:r>
              <a:rPr lang="en-US" dirty="0"/>
              <a:t> Since 1998 it has sat as a full-time court and individuals can apply to it directly. The Court examined hundreds of thousands applications since it was set up. Its judgments are binding on the countries concerned and have led governments to alter their legislation and administrative practice in a wide range of areas. The Court’s case-law makes the Convention a modern and powerful living instrument for meeting new challenges and consolidating the rule of law and democracy in Europe. </a:t>
            </a:r>
          </a:p>
          <a:p>
            <a:endParaRPr lang="en-US" dirty="0"/>
          </a:p>
          <a:p>
            <a:r>
              <a:rPr lang="en-US" dirty="0"/>
              <a:t>The European Court of Human Rights is based in Strasbourg, France. It consists of a number of judges equal to the number of member States of the Council of Europe that have ratified the </a:t>
            </a:r>
            <a:r>
              <a:rPr lang="en-US" b="1" dirty="0"/>
              <a:t>Convention for the Protection of Human Rights and Fundamental Freedoms </a:t>
            </a:r>
            <a:r>
              <a:rPr lang="en-US" dirty="0"/>
              <a:t>– currently 46 . The Court’s judges sit in their individual capacity and do not represent any State. In dealing with applications, the Court is assisted by a Registry consisting mainly of lawyers from all the member States (who are also known as legal secretaries). They are entirely independent of their country of origin and do not represent either applicants or States.</a:t>
            </a:r>
          </a:p>
          <a:p>
            <a:endParaRPr lang="en-US" dirty="0"/>
          </a:p>
          <a:p>
            <a:r>
              <a:rPr lang="en-US" dirty="0"/>
              <a:t>The Court applies the European Convention on Human Rights. Its task is to ensure that States respect the rights and guarantees set out in the Convention. It does this by examining complaints (known as “applications”) lodged by individuals or, sometimes, by States. Where it concludes that a member State has breached one or more of these rights and guarantees, the Court delivers a judgment finding a violation. Judgments are binding: the countries concerned are under an obligation to comply with them.</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18</a:t>
            </a:fld>
            <a:endParaRPr lang="en-GB"/>
          </a:p>
        </p:txBody>
      </p:sp>
    </p:spTree>
    <p:extLst>
      <p:ext uri="{BB962C8B-B14F-4D97-AF65-F5344CB8AC3E}">
        <p14:creationId xmlns:p14="http://schemas.microsoft.com/office/powerpoint/2010/main" val="727753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See all information in </a:t>
            </a:r>
            <a:r>
              <a:rPr lang="en-US" i="1" dirty="0"/>
              <a:t>European Court</a:t>
            </a:r>
            <a:r>
              <a:rPr lang="en-US" i="1" baseline="0" dirty="0"/>
              <a:t> </a:t>
            </a:r>
            <a:r>
              <a:rPr lang="en-US" i="1" dirty="0"/>
              <a:t>of Human Rights, Questions</a:t>
            </a:r>
            <a:r>
              <a:rPr lang="en-US" i="1" baseline="0" dirty="0"/>
              <a:t> </a:t>
            </a:r>
            <a:r>
              <a:rPr lang="en-US" i="1" dirty="0"/>
              <a:t>&amp;</a:t>
            </a:r>
            <a:r>
              <a:rPr lang="en-US" i="1" baseline="0" dirty="0"/>
              <a:t> </a:t>
            </a:r>
            <a:r>
              <a:rPr lang="en-US" i="1" dirty="0"/>
              <a:t>Answers</a:t>
            </a:r>
            <a:r>
              <a:rPr lang="en-US" dirty="0"/>
              <a:t>, available online https://echr.coe.int/Documents/Questions_Answers_ENG.pdf  (certainly also in your national language)</a:t>
            </a:r>
          </a:p>
          <a:p>
            <a:endParaRPr lang="en-US" dirty="0"/>
          </a:p>
          <a:p>
            <a:r>
              <a:rPr lang="en-US" dirty="0"/>
              <a:t>A person may lodge an application with the Court if he/she considers that he/she has personally and directly been the victim of a violation of the rights and guarantees set out </a:t>
            </a:r>
            <a:r>
              <a:rPr lang="en-US" b="1" dirty="0"/>
              <a:t>in the Convention or its Protocols. </a:t>
            </a:r>
            <a:r>
              <a:rPr lang="en-US" dirty="0"/>
              <a:t>The alleged violation must have been committed by one of the States bound by the Convention.</a:t>
            </a:r>
          </a:p>
          <a:p>
            <a:endParaRPr lang="en-US" dirty="0"/>
          </a:p>
          <a:p>
            <a:r>
              <a:rPr lang="en-US" dirty="0"/>
              <a:t>Personal conditions:</a:t>
            </a:r>
          </a:p>
          <a:p>
            <a:pPr marL="171450" indent="-171450">
              <a:buFont typeface="Arial" panose="020B0604020202020204" pitchFamily="34" charset="0"/>
              <a:buChar char="•"/>
            </a:pPr>
            <a:r>
              <a:rPr lang="en-US" b="1" dirty="0"/>
              <a:t>No need to be a national </a:t>
            </a:r>
            <a:r>
              <a:rPr lang="en-US" dirty="0"/>
              <a:t>of one of the States bound by the Convention. The violation must simply have been committed by one of those States against a person within its “jurisdiction”, which usually means on its territory.</a:t>
            </a:r>
          </a:p>
          <a:p>
            <a:pPr marL="171450" indent="-171450">
              <a:buFont typeface="Arial" panose="020B0604020202020204" pitchFamily="34" charset="0"/>
              <a:buChar char="•"/>
            </a:pPr>
            <a:r>
              <a:rPr lang="en-US" dirty="0"/>
              <a:t>A </a:t>
            </a:r>
            <a:r>
              <a:rPr lang="en-US" b="1" dirty="0"/>
              <a:t>private individual or a legal entity such as a company or association</a:t>
            </a:r>
            <a:r>
              <a:rPr lang="en-US" dirty="0"/>
              <a:t>. </a:t>
            </a:r>
          </a:p>
          <a:p>
            <a:pPr marL="171450" indent="-171450">
              <a:buFont typeface="Arial" panose="020B0604020202020204" pitchFamily="34" charset="0"/>
              <a:buChar char="•"/>
            </a:pPr>
            <a:r>
              <a:rPr lang="en-US" b="1" dirty="0"/>
              <a:t> Directly and personally </a:t>
            </a:r>
            <a:r>
              <a:rPr lang="en-US" dirty="0"/>
              <a:t>been the victim of the alleged violation. The person/legal entity cannot make a general complaint about a law or a measure, for example because it seems unfair; nor can they</a:t>
            </a:r>
            <a:r>
              <a:rPr lang="en-US" baseline="0" dirty="0"/>
              <a:t> </a:t>
            </a:r>
            <a:r>
              <a:rPr lang="en-US" dirty="0"/>
              <a:t>complain on behalf of other people (unless they are clearly identified and the complainant</a:t>
            </a:r>
            <a:r>
              <a:rPr lang="en-US" baseline="0" dirty="0"/>
              <a:t> is</a:t>
            </a:r>
            <a:r>
              <a:rPr lang="en-US" dirty="0"/>
              <a:t> their official representative). But, NGO can act on their own behalf or in their capacity as representative of the persons concerned (see case law of the Court CASE OF CENTRE FOR LEGAL RESOURCES ON BEHALF OF VALENTIN CÂMPEANU v. ROMANIA 17 July 2014 and CASE OF ASSOCIATION FOR THE DEFENCE OF HUMAN RIGHTS IN ROMANIA - HELSINKI COMMITTEE ON BEHALF ON IONEL GARCEA v. ROMANIA (</a:t>
            </a:r>
            <a:r>
              <a:rPr lang="fr-BE" sz="1200" b="0" i="0" kern="1200" dirty="0">
                <a:solidFill>
                  <a:schemeClr val="tx1"/>
                </a:solidFill>
                <a:effectLst/>
                <a:latin typeface="+mn-lt"/>
                <a:ea typeface="+mn-ea"/>
                <a:cs typeface="+mn-cs"/>
              </a:rPr>
              <a:t>24 March 2015). </a:t>
            </a:r>
            <a:endParaRPr lang="en-US" dirty="0"/>
          </a:p>
          <a:p>
            <a:pPr marL="171450" indent="-171450">
              <a:buFont typeface="Arial" panose="020B0604020202020204" pitchFamily="34" charset="0"/>
              <a:buChar char="•"/>
            </a:pPr>
            <a:r>
              <a:rPr lang="en-US" dirty="0"/>
              <a:t>It does not matter whether the </a:t>
            </a:r>
            <a:r>
              <a:rPr lang="en-US" b="1" dirty="0"/>
              <a:t>applicant is a minor or an adult </a:t>
            </a:r>
            <a:r>
              <a:rPr lang="en-US" dirty="0"/>
              <a:t>(</a:t>
            </a:r>
            <a:r>
              <a:rPr lang="en-US" dirty="0" err="1"/>
              <a:t>caselaw</a:t>
            </a:r>
            <a:r>
              <a:rPr lang="en-US" dirty="0"/>
              <a:t> of the court, 1984)</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Conditions of procedure before</a:t>
            </a:r>
            <a:r>
              <a:rPr lang="en-US" b="1" baseline="0" dirty="0"/>
              <a:t> the application to ECtHR</a:t>
            </a:r>
            <a:r>
              <a:rPr lang="en-US" b="1" dirty="0"/>
              <a:t>:</a:t>
            </a:r>
          </a:p>
          <a:p>
            <a:pPr marL="171450" indent="-171450">
              <a:buFont typeface="Arial" panose="020B0604020202020204" pitchFamily="34" charset="0"/>
              <a:buChar char="•"/>
            </a:pPr>
            <a:r>
              <a:rPr lang="en-US" dirty="0"/>
              <a:t>The applicant must have used all the remedies in the State concerned that could provide redress for the situation they are complaining about (usually this will mean an application to the appropriate court, followed by an appeal, where applicable, and even a further appeal to a higher court such as the supreme court or constitutional court, if there is one). </a:t>
            </a:r>
          </a:p>
          <a:p>
            <a:pPr marL="171450" indent="-171450">
              <a:buFont typeface="Arial" panose="020B0604020202020204" pitchFamily="34" charset="0"/>
              <a:buChar char="•"/>
            </a:pPr>
            <a:r>
              <a:rPr lang="en-US" dirty="0"/>
              <a:t> It is not enough merely to make use of these remedies. In so doing, the applicant must also have actually raised your complaints (the substance of the Convention violations you are alleging). </a:t>
            </a:r>
          </a:p>
          <a:p>
            <a:pPr marL="171450" indent="-171450">
              <a:buFont typeface="Arial" panose="020B0604020202020204" pitchFamily="34" charset="0"/>
              <a:buChar char="•"/>
            </a:pPr>
            <a:r>
              <a:rPr lang="en-US" dirty="0"/>
              <a:t>The</a:t>
            </a:r>
            <a:r>
              <a:rPr lang="en-US" baseline="0" dirty="0"/>
              <a:t> applicant has </a:t>
            </a:r>
            <a:r>
              <a:rPr lang="en-US" b="1" dirty="0"/>
              <a:t>only four months </a:t>
            </a:r>
            <a:r>
              <a:rPr lang="en-US" dirty="0"/>
              <a:t>from the date of the final decision at domestic level (generally speaking, the judgment of the highest court) to lodge an application. After that period the</a:t>
            </a:r>
            <a:r>
              <a:rPr lang="en-US" baseline="0" dirty="0"/>
              <a:t> </a:t>
            </a:r>
            <a:r>
              <a:rPr lang="en-US" dirty="0"/>
              <a:t>application cannot be accepted by the Court. (In force since 1 August 2021, Protocol 15 to the European Convention on Human Rights reduce the delay</a:t>
            </a:r>
            <a:r>
              <a:rPr lang="en-US" baseline="0" dirty="0"/>
              <a:t> from 6 to 4 months).</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Against whom? </a:t>
            </a:r>
          </a:p>
          <a:p>
            <a:pPr marL="171450" indent="-171450">
              <a:buFont typeface="Arial" panose="020B0604020202020204" pitchFamily="34" charset="0"/>
              <a:buChar char="•"/>
            </a:pPr>
            <a:r>
              <a:rPr lang="en-US" dirty="0"/>
              <a:t>Against one or more of the States bound by the Convention which, in the applicant’s opinion, has/have (through one or more acts or omissions directly affecting you) violated the European Convention on Human Rights. </a:t>
            </a:r>
          </a:p>
          <a:p>
            <a:pPr marL="171450" indent="-171450">
              <a:buFont typeface="Arial" panose="020B0604020202020204" pitchFamily="34" charset="0"/>
              <a:buChar char="•"/>
            </a:pPr>
            <a:r>
              <a:rPr lang="en-US" dirty="0"/>
              <a:t>The act or omission complained of must be attributed to one or more public authorities in the State(s) concerned (for example, a court or an administrative authority). </a:t>
            </a:r>
          </a:p>
          <a:p>
            <a:pPr marL="171450" indent="-171450">
              <a:buFont typeface="Arial" panose="020B0604020202020204" pitchFamily="34" charset="0"/>
              <a:buChar char="•"/>
            </a:pPr>
            <a:r>
              <a:rPr lang="en-US" dirty="0"/>
              <a:t>The Court cannot deal with complaints against individuals or private institutions, such as commercial companies.</a:t>
            </a:r>
          </a:p>
          <a:p>
            <a:pPr marL="0" indent="0">
              <a:buFont typeface="Arial" panose="020B0604020202020204" pitchFamily="34" charset="0"/>
              <a:buNone/>
            </a:pPr>
            <a:r>
              <a:rPr lang="en-US" dirty="0"/>
              <a:t>Principle of verticality: an individual can take action against his State before an international court. But the ECtHR has gone even further: when the infringement of the protected right is not directly imputable to the State but is the act of a third party, a private person, the State's responsibility can nevertheless be invoked if the legislation of this State, or the failure of its services, has made it possible for a private person to infringe a right,</a:t>
            </a:r>
            <a:r>
              <a:rPr lang="en-US" baseline="0" dirty="0"/>
              <a:t> this is the </a:t>
            </a:r>
            <a:r>
              <a:rPr lang="en-US" b="1" dirty="0"/>
              <a:t>Horizontal effect of the Convention</a:t>
            </a:r>
            <a:r>
              <a:rPr lang="en-US" dirty="0"/>
              <a:t>. This horizontal effect has been created by the case law of the Court. </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19</a:t>
            </a:fld>
            <a:endParaRPr lang="en-GB"/>
          </a:p>
        </p:txBody>
      </p:sp>
    </p:spTree>
    <p:extLst>
      <p:ext uri="{BB962C8B-B14F-4D97-AF65-F5344CB8AC3E}">
        <p14:creationId xmlns:p14="http://schemas.microsoft.com/office/powerpoint/2010/main" val="22786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a:t>
            </a:fld>
            <a:endParaRPr lang="en-GB"/>
          </a:p>
        </p:txBody>
      </p:sp>
    </p:spTree>
    <p:extLst>
      <p:ext uri="{BB962C8B-B14F-4D97-AF65-F5344CB8AC3E}">
        <p14:creationId xmlns:p14="http://schemas.microsoft.com/office/powerpoint/2010/main" val="1984495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See all information in </a:t>
            </a:r>
            <a:r>
              <a:rPr lang="en-US" i="1" dirty="0"/>
              <a:t>European Court</a:t>
            </a:r>
            <a:r>
              <a:rPr lang="en-US" i="1" baseline="0" dirty="0"/>
              <a:t> </a:t>
            </a:r>
            <a:r>
              <a:rPr lang="en-US" i="1" dirty="0"/>
              <a:t>of Human Rights, Questions</a:t>
            </a:r>
            <a:r>
              <a:rPr lang="en-US" i="1" baseline="0" dirty="0"/>
              <a:t> </a:t>
            </a:r>
            <a:r>
              <a:rPr lang="en-US" i="1" dirty="0"/>
              <a:t>&amp;</a:t>
            </a:r>
            <a:r>
              <a:rPr lang="en-US" i="1" baseline="0" dirty="0"/>
              <a:t> </a:t>
            </a:r>
            <a:r>
              <a:rPr lang="en-US" i="1" dirty="0"/>
              <a:t>Answers</a:t>
            </a:r>
            <a:r>
              <a:rPr lang="en-US" dirty="0"/>
              <a:t>, available online https://echr.coe.int/Documents/Questions_Answers_ENG.pdf  (certainly also in your national language)</a:t>
            </a:r>
          </a:p>
          <a:p>
            <a:endParaRPr lang="en-US" dirty="0"/>
          </a:p>
          <a:p>
            <a:r>
              <a:rPr lang="en-US" dirty="0"/>
              <a:t>The ECtHR</a:t>
            </a:r>
            <a:r>
              <a:rPr lang="en-US" baseline="0" dirty="0"/>
              <a:t> website is very well documented, the following documents might be helpful for lawyers for children:</a:t>
            </a:r>
          </a:p>
          <a:p>
            <a:r>
              <a:rPr lang="en-US" baseline="0" dirty="0"/>
              <a:t>- The admissibility guide https://echr.coe.int/Pages/home.aspx?p=caselaw/analysis/admi_guide </a:t>
            </a:r>
          </a:p>
          <a:p>
            <a:pPr marL="171450" indent="-171450">
              <a:buFontTx/>
              <a:buChar char="-"/>
            </a:pPr>
            <a:r>
              <a:rPr lang="en-US" dirty="0"/>
              <a:t>Factsheets</a:t>
            </a:r>
            <a:r>
              <a:rPr lang="en-US" baseline="0" dirty="0"/>
              <a:t> on various topics : https://echr.coe.int/Pages/home.aspx?p=press/factsheets&amp;c= </a:t>
            </a:r>
          </a:p>
          <a:p>
            <a:pPr marL="171450" indent="-171450">
              <a:buFontTx/>
              <a:buChar char="-"/>
            </a:pPr>
            <a:r>
              <a:rPr lang="en-US" baseline="0" dirty="0"/>
              <a:t>Guides on articles: https://echr.coe.int/sites/search_eng/pages/search.aspx#{%22fulltext%22:[%22guides%20on%20article%22],%22subcategory%22:[%22publications%22]} </a:t>
            </a:r>
            <a:endParaRPr lang="en-US" dirty="0"/>
          </a:p>
          <a:p>
            <a:endParaRPr lang="en-US" dirty="0"/>
          </a:p>
          <a:p>
            <a:r>
              <a:rPr lang="en-US" b="1" dirty="0"/>
              <a:t>Interim measures</a:t>
            </a:r>
            <a:r>
              <a:rPr lang="en-US" dirty="0"/>
              <a:t>: provided for in Article 39 of the Rules of Procedure of the Court. This article provides that the President of the Chamber, either at the request of a party or ex officio, may therefore indicate to the parties an interim measure which he considers appropriate in the interests of the proper conduct of the proceedings. In principle, these interim measures all refer to a state of imminent danger threatening the applicant's life, physical integrity.</a:t>
            </a:r>
          </a:p>
          <a:p>
            <a:r>
              <a:rPr lang="en-US" dirty="0"/>
              <a:t>Since the </a:t>
            </a:r>
            <a:r>
              <a:rPr lang="en-US" dirty="0" err="1"/>
              <a:t>Mamatkulov</a:t>
            </a:r>
            <a:r>
              <a:rPr lang="en-US" dirty="0"/>
              <a:t> v. Turkey judgment of 6 February 2003, the Court has held that these interim measures are binding on States. States that do not comply with these measures may be condemned for violation of Article 34 of the Convention. </a:t>
            </a:r>
          </a:p>
          <a:p>
            <a:endParaRPr lang="en-US" dirty="0"/>
          </a:p>
          <a:p>
            <a:endParaRPr lang="en-US" dirty="0"/>
          </a:p>
          <a:p>
            <a:r>
              <a:rPr lang="en-US" b="1" dirty="0"/>
              <a:t>ECHR, ARTICLE 46 Binding force and execution of judgments </a:t>
            </a:r>
            <a:r>
              <a:rPr lang="en-US" dirty="0"/>
              <a:t>1. The High Contracting Parties undertake to abide by the final judgment of the Court in any case to which they are parties. 2. The final judgment of the Court shall be transmitted to the Committee of Ministers, which shall supervise its execution. 3. If the Committee of Ministers considers that the supervision of the execution of a final judgment is hindered by a problem of interpretation of the judgment, it may refer the matter to the Court for a ruling on the question of interpretation. A referral decision shall require a majority vote of two-thirds of the representatives entitled to sit on the committee. 4. If the Committee of Ministers considers that a High Contracting Party refuses to abide by a final judgment in a case to which it is a party, it may, after serving formal notice on that Party and by decision adopted by a majority vote of two-thirds of the representatives entitled to sit on the committee, refer to the Court the question whether that Party has failed to fulfil its obligation under paragraph1. 5. If the Court finds a violation of paragraph 1, it shall refer the case to the Committee of Ministers for consideration of the measures to be taken. If the Court finds no violation of paragraph, it shall refer the case to the Committee of Ministers, which shall close its examination of the case.</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20</a:t>
            </a:fld>
            <a:endParaRPr lang="en-GB"/>
          </a:p>
        </p:txBody>
      </p:sp>
    </p:spTree>
    <p:extLst>
      <p:ext uri="{BB962C8B-B14F-4D97-AF65-F5344CB8AC3E}">
        <p14:creationId xmlns:p14="http://schemas.microsoft.com/office/powerpoint/2010/main" val="2317953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Website of the European Committee of Social Rights, “</a:t>
            </a:r>
            <a:r>
              <a:rPr lang="en-US" dirty="0"/>
              <a:t>The </a:t>
            </a:r>
            <a:r>
              <a:rPr lang="en-US" dirty="0" err="1"/>
              <a:t>honouring</a:t>
            </a:r>
            <a:r>
              <a:rPr lang="en-US" dirty="0"/>
              <a:t> of commitments entered into under the Charter by the States Parties is subject to the supervision of the European Committee of Social Rights. Its 15 independent, impartial members are elected by the Council of Europe’s Committee of Ministers for a period of six years, renewable once.</a:t>
            </a:r>
          </a:p>
          <a:p>
            <a:endParaRPr lang="en-US" dirty="0"/>
          </a:p>
          <a:p>
            <a:r>
              <a:rPr lang="en-US" dirty="0"/>
              <a:t>The European Committee of Social Rights monitors compliance with the Charter under two complementary </a:t>
            </a:r>
            <a:r>
              <a:rPr lang="en-US" dirty="0" err="1"/>
              <a:t>mecanisms</a:t>
            </a:r>
            <a:r>
              <a:rPr lang="en-US" dirty="0"/>
              <a:t>: through collective complaints lodged by the social partners and other non-governmental </a:t>
            </a:r>
            <a:r>
              <a:rPr lang="en-US" dirty="0" err="1"/>
              <a:t>organisations</a:t>
            </a:r>
            <a:r>
              <a:rPr lang="en-US" dirty="0"/>
              <a:t> (Collective Complaints Procedure), and through national reports drawn up by Contracting Parties (Reporting System).</a:t>
            </a:r>
          </a:p>
          <a:p>
            <a:endParaRPr lang="en-US" dirty="0"/>
          </a:p>
          <a:p>
            <a:r>
              <a:rPr lang="en-US" dirty="0"/>
              <a:t>Insofar as they refer to binding legal provisions and are adopted by a monitoring body established by the Charter and the relevant protocols, Decisions and Conclusions of the European Committee of Social Rights must be respected by the States concerned; even if they are not directly enforceable in the domestic legal systems, they set out the law and can provide the basis for positive developments in social rights through legislation and case-law at national level.”. </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21</a:t>
            </a:fld>
            <a:endParaRPr lang="en-GB"/>
          </a:p>
        </p:txBody>
      </p:sp>
    </p:spTree>
    <p:extLst>
      <p:ext uri="{BB962C8B-B14F-4D97-AF65-F5344CB8AC3E}">
        <p14:creationId xmlns:p14="http://schemas.microsoft.com/office/powerpoint/2010/main" val="3696626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Present</a:t>
            </a:r>
            <a:r>
              <a:rPr lang="en-GB" baseline="0" dirty="0"/>
              <a:t> shortly this mechanism, as it is not the more </a:t>
            </a:r>
            <a:r>
              <a:rPr lang="en-GB" baseline="0" dirty="0" err="1"/>
              <a:t>usefull</a:t>
            </a:r>
            <a:r>
              <a:rPr lang="en-GB" baseline="0" dirty="0"/>
              <a:t> for children in conflict with the law, especially if it does not apply yet in your country. It can, however be </a:t>
            </a:r>
            <a:r>
              <a:rPr lang="en-GB" baseline="0" dirty="0" err="1"/>
              <a:t>usefull</a:t>
            </a:r>
            <a:r>
              <a:rPr lang="en-GB" baseline="0" dirty="0"/>
              <a:t> for children’s rights in general (see its case law on educational violence or unaccompanied foreign minors for example).</a:t>
            </a:r>
          </a:p>
          <a:p>
            <a:endParaRPr lang="en-GB" baseline="0" dirty="0"/>
          </a:p>
          <a:p>
            <a:r>
              <a:rPr lang="en-GB" baseline="0" dirty="0"/>
              <a:t>Information from the website of the Committee (https://www.coe.int/en/web/european-social-charter/home )</a:t>
            </a:r>
          </a:p>
          <a:p>
            <a:endParaRPr lang="en-GB" baseline="0" dirty="0"/>
          </a:p>
          <a:p>
            <a:pPr marL="171450" indent="-171450">
              <a:buFontTx/>
              <a:buChar char="-"/>
            </a:pP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Collective Complaints procedure</a:t>
            </a:r>
            <a:r>
              <a:rPr lang="en-US" sz="1200" b="0" i="0" kern="1200" dirty="0">
                <a:solidFill>
                  <a:schemeClr val="tx1"/>
                </a:solidFill>
                <a:effectLst/>
                <a:latin typeface="+mn-lt"/>
                <a:ea typeface="+mn-ea"/>
                <a:cs typeface="+mn-cs"/>
              </a:rPr>
              <a:t> was introduced by the </a:t>
            </a:r>
            <a:r>
              <a:rPr lang="en-US" sz="1200" b="0" i="0" u="none" strike="noStrike" kern="1200" dirty="0">
                <a:solidFill>
                  <a:schemeClr val="tx1"/>
                </a:solidFill>
                <a:effectLst/>
                <a:latin typeface="+mn-lt"/>
                <a:ea typeface="+mn-ea"/>
                <a:cs typeface="+mn-cs"/>
                <a:hlinkClick r:id="rId3"/>
              </a:rPr>
              <a:t>Additional Protocol providing for a system of collective complaints</a:t>
            </a:r>
            <a:r>
              <a:rPr lang="en-US" sz="1200" b="0" i="0" kern="1200" dirty="0">
                <a:solidFill>
                  <a:schemeClr val="tx1"/>
                </a:solidFill>
                <a:effectLst/>
                <a:latin typeface="+mn-lt"/>
                <a:ea typeface="+mn-ea"/>
                <a:cs typeface="+mn-cs"/>
              </a:rPr>
              <a:t>, adopted in 1995. The collective complaints procedure has strengthened the role of the social partners and non-governmental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by enabling them to directly apply to the European Committee of Social Rights for rulings on possible non-implementation of the Charter in the countries concerned, namely those States which have accepted its provisions and the complaints procedure.</a:t>
            </a:r>
          </a:p>
          <a:p>
            <a:pPr marL="171450" indent="-171450">
              <a:buFontTx/>
              <a:buChar char="-"/>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Because of their </a:t>
            </a:r>
            <a:r>
              <a:rPr lang="en-US" sz="1200" b="1" i="0" kern="1200" dirty="0">
                <a:solidFill>
                  <a:schemeClr val="tx1"/>
                </a:solidFill>
                <a:effectLst/>
                <a:latin typeface="+mn-lt"/>
                <a:ea typeface="+mn-ea"/>
                <a:cs typeface="+mn-cs"/>
              </a:rPr>
              <a:t>collective nature</a:t>
            </a:r>
            <a:r>
              <a:rPr lang="en-US" sz="1200" b="0" i="0" kern="1200" dirty="0">
                <a:solidFill>
                  <a:schemeClr val="tx1"/>
                </a:solidFill>
                <a:effectLst/>
                <a:latin typeface="+mn-lt"/>
                <a:ea typeface="+mn-ea"/>
                <a:cs typeface="+mn-cs"/>
              </a:rPr>
              <a:t>, complaints may only raise questions concerning non-compliance of a State’s law or practice with one of the provisions of the Charter. </a:t>
            </a:r>
            <a:r>
              <a:rPr lang="en-US" sz="1200" b="1" i="0" kern="1200" dirty="0">
                <a:solidFill>
                  <a:schemeClr val="tx1"/>
                </a:solidFill>
                <a:effectLst/>
                <a:latin typeface="+mn-lt"/>
                <a:ea typeface="+mn-ea"/>
                <a:cs typeface="+mn-cs"/>
              </a:rPr>
              <a:t>Individual situations may not be submitted</a:t>
            </a:r>
            <a:r>
              <a:rPr lang="en-US" sz="1200" b="0" i="0" kern="1200" dirty="0">
                <a:solidFill>
                  <a:schemeClr val="tx1"/>
                </a:solidFill>
                <a:effectLst/>
                <a:latin typeface="+mn-lt"/>
                <a:ea typeface="+mn-ea"/>
                <a:cs typeface="+mn-cs"/>
              </a:rPr>
              <a:t>. In the light of this, complaints may be lodged </a:t>
            </a:r>
            <a:r>
              <a:rPr lang="en-US" sz="1200" b="0"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without domestic remedies having been exhausted and without the claimant </a:t>
            </a:r>
            <a:r>
              <a:rPr lang="en-US" sz="1200" b="1" i="0" kern="1200" dirty="0" err="1">
                <a:solidFill>
                  <a:schemeClr val="tx1"/>
                </a:solidFill>
                <a:effectLst/>
                <a:latin typeface="+mn-lt"/>
                <a:ea typeface="+mn-ea"/>
                <a:cs typeface="+mn-cs"/>
              </a:rPr>
              <a:t>organisation</a:t>
            </a:r>
            <a:r>
              <a:rPr lang="en-US" sz="1200" b="1" i="0" kern="1200" dirty="0">
                <a:solidFill>
                  <a:schemeClr val="tx1"/>
                </a:solidFill>
                <a:effectLst/>
                <a:latin typeface="+mn-lt"/>
                <a:ea typeface="+mn-ea"/>
                <a:cs typeface="+mn-cs"/>
              </a:rPr>
              <a:t> necessarily being a victim of the relevant violation</a:t>
            </a:r>
            <a:r>
              <a:rPr lang="en-US" sz="1200" b="0" i="0" kern="1200" dirty="0">
                <a:solidFill>
                  <a:schemeClr val="tx1"/>
                </a:solidFill>
                <a:effectLst/>
                <a:latin typeface="+mn-lt"/>
                <a:ea typeface="+mn-ea"/>
                <a:cs typeface="+mn-cs"/>
              </a:rPr>
              <a:t>.</a:t>
            </a:r>
          </a:p>
          <a:p>
            <a:pPr marL="0" indent="0">
              <a:buFontTx/>
              <a:buNone/>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Who? certain international non-governmental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(INGOs) holding participatory status with the Council of Europe; social partners at national level.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Furthermore, any State may grant representative national non-governmental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(NGOs) within its jurisdiction the right to lodge complaints against it. So far only Finland has done so.</a:t>
            </a:r>
          </a:p>
          <a:p>
            <a:pPr marL="0" indent="0">
              <a:buFontTx/>
              <a:buNone/>
            </a:pPr>
            <a:endParaRPr lang="en-US" sz="1200" b="0" i="0" kern="1200" dirty="0">
              <a:solidFill>
                <a:schemeClr val="tx1"/>
              </a:solidFill>
              <a:effectLst/>
              <a:latin typeface="+mn-lt"/>
              <a:ea typeface="+mn-ea"/>
              <a:cs typeface="+mn-cs"/>
            </a:endParaRPr>
          </a:p>
          <a:p>
            <a:pPr marL="0" indent="0">
              <a:buFontTx/>
              <a:buNone/>
            </a:pPr>
            <a:r>
              <a:rPr lang="en-US" sz="1200" b="1" i="0" kern="1200" dirty="0">
                <a:solidFill>
                  <a:schemeClr val="tx1"/>
                </a:solidFill>
                <a:effectLst/>
                <a:latin typeface="+mn-lt"/>
                <a:ea typeface="+mn-ea"/>
                <a:cs typeface="+mn-cs"/>
              </a:rPr>
              <a:t>If a complaint is considered admissible by the European Committee of Social Rights, it adopts a decision on the merit of complaint</a:t>
            </a:r>
            <a:r>
              <a:rPr lang="en-US" sz="1200" b="0" i="0" kern="1200" dirty="0">
                <a:solidFill>
                  <a:schemeClr val="tx1"/>
                </a:solidFill>
                <a:effectLst/>
                <a:latin typeface="+mn-lt"/>
                <a:ea typeface="+mn-ea"/>
                <a:cs typeface="+mn-cs"/>
              </a:rPr>
              <a:t>. This decision establishes whether a State’s law and/or practice is or is not in compliance with one or more provisions of the Charter. The decision is forwarded by the Committee to the parties and, in view of its follow-up, to the Committee of Ministers of the Council of Europe.</a:t>
            </a:r>
          </a:p>
          <a:p>
            <a:pPr marL="0" indent="0">
              <a:buFontTx/>
              <a:buNone/>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Insofar as they refer to binding legal provisions and are adopted by a monitoring body established by the Charter and the Protocol providing for the system of complaints, </a:t>
            </a:r>
            <a:r>
              <a:rPr lang="en-US" sz="1200" b="1" i="0" kern="1200" dirty="0">
                <a:solidFill>
                  <a:schemeClr val="tx1"/>
                </a:solidFill>
                <a:effectLst/>
                <a:latin typeface="+mn-lt"/>
                <a:ea typeface="+mn-ea"/>
                <a:cs typeface="+mn-cs"/>
              </a:rPr>
              <a:t>the decisions of the European Committee of Social Rights must be respected by the States concerned; however, they are not enforceable in the domestic legal system</a:t>
            </a:r>
            <a:r>
              <a:rPr lang="en-US" sz="1200" b="0" i="0" kern="1200" dirty="0">
                <a:solidFill>
                  <a:schemeClr val="tx1"/>
                </a:solidFill>
                <a:effectLst/>
                <a:latin typeface="+mn-lt"/>
                <a:ea typeface="+mn-ea"/>
                <a:cs typeface="+mn-cs"/>
              </a:rPr>
              <a:t>. In practice, this means that when the European Committee of Social Rights rules that the situation in a country is not in compliance with the Charter, the complainant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cannot require the Committee’s decision to be enforced in domestic law as would be the case with a ruling by a court in the State concerned.</a:t>
            </a:r>
          </a:p>
          <a:p>
            <a:pPr marL="0" indent="0">
              <a:buFontTx/>
              <a:buNone/>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be lodged against a State in which the Charter is in force and which has accepted the system of collective complaints; as of 1 March 2013, the States having accepted the Additional Protocol providing for a system of collective complaints were as follows: Belgium, Bulgaria, Croatia, Cyprus, the Czech Republic, Finland, France, Greece, Ireland, Italy, the Netherlands, Norway, Portugal, Slovenia and Sweden;</a:t>
            </a:r>
          </a:p>
          <a:p>
            <a:pPr marL="0" indent="0">
              <a:buFontTx/>
              <a:buNone/>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complaint must </a:t>
            </a:r>
            <a:r>
              <a:rPr lang="en-US" sz="1200" b="1" i="0" kern="1200" dirty="0">
                <a:solidFill>
                  <a:schemeClr val="tx1"/>
                </a:solidFill>
                <a:effectLst/>
                <a:latin typeface="+mn-lt"/>
                <a:ea typeface="+mn-ea"/>
                <a:cs typeface="+mn-cs"/>
              </a:rPr>
              <a:t>concern one or more provisions of the Charter, possibly in </a:t>
            </a:r>
            <a:r>
              <a:rPr lang="en-US" sz="1200" b="1" i="0" kern="1200" dirty="0" err="1">
                <a:solidFill>
                  <a:schemeClr val="tx1"/>
                </a:solidFill>
                <a:effectLst/>
                <a:latin typeface="+mn-lt"/>
                <a:ea typeface="+mn-ea"/>
                <a:cs typeface="+mn-cs"/>
              </a:rPr>
              <a:t>combi</a:t>
            </a:r>
            <a:r>
              <a:rPr lang="en-US" sz="1200" b="1" i="0" kern="1200" dirty="0">
                <a:solidFill>
                  <a:schemeClr val="tx1"/>
                </a:solidFill>
                <a:effectLst/>
                <a:latin typeface="+mn-lt"/>
                <a:ea typeface="+mn-ea"/>
                <a:cs typeface="+mn-cs"/>
              </a:rPr>
              <a:t>-nation, </a:t>
            </a:r>
            <a:r>
              <a:rPr lang="en-US" sz="1200" b="1" i="0" u="sng" kern="1200" dirty="0">
                <a:solidFill>
                  <a:schemeClr val="tx1"/>
                </a:solidFill>
                <a:effectLst/>
                <a:latin typeface="+mn-lt"/>
                <a:ea typeface="+mn-ea"/>
                <a:cs typeface="+mn-cs"/>
              </a:rPr>
              <a:t>accepted by the State concerned</a:t>
            </a:r>
            <a:r>
              <a:rPr lang="en-US" sz="1200" b="0" i="0" kern="1200" dirty="0">
                <a:solidFill>
                  <a:schemeClr val="tx1"/>
                </a:solidFill>
                <a:effectLst/>
                <a:latin typeface="+mn-lt"/>
                <a:ea typeface="+mn-ea"/>
                <a:cs typeface="+mn-cs"/>
              </a:rPr>
              <a:t>; in principle, the Charter provisions in respect of which complaints may be lodged are:</a:t>
            </a:r>
          </a:p>
          <a:p>
            <a:r>
              <a:rPr lang="en-US" sz="1200" b="0" i="0" kern="1200" dirty="0">
                <a:solidFill>
                  <a:schemeClr val="tx1"/>
                </a:solidFill>
                <a:effectLst/>
                <a:latin typeface="+mn-lt"/>
                <a:ea typeface="+mn-ea"/>
                <a:cs typeface="+mn-cs"/>
              </a:rPr>
              <a:t>a. Articles 1-19 of Part II of the 1961 European Social Charter, Articles 1-4 of Part II of the 1988 Additional Protocol to the 1961 European Social Charter;</a:t>
            </a:r>
          </a:p>
          <a:p>
            <a:r>
              <a:rPr lang="en-US" sz="1200" b="0" i="0" kern="1200" dirty="0">
                <a:solidFill>
                  <a:schemeClr val="tx1"/>
                </a:solidFill>
                <a:effectLst/>
                <a:latin typeface="+mn-lt"/>
                <a:ea typeface="+mn-ea"/>
                <a:cs typeface="+mn-cs"/>
              </a:rPr>
              <a:t>b. Articles 1 to 31 of Part II and Article E of Part V of the Revised European Social Charter.</a:t>
            </a:r>
          </a:p>
          <a:p>
            <a:pPr marL="0" indent="0">
              <a:buFontTx/>
              <a:buNone/>
            </a:pPr>
            <a:endParaRPr lang="en-GB" dirty="0"/>
          </a:p>
          <a:p>
            <a:r>
              <a:rPr lang="en-US" sz="1200" b="0" i="0" kern="1200" dirty="0">
                <a:solidFill>
                  <a:schemeClr val="tx1"/>
                </a:solidFill>
                <a:effectLst/>
                <a:latin typeface="+mn-lt"/>
                <a:ea typeface="+mn-ea"/>
                <a:cs typeface="+mn-cs"/>
              </a:rPr>
              <a:t> The European Social Charter is based on what is termed a </a:t>
            </a:r>
            <a:r>
              <a:rPr lang="en-US" sz="1200" b="1" i="0" kern="1200" dirty="0">
                <a:solidFill>
                  <a:schemeClr val="tx1"/>
                </a:solidFill>
                <a:effectLst/>
                <a:latin typeface="+mn-lt"/>
                <a:ea typeface="+mn-ea"/>
                <a:cs typeface="+mn-cs"/>
              </a:rPr>
              <a:t>ratification system</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enabling States, under certain circumstances, to choose the provisions they are willing to accept as binding international legal obligations.</a:t>
            </a:r>
          </a:p>
          <a:p>
            <a:r>
              <a:rPr lang="en-US" sz="1200" b="0" i="0" kern="1200" dirty="0">
                <a:solidFill>
                  <a:schemeClr val="tx1"/>
                </a:solidFill>
                <a:effectLst/>
                <a:latin typeface="+mn-lt"/>
                <a:ea typeface="+mn-ea"/>
                <a:cs typeface="+mn-cs"/>
              </a:rPr>
              <a:t>Under this system, each Party undertakes:</a:t>
            </a:r>
          </a:p>
          <a:p>
            <a:r>
              <a:rPr lang="en-US" sz="1200" b="0" i="0" kern="1200" dirty="0">
                <a:solidFill>
                  <a:schemeClr val="tx1"/>
                </a:solidFill>
                <a:effectLst/>
                <a:latin typeface="+mn-lt"/>
                <a:ea typeface="+mn-ea"/>
                <a:cs typeface="+mn-cs"/>
              </a:rPr>
              <a:t>to consider </a:t>
            </a:r>
            <a:r>
              <a:rPr lang="en-US" sz="1200" b="1" i="0" kern="1200" dirty="0">
                <a:solidFill>
                  <a:schemeClr val="tx1"/>
                </a:solidFill>
                <a:effectLst/>
                <a:latin typeface="+mn-lt"/>
                <a:ea typeface="+mn-ea"/>
                <a:cs typeface="+mn-cs"/>
              </a:rPr>
              <a:t>Part I of the Charter as a declaration of the aims which it will pursue </a:t>
            </a:r>
            <a:r>
              <a:rPr lang="en-US" sz="1200" b="0" i="0" kern="1200" dirty="0">
                <a:solidFill>
                  <a:schemeClr val="tx1"/>
                </a:solidFill>
                <a:effectLst/>
                <a:latin typeface="+mn-lt"/>
                <a:ea typeface="+mn-ea"/>
                <a:cs typeface="+mn-cs"/>
              </a:rPr>
              <a:t>by all appropriate means, as stated in the introductory paragraph of that part;</a:t>
            </a:r>
          </a:p>
          <a:p>
            <a:r>
              <a:rPr lang="en-US" sz="1200" b="0" i="0" kern="1200" dirty="0">
                <a:solidFill>
                  <a:schemeClr val="tx1"/>
                </a:solidFill>
                <a:effectLst/>
                <a:latin typeface="+mn-lt"/>
                <a:ea typeface="+mn-ea"/>
                <a:cs typeface="+mn-cs"/>
              </a:rPr>
              <a:t>to consider itself bound by at least six of the following </a:t>
            </a:r>
            <a:r>
              <a:rPr lang="en-US" sz="1200" b="1" i="0" kern="1200" dirty="0">
                <a:solidFill>
                  <a:schemeClr val="tx1"/>
                </a:solidFill>
                <a:effectLst/>
                <a:latin typeface="+mn-lt"/>
                <a:ea typeface="+mn-ea"/>
                <a:cs typeface="+mn-cs"/>
              </a:rPr>
              <a:t>nine articles of Part II of this Charter: Articles 1, 5, 6, 7, 12, 13, 16, 19 and 20</a:t>
            </a:r>
            <a:r>
              <a:rPr lang="en-US" sz="1200" b="0" i="0" kern="1200" dirty="0">
                <a:solidFill>
                  <a:schemeClr val="tx1"/>
                </a:solidFill>
                <a:effectLst/>
                <a:latin typeface="+mn-lt"/>
                <a:ea typeface="+mn-ea"/>
                <a:cs typeface="+mn-cs"/>
              </a:rPr>
              <a:t> (in the corresponding provision of the 1961 Charter the Articles referred to were Articles 1, 5, 6, 12, 13, 16 and 19);</a:t>
            </a:r>
          </a:p>
          <a:p>
            <a:r>
              <a:rPr lang="en-US" sz="1200" b="0" i="0" kern="1200" dirty="0">
                <a:solidFill>
                  <a:schemeClr val="tx1"/>
                </a:solidFill>
                <a:effectLst/>
                <a:latin typeface="+mn-lt"/>
                <a:ea typeface="+mn-ea"/>
                <a:cs typeface="+mn-cs"/>
              </a:rPr>
              <a:t>to consider itself bound by an </a:t>
            </a:r>
            <a:r>
              <a:rPr lang="en-US" sz="1200" b="1" i="0" kern="1200" dirty="0">
                <a:solidFill>
                  <a:schemeClr val="tx1"/>
                </a:solidFill>
                <a:effectLst/>
                <a:latin typeface="+mn-lt"/>
                <a:ea typeface="+mn-ea"/>
                <a:cs typeface="+mn-cs"/>
              </a:rPr>
              <a:t>additional number of articles or numbered paragraphs of Part II </a:t>
            </a:r>
            <a:r>
              <a:rPr lang="en-US" sz="1200" b="0" i="0" kern="1200" dirty="0">
                <a:solidFill>
                  <a:schemeClr val="tx1"/>
                </a:solidFill>
                <a:effectLst/>
                <a:latin typeface="+mn-lt"/>
                <a:ea typeface="+mn-ea"/>
                <a:cs typeface="+mn-cs"/>
              </a:rPr>
              <a:t>of the Charter which it may select, provided that the total number of articles or numbered paragraphs by which it is bound is not less than sixteen articles or sixty-three numbered paragraphs (in the corresponding provision of the 1961 Charter, the total number of articles or numbered paragraphs was supposed not to be less than 10 articles or 45 numbered paragraphs).</a:t>
            </a:r>
          </a:p>
          <a:p>
            <a:pPr marL="0" indent="0">
              <a:buFontTx/>
              <a:buNone/>
            </a:pPr>
            <a:r>
              <a:rPr lang="en-GB" dirty="0"/>
              <a:t>Table of provisions accepted by parties: https://rm.coe.int/country-by-country-table-of-accepted-provisions/1680630742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22</a:t>
            </a:fld>
            <a:endParaRPr lang="en-GB"/>
          </a:p>
        </p:txBody>
      </p:sp>
    </p:spTree>
    <p:extLst>
      <p:ext uri="{BB962C8B-B14F-4D97-AF65-F5344CB8AC3E}">
        <p14:creationId xmlns:p14="http://schemas.microsoft.com/office/powerpoint/2010/main" val="3045606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kern="1200" dirty="0">
                <a:solidFill>
                  <a:schemeClr val="tx1"/>
                </a:solidFill>
                <a:effectLst/>
                <a:latin typeface="+mn-lt"/>
                <a:ea typeface="+mn-ea"/>
                <a:cs typeface="+mn-cs"/>
              </a:rPr>
              <a:t>Since the establishment of the Court of Justice of the European Union in 1952, its mission has been to ensure that "the law is observed" "in the interpretation and application" of the Treaties.</a:t>
            </a:r>
          </a:p>
          <a:p>
            <a:r>
              <a:rPr lang="en-US" sz="1200" b="0" i="0" kern="1200" dirty="0">
                <a:solidFill>
                  <a:schemeClr val="tx1"/>
                </a:solidFill>
                <a:effectLst/>
                <a:latin typeface="+mn-lt"/>
                <a:ea typeface="+mn-ea"/>
                <a:cs typeface="+mn-cs"/>
              </a:rPr>
              <a:t>As part of that mission, the Court of Justice of the European Union: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reviews the legality of the acts of the institutions of the European Union,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ensures that the Member States comply with obligations under the Treaties (</a:t>
            </a:r>
            <a:r>
              <a:rPr lang="en-US" sz="1200" b="1" i="0" kern="1200" dirty="0">
                <a:solidFill>
                  <a:schemeClr val="tx1"/>
                </a:solidFill>
                <a:effectLst/>
                <a:latin typeface="+mn-lt"/>
                <a:ea typeface="+mn-ea"/>
                <a:cs typeface="+mn-cs"/>
              </a:rPr>
              <a:t>incl. EU charter of fundamental</a:t>
            </a:r>
            <a:r>
              <a:rPr lang="en-US" sz="1200" b="1" i="0" kern="1200" baseline="0" dirty="0">
                <a:solidFill>
                  <a:schemeClr val="tx1"/>
                </a:solidFill>
                <a:effectLst/>
                <a:latin typeface="+mn-lt"/>
                <a:ea typeface="+mn-ea"/>
                <a:cs typeface="+mn-cs"/>
              </a:rPr>
              <a:t> rights</a:t>
            </a:r>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and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interprets European Union law at the request of the national courts and tribunals.</a:t>
            </a:r>
          </a:p>
          <a:p>
            <a:pPr marL="171450" indent="-171450">
              <a:buFont typeface="Arial" panose="020B0604020202020204" pitchFamily="34" charset="0"/>
              <a:buChar char="•"/>
            </a:pP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23</a:t>
            </a:fld>
            <a:endParaRPr lang="en-GB"/>
          </a:p>
        </p:txBody>
      </p:sp>
    </p:spTree>
    <p:extLst>
      <p:ext uri="{BB962C8B-B14F-4D97-AF65-F5344CB8AC3E}">
        <p14:creationId xmlns:p14="http://schemas.microsoft.com/office/powerpoint/2010/main" val="4157957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kern="1200" dirty="0">
                <a:solidFill>
                  <a:schemeClr val="tx1"/>
                </a:solidFill>
                <a:effectLst/>
                <a:latin typeface="+mn-lt"/>
                <a:ea typeface="+mn-ea"/>
                <a:cs typeface="+mn-cs"/>
              </a:rPr>
              <a:t>Before starting part 2, to provide a full picture to the participants, the trainers can add the national mechanisms as well (e.g. complaint mechanisms within law enforcement, within institutional care, ombudsman etc.). </a:t>
            </a:r>
          </a:p>
          <a:p>
            <a:pPr marL="171450" indent="-171450">
              <a:buFont typeface="Arial" panose="020B0604020202020204" pitchFamily="34" charset="0"/>
              <a:buChar char="•"/>
            </a:pP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24</a:t>
            </a:fld>
            <a:endParaRPr lang="en-GB"/>
          </a:p>
        </p:txBody>
      </p:sp>
    </p:spTree>
    <p:extLst>
      <p:ext uri="{BB962C8B-B14F-4D97-AF65-F5344CB8AC3E}">
        <p14:creationId xmlns:p14="http://schemas.microsoft.com/office/powerpoint/2010/main" val="2337033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effectLst/>
              </a:rPr>
              <a:t>All these mechanisms are slightly different, they have advantages and disadvantages that lawyers should have in mind when they will choose which mechanism is the most suitable in one given situation. </a:t>
            </a:r>
            <a:endParaRPr lang="fr-BE" dirty="0">
              <a:effectLst/>
            </a:endParaRPr>
          </a:p>
          <a:p>
            <a:r>
              <a:rPr lang="en-GB" dirty="0">
                <a:effectLst/>
              </a:rPr>
              <a:t>Ask the participants to form groups of 3 – 4 people and to analyse advantages and disadvantages of the mechanisms based on their knowledge and the previous presentation. (10 minutes)</a:t>
            </a:r>
            <a:endParaRPr lang="fr-BE" dirty="0">
              <a:effectLst/>
            </a:endParaRPr>
          </a:p>
          <a:p>
            <a:r>
              <a:rPr lang="en-GB" dirty="0">
                <a:effectLst/>
              </a:rPr>
              <a:t>Plenary session: ask each group to present for one mechanism what they have listed as advantages and disadvantages. Ask the other groups to complete and complete yourself with the additional information on the PowerPoint. </a:t>
            </a:r>
          </a:p>
          <a:p>
            <a:endParaRPr lang="en-GB" dirty="0">
              <a:effectLst/>
            </a:endParaRPr>
          </a:p>
          <a:p>
            <a:r>
              <a:rPr lang="en-US" dirty="0">
                <a:effectLst/>
              </a:rPr>
              <a:t>This exercise will also be an opportunity for the participants to handle the information learned during the previous presentation, to remember it and to question it.</a:t>
            </a:r>
            <a:endParaRPr lang="fr-BE" dirty="0">
              <a:effectLst/>
            </a:endParaRPr>
          </a:p>
          <a:p>
            <a:pPr marL="0" indent="0">
              <a:buFont typeface="Arial" panose="020B0604020202020204" pitchFamily="34" charset="0"/>
              <a:buNone/>
            </a:pPr>
            <a:endParaRPr lang="en-GB" dirty="0"/>
          </a:p>
          <a:p>
            <a:pPr marL="0" indent="0">
              <a:buFont typeface="Arial" panose="020B0604020202020204" pitchFamily="34" charset="0"/>
              <a:buNone/>
            </a:pPr>
            <a:r>
              <a:rPr lang="en-GB" dirty="0"/>
              <a:t>Print</a:t>
            </a:r>
            <a:r>
              <a:rPr lang="en-GB" baseline="0" dirty="0"/>
              <a:t> the following blank tables and give them to each groups. See the additional information slide 26.</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25</a:t>
            </a:fld>
            <a:endParaRPr lang="en-GB"/>
          </a:p>
        </p:txBody>
      </p:sp>
    </p:spTree>
    <p:extLst>
      <p:ext uri="{BB962C8B-B14F-4D97-AF65-F5344CB8AC3E}">
        <p14:creationId xmlns:p14="http://schemas.microsoft.com/office/powerpoint/2010/main" val="3892215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Translate and</a:t>
            </a:r>
            <a:r>
              <a:rPr lang="en-GB" baseline="0" dirty="0"/>
              <a:t> print the tables. </a:t>
            </a:r>
            <a:endParaRPr lang="en-GB" dirty="0"/>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26</a:t>
            </a:fld>
            <a:endParaRPr lang="en-GB"/>
          </a:p>
        </p:txBody>
      </p:sp>
    </p:spTree>
    <p:extLst>
      <p:ext uri="{BB962C8B-B14F-4D97-AF65-F5344CB8AC3E}">
        <p14:creationId xmlns:p14="http://schemas.microsoft.com/office/powerpoint/2010/main" val="2578863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Translate and</a:t>
            </a:r>
            <a:r>
              <a:rPr lang="en-GB" baseline="0" dirty="0"/>
              <a:t> print the tables. </a:t>
            </a:r>
            <a:endParaRPr lang="en-GB" dirty="0"/>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27</a:t>
            </a:fld>
            <a:endParaRPr lang="en-GB"/>
          </a:p>
        </p:txBody>
      </p:sp>
    </p:spTree>
    <p:extLst>
      <p:ext uri="{BB962C8B-B14F-4D97-AF65-F5344CB8AC3E}">
        <p14:creationId xmlns:p14="http://schemas.microsoft.com/office/powerpoint/2010/main" val="352011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en-GB" dirty="0"/>
              <a:t>Translate and</a:t>
            </a:r>
            <a:r>
              <a:rPr lang="en-GB" baseline="0" dirty="0"/>
              <a:t> print the tables. </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28</a:t>
            </a:fld>
            <a:endParaRPr lang="en-GB"/>
          </a:p>
        </p:txBody>
      </p:sp>
    </p:spTree>
    <p:extLst>
      <p:ext uri="{BB962C8B-B14F-4D97-AF65-F5344CB8AC3E}">
        <p14:creationId xmlns:p14="http://schemas.microsoft.com/office/powerpoint/2010/main" val="902647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r>
              <a:rPr lang="en-GB" dirty="0"/>
              <a:t>Specific rules might vary from one Committee to another, invite all participants to consult the specific rules of proceedings before introducing an individual complaint. However, the above mentioned advantages and disadvantages are common to UN treaty bodies. </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29</a:t>
            </a:fld>
            <a:endParaRPr lang="en-GB"/>
          </a:p>
        </p:txBody>
      </p:sp>
    </p:spTree>
    <p:extLst>
      <p:ext uri="{BB962C8B-B14F-4D97-AF65-F5344CB8AC3E}">
        <p14:creationId xmlns:p14="http://schemas.microsoft.com/office/powerpoint/2010/main" val="337649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a:t>
            </a:r>
            <a:r>
              <a:rPr lang="en-GB" baseline="0" dirty="0"/>
              <a:t> presentation will cover both the international level (UN) and the regional level (both EU and Council of Europe). </a:t>
            </a:r>
            <a:r>
              <a:rPr lang="en-US" sz="1200" kern="1200" dirty="0">
                <a:solidFill>
                  <a:schemeClr val="tx1"/>
                </a:solidFill>
                <a:effectLst/>
                <a:latin typeface="+mn-lt"/>
                <a:ea typeface="+mn-ea"/>
                <a:cs typeface="+mn-cs"/>
              </a:rPr>
              <a:t>This module is an adaptation in English of the training created and regularly organized by DCI Belgium.</a:t>
            </a:r>
            <a:endParaRPr lang="fr-BE" sz="1200" kern="120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a:t>
            </a:fld>
            <a:endParaRPr lang="en-GB"/>
          </a:p>
        </p:txBody>
      </p:sp>
    </p:spTree>
    <p:extLst>
      <p:ext uri="{BB962C8B-B14F-4D97-AF65-F5344CB8AC3E}">
        <p14:creationId xmlns:p14="http://schemas.microsoft.com/office/powerpoint/2010/main" val="2557680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30</a:t>
            </a:fld>
            <a:endParaRPr lang="en-GB"/>
          </a:p>
        </p:txBody>
      </p:sp>
    </p:spTree>
    <p:extLst>
      <p:ext uri="{BB962C8B-B14F-4D97-AF65-F5344CB8AC3E}">
        <p14:creationId xmlns:p14="http://schemas.microsoft.com/office/powerpoint/2010/main" val="3675628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31</a:t>
            </a:fld>
            <a:endParaRPr lang="en-GB"/>
          </a:p>
        </p:txBody>
      </p:sp>
    </p:spTree>
    <p:extLst>
      <p:ext uri="{BB962C8B-B14F-4D97-AF65-F5344CB8AC3E}">
        <p14:creationId xmlns:p14="http://schemas.microsoft.com/office/powerpoint/2010/main" val="1656030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In the vast majority of </a:t>
            </a:r>
            <a:r>
              <a:rPr lang="en-GB" sz="1200" b="1" kern="1200" dirty="0">
                <a:solidFill>
                  <a:schemeClr val="tx1"/>
                </a:solidFill>
                <a:effectLst/>
                <a:latin typeface="+mn-lt"/>
                <a:ea typeface="+mn-ea"/>
                <a:cs typeface="+mn-cs"/>
              </a:rPr>
              <a:t>cases, lawyers will have to choose the best mechanism given that the same case cannot be introduced to more than one international body </a:t>
            </a:r>
            <a:r>
              <a:rPr lang="en-GB" sz="1200" kern="1200" dirty="0">
                <a:solidFill>
                  <a:schemeClr val="tx1"/>
                </a:solidFill>
                <a:effectLst/>
                <a:latin typeface="+mn-lt"/>
                <a:ea typeface="+mn-ea"/>
                <a:cs typeface="+mn-cs"/>
              </a:rPr>
              <a:t>(some exceptions exists but the length of the proceedings really imply that the lawyer make the best choice from the beginning).</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Write two short case study presenting the situation of two minors in conflict with the law that are adapted to your national context and ask participants to choose the most suitable international mechanism for these two cases. Participants should do this case study in small groups of 3 – 4 people. Then, the Plenary session of the case study should involve all participants: all groups will share their work and the trainer should also share information. </a:t>
            </a:r>
          </a:p>
          <a:p>
            <a:endParaRPr lang="fr-BE" sz="1200" kern="1200" dirty="0">
              <a:solidFill>
                <a:schemeClr val="tx1"/>
              </a:solidFill>
              <a:effectLst/>
              <a:latin typeface="+mn-lt"/>
              <a:ea typeface="+mn-ea"/>
              <a:cs typeface="+mn-cs"/>
            </a:endParaRPr>
          </a:p>
          <a:p>
            <a:r>
              <a:rPr lang="fr-BE" sz="1200" b="1" kern="1200" dirty="0" err="1">
                <a:solidFill>
                  <a:schemeClr val="tx1"/>
                </a:solidFill>
                <a:effectLst/>
                <a:latin typeface="+mn-lt"/>
                <a:ea typeface="+mn-ea"/>
                <a:cs typeface="+mn-cs"/>
              </a:rPr>
              <a:t>Integrate</a:t>
            </a:r>
            <a:r>
              <a:rPr lang="fr-BE" sz="1200" b="1" kern="1200" baseline="0" dirty="0">
                <a:solidFill>
                  <a:schemeClr val="tx1"/>
                </a:solidFill>
                <a:effectLst/>
                <a:latin typeface="+mn-lt"/>
                <a:ea typeface="+mn-ea"/>
                <a:cs typeface="+mn-cs"/>
              </a:rPr>
              <a:t> in the case </a:t>
            </a:r>
            <a:r>
              <a:rPr lang="fr-BE" sz="1200" b="1" kern="1200" baseline="0" dirty="0" err="1">
                <a:solidFill>
                  <a:schemeClr val="tx1"/>
                </a:solidFill>
                <a:effectLst/>
                <a:latin typeface="+mn-lt"/>
                <a:ea typeface="+mn-ea"/>
                <a:cs typeface="+mn-cs"/>
              </a:rPr>
              <a:t>law</a:t>
            </a:r>
            <a:r>
              <a:rPr lang="fr-BE" sz="1200" b="1" kern="1200" baseline="0" dirty="0">
                <a:solidFill>
                  <a:schemeClr val="tx1"/>
                </a:solidFill>
                <a:effectLst/>
                <a:latin typeface="+mn-lt"/>
                <a:ea typeface="+mn-ea"/>
                <a:cs typeface="+mn-cs"/>
              </a:rPr>
              <a:t>, the </a:t>
            </a:r>
            <a:r>
              <a:rPr lang="fr-BE" sz="1200" b="1" kern="1200" baseline="0" dirty="0" err="1">
                <a:solidFill>
                  <a:schemeClr val="tx1"/>
                </a:solidFill>
                <a:effectLst/>
                <a:latin typeface="+mn-lt"/>
                <a:ea typeface="+mn-ea"/>
                <a:cs typeface="+mn-cs"/>
              </a:rPr>
              <a:t>following</a:t>
            </a:r>
            <a:r>
              <a:rPr lang="fr-BE" sz="1200" b="1" kern="1200" baseline="0" dirty="0">
                <a:solidFill>
                  <a:schemeClr val="tx1"/>
                </a:solidFill>
                <a:effectLst/>
                <a:latin typeface="+mn-lt"/>
                <a:ea typeface="+mn-ea"/>
                <a:cs typeface="+mn-cs"/>
              </a:rPr>
              <a:t> information:</a:t>
            </a:r>
          </a:p>
          <a:p>
            <a:pPr marL="171450" indent="-171450">
              <a:buFontTx/>
              <a:buChar char="-"/>
            </a:pPr>
            <a:r>
              <a:rPr lang="fr-BE" sz="1200" kern="1200" baseline="0" dirty="0">
                <a:solidFill>
                  <a:schemeClr val="tx1"/>
                </a:solidFill>
                <a:effectLst/>
                <a:latin typeface="+mn-lt"/>
                <a:ea typeface="+mn-ea"/>
                <a:cs typeface="+mn-cs"/>
              </a:rPr>
              <a:t>In one of the situation, </a:t>
            </a:r>
            <a:r>
              <a:rPr lang="fr-BE" sz="1200" kern="1200" baseline="0" dirty="0" err="1">
                <a:solidFill>
                  <a:schemeClr val="tx1"/>
                </a:solidFill>
                <a:effectLst/>
                <a:latin typeface="+mn-lt"/>
                <a:ea typeface="+mn-ea"/>
                <a:cs typeface="+mn-cs"/>
              </a:rPr>
              <a:t>internal</a:t>
            </a:r>
            <a:r>
              <a:rPr lang="fr-BE" sz="1200" kern="1200" baseline="0" dirty="0">
                <a:solidFill>
                  <a:schemeClr val="tx1"/>
                </a:solidFill>
                <a:effectLst/>
                <a:latin typeface="+mn-lt"/>
                <a:ea typeface="+mn-ea"/>
                <a:cs typeface="+mn-cs"/>
              </a:rPr>
              <a:t> </a:t>
            </a:r>
            <a:r>
              <a:rPr lang="fr-BE" sz="1200" kern="1200" baseline="0" dirty="0" err="1">
                <a:solidFill>
                  <a:schemeClr val="tx1"/>
                </a:solidFill>
                <a:effectLst/>
                <a:latin typeface="+mn-lt"/>
                <a:ea typeface="+mn-ea"/>
                <a:cs typeface="+mn-cs"/>
              </a:rPr>
              <a:t>remedies</a:t>
            </a:r>
            <a:r>
              <a:rPr lang="fr-BE" sz="1200" kern="1200" baseline="0" dirty="0">
                <a:solidFill>
                  <a:schemeClr val="tx1"/>
                </a:solidFill>
                <a:effectLst/>
                <a:latin typeface="+mn-lt"/>
                <a:ea typeface="+mn-ea"/>
                <a:cs typeface="+mn-cs"/>
              </a:rPr>
              <a:t> are not exhaustive, </a:t>
            </a:r>
            <a:r>
              <a:rPr lang="fr-BE" sz="1200" u="sng" kern="1200" baseline="0" dirty="0" err="1">
                <a:solidFill>
                  <a:schemeClr val="tx1"/>
                </a:solidFill>
                <a:effectLst/>
                <a:latin typeface="+mn-lt"/>
                <a:ea typeface="+mn-ea"/>
                <a:cs typeface="+mn-cs"/>
              </a:rPr>
              <a:t>however</a:t>
            </a:r>
            <a:r>
              <a:rPr lang="fr-BE" sz="1200" u="none" kern="1200" baseline="0" dirty="0">
                <a:solidFill>
                  <a:schemeClr val="tx1"/>
                </a:solidFill>
                <a:effectLst/>
                <a:latin typeface="+mn-lt"/>
                <a:ea typeface="+mn-ea"/>
                <a:cs typeface="+mn-cs"/>
              </a:rPr>
              <a:t> participants </a:t>
            </a:r>
            <a:r>
              <a:rPr lang="fr-BE" sz="1200" u="none" kern="1200" baseline="0" dirty="0" err="1">
                <a:solidFill>
                  <a:schemeClr val="tx1"/>
                </a:solidFill>
                <a:effectLst/>
                <a:latin typeface="+mn-lt"/>
                <a:ea typeface="+mn-ea"/>
                <a:cs typeface="+mn-cs"/>
              </a:rPr>
              <a:t>can</a:t>
            </a:r>
            <a:r>
              <a:rPr lang="fr-BE" sz="1200" u="none" kern="1200" baseline="0" dirty="0">
                <a:solidFill>
                  <a:schemeClr val="tx1"/>
                </a:solidFill>
                <a:effectLst/>
                <a:latin typeface="+mn-lt"/>
                <a:ea typeface="+mn-ea"/>
                <a:cs typeface="+mn-cs"/>
              </a:rPr>
              <a:t> argue </a:t>
            </a:r>
            <a:r>
              <a:rPr lang="fr-BE" sz="1200" u="none" kern="1200" baseline="0" dirty="0" err="1">
                <a:solidFill>
                  <a:schemeClr val="tx1"/>
                </a:solidFill>
                <a:effectLst/>
                <a:latin typeface="+mn-lt"/>
                <a:ea typeface="+mn-ea"/>
                <a:cs typeface="+mn-cs"/>
              </a:rPr>
              <a:t>that</a:t>
            </a:r>
            <a:r>
              <a:rPr lang="fr-BE" sz="1200" u="none" kern="1200" baseline="0" dirty="0">
                <a:solidFill>
                  <a:schemeClr val="tx1"/>
                </a:solidFill>
                <a:effectLst/>
                <a:latin typeface="+mn-lt"/>
                <a:ea typeface="+mn-ea"/>
                <a:cs typeface="+mn-cs"/>
              </a:rPr>
              <a:t> the </a:t>
            </a:r>
            <a:r>
              <a:rPr lang="fr-BE" sz="1200" u="none" kern="1200" baseline="0" dirty="0" err="1">
                <a:solidFill>
                  <a:schemeClr val="tx1"/>
                </a:solidFill>
                <a:effectLst/>
                <a:latin typeface="+mn-lt"/>
                <a:ea typeface="+mn-ea"/>
                <a:cs typeface="+mn-cs"/>
              </a:rPr>
              <a:t>remaining</a:t>
            </a:r>
            <a:r>
              <a:rPr lang="fr-BE" sz="1200" u="none" kern="1200" baseline="0" dirty="0">
                <a:solidFill>
                  <a:schemeClr val="tx1"/>
                </a:solidFill>
                <a:effectLst/>
                <a:latin typeface="+mn-lt"/>
                <a:ea typeface="+mn-ea"/>
                <a:cs typeface="+mn-cs"/>
              </a:rPr>
              <a:t> </a:t>
            </a:r>
            <a:r>
              <a:rPr lang="fr-BE" sz="1200" u="none" kern="1200" baseline="0" dirty="0" err="1">
                <a:solidFill>
                  <a:schemeClr val="tx1"/>
                </a:solidFill>
                <a:effectLst/>
                <a:latin typeface="+mn-lt"/>
                <a:ea typeface="+mn-ea"/>
                <a:cs typeface="+mn-cs"/>
              </a:rPr>
              <a:t>internal</a:t>
            </a:r>
            <a:r>
              <a:rPr lang="fr-BE" sz="1200" u="none" kern="1200" baseline="0" dirty="0">
                <a:solidFill>
                  <a:schemeClr val="tx1"/>
                </a:solidFill>
                <a:effectLst/>
                <a:latin typeface="+mn-lt"/>
                <a:ea typeface="+mn-ea"/>
                <a:cs typeface="+mn-cs"/>
              </a:rPr>
              <a:t> </a:t>
            </a:r>
            <a:r>
              <a:rPr lang="fr-BE" sz="1200" u="none" kern="1200" baseline="0" dirty="0" err="1">
                <a:solidFill>
                  <a:schemeClr val="tx1"/>
                </a:solidFill>
                <a:effectLst/>
                <a:latin typeface="+mn-lt"/>
                <a:ea typeface="+mn-ea"/>
                <a:cs typeface="+mn-cs"/>
              </a:rPr>
              <a:t>remedies</a:t>
            </a:r>
            <a:r>
              <a:rPr lang="fr-BE" sz="1200" u="none" kern="1200" baseline="0" dirty="0">
                <a:solidFill>
                  <a:schemeClr val="tx1"/>
                </a:solidFill>
                <a:effectLst/>
                <a:latin typeface="+mn-lt"/>
                <a:ea typeface="+mn-ea"/>
                <a:cs typeface="+mn-cs"/>
              </a:rPr>
              <a:t> </a:t>
            </a:r>
            <a:r>
              <a:rPr lang="fr-BE" sz="1200" u="none" kern="1200" baseline="0" dirty="0" err="1">
                <a:solidFill>
                  <a:schemeClr val="tx1"/>
                </a:solidFill>
                <a:effectLst/>
                <a:latin typeface="+mn-lt"/>
                <a:ea typeface="+mn-ea"/>
                <a:cs typeface="+mn-cs"/>
              </a:rPr>
              <a:t>would</a:t>
            </a:r>
            <a:r>
              <a:rPr lang="fr-BE" sz="1200" u="none" kern="1200" baseline="0" dirty="0">
                <a:solidFill>
                  <a:schemeClr val="tx1"/>
                </a:solidFill>
                <a:effectLst/>
                <a:latin typeface="+mn-lt"/>
                <a:ea typeface="+mn-ea"/>
                <a:cs typeface="+mn-cs"/>
              </a:rPr>
              <a:t> not </a:t>
            </a:r>
            <a:r>
              <a:rPr lang="fr-BE" sz="1200" u="none" kern="1200" baseline="0" dirty="0" err="1">
                <a:solidFill>
                  <a:schemeClr val="tx1"/>
                </a:solidFill>
                <a:effectLst/>
                <a:latin typeface="+mn-lt"/>
                <a:ea typeface="+mn-ea"/>
                <a:cs typeface="+mn-cs"/>
              </a:rPr>
              <a:t>be</a:t>
            </a:r>
            <a:r>
              <a:rPr lang="fr-BE" sz="1200" u="none" kern="1200" baseline="0" dirty="0">
                <a:solidFill>
                  <a:schemeClr val="tx1"/>
                </a:solidFill>
                <a:effectLst/>
                <a:latin typeface="+mn-lt"/>
                <a:ea typeface="+mn-ea"/>
                <a:cs typeface="+mn-cs"/>
              </a:rPr>
              <a:t> efficient (and </a:t>
            </a:r>
            <a:r>
              <a:rPr lang="fr-BE" sz="1200" u="none" kern="1200" baseline="0" dirty="0" err="1">
                <a:solidFill>
                  <a:schemeClr val="tx1"/>
                </a:solidFill>
                <a:effectLst/>
                <a:latin typeface="+mn-lt"/>
                <a:ea typeface="+mn-ea"/>
                <a:cs typeface="+mn-cs"/>
              </a:rPr>
              <a:t>therefore</a:t>
            </a:r>
            <a:r>
              <a:rPr lang="fr-BE" sz="1200" u="none" kern="1200" baseline="0" dirty="0">
                <a:solidFill>
                  <a:schemeClr val="tx1"/>
                </a:solidFill>
                <a:effectLst/>
                <a:latin typeface="+mn-lt"/>
                <a:ea typeface="+mn-ea"/>
                <a:cs typeface="+mn-cs"/>
              </a:rPr>
              <a:t> do not </a:t>
            </a:r>
            <a:r>
              <a:rPr lang="fr-BE" sz="1200" u="none" kern="1200" baseline="0" dirty="0" err="1">
                <a:solidFill>
                  <a:schemeClr val="tx1"/>
                </a:solidFill>
                <a:effectLst/>
                <a:latin typeface="+mn-lt"/>
                <a:ea typeface="+mn-ea"/>
                <a:cs typeface="+mn-cs"/>
              </a:rPr>
              <a:t>need</a:t>
            </a:r>
            <a:r>
              <a:rPr lang="fr-BE" sz="1200" u="none" kern="1200" baseline="0" dirty="0">
                <a:solidFill>
                  <a:schemeClr val="tx1"/>
                </a:solidFill>
                <a:effectLst/>
                <a:latin typeface="+mn-lt"/>
                <a:ea typeface="+mn-ea"/>
                <a:cs typeface="+mn-cs"/>
              </a:rPr>
              <a:t> to </a:t>
            </a:r>
            <a:r>
              <a:rPr lang="fr-BE" sz="1200" u="none" kern="1200" baseline="0" dirty="0" err="1">
                <a:solidFill>
                  <a:schemeClr val="tx1"/>
                </a:solidFill>
                <a:effectLst/>
                <a:latin typeface="+mn-lt"/>
                <a:ea typeface="+mn-ea"/>
                <a:cs typeface="+mn-cs"/>
              </a:rPr>
              <a:t>be</a:t>
            </a:r>
            <a:r>
              <a:rPr lang="fr-BE" sz="1200" u="none" kern="1200" baseline="0" dirty="0">
                <a:solidFill>
                  <a:schemeClr val="tx1"/>
                </a:solidFill>
                <a:effectLst/>
                <a:latin typeface="+mn-lt"/>
                <a:ea typeface="+mn-ea"/>
                <a:cs typeface="+mn-cs"/>
              </a:rPr>
              <a:t> </a:t>
            </a:r>
            <a:r>
              <a:rPr lang="fr-BE" sz="1200" u="none" kern="1200" baseline="0" dirty="0" err="1">
                <a:solidFill>
                  <a:schemeClr val="tx1"/>
                </a:solidFill>
                <a:effectLst/>
                <a:latin typeface="+mn-lt"/>
                <a:ea typeface="+mn-ea"/>
                <a:cs typeface="+mn-cs"/>
              </a:rPr>
              <a:t>exhausted</a:t>
            </a:r>
            <a:r>
              <a:rPr lang="fr-BE" sz="1200" u="none" kern="1200" baseline="0" dirty="0">
                <a:solidFill>
                  <a:schemeClr val="tx1"/>
                </a:solidFill>
                <a:effectLst/>
                <a:latin typeface="+mn-lt"/>
                <a:ea typeface="+mn-ea"/>
                <a:cs typeface="+mn-cs"/>
              </a:rPr>
              <a:t>);</a:t>
            </a:r>
          </a:p>
          <a:p>
            <a:pPr marL="171450" indent="-171450">
              <a:buFontTx/>
              <a:buChar char="-"/>
            </a:pPr>
            <a:r>
              <a:rPr lang="fr-BE" sz="1200" u="none" kern="1200" baseline="0" dirty="0">
                <a:solidFill>
                  <a:schemeClr val="tx1"/>
                </a:solidFill>
                <a:effectLst/>
                <a:latin typeface="+mn-lt"/>
                <a:ea typeface="+mn-ea"/>
                <a:cs typeface="+mn-cs"/>
              </a:rPr>
              <a:t>In one of the situation, at least, the </a:t>
            </a:r>
            <a:r>
              <a:rPr lang="fr-BE" sz="1200" u="none" kern="1200" baseline="0" dirty="0" err="1">
                <a:solidFill>
                  <a:schemeClr val="tx1"/>
                </a:solidFill>
                <a:effectLst/>
                <a:latin typeface="+mn-lt"/>
                <a:ea typeface="+mn-ea"/>
                <a:cs typeface="+mn-cs"/>
              </a:rPr>
              <a:t>child</a:t>
            </a:r>
            <a:r>
              <a:rPr lang="fr-BE" sz="1200" u="none" kern="1200" baseline="0" dirty="0">
                <a:solidFill>
                  <a:schemeClr val="tx1"/>
                </a:solidFill>
                <a:effectLst/>
                <a:latin typeface="+mn-lt"/>
                <a:ea typeface="+mn-ea"/>
                <a:cs typeface="+mn-cs"/>
              </a:rPr>
              <a:t> </a:t>
            </a:r>
            <a:r>
              <a:rPr lang="fr-BE" sz="1200" u="none" kern="1200" baseline="0" dirty="0" err="1">
                <a:solidFill>
                  <a:schemeClr val="tx1"/>
                </a:solidFill>
                <a:effectLst/>
                <a:latin typeface="+mn-lt"/>
                <a:ea typeface="+mn-ea"/>
                <a:cs typeface="+mn-cs"/>
              </a:rPr>
              <a:t>is</a:t>
            </a:r>
            <a:r>
              <a:rPr lang="fr-BE" sz="1200" u="none" kern="1200" baseline="0" dirty="0">
                <a:solidFill>
                  <a:schemeClr val="tx1"/>
                </a:solidFill>
                <a:effectLst/>
                <a:latin typeface="+mn-lt"/>
                <a:ea typeface="+mn-ea"/>
                <a:cs typeface="+mn-cs"/>
              </a:rPr>
              <a:t> </a:t>
            </a:r>
            <a:r>
              <a:rPr lang="fr-BE" sz="1200" u="none" kern="1200" baseline="0" dirty="0" err="1">
                <a:solidFill>
                  <a:schemeClr val="tx1"/>
                </a:solidFill>
                <a:effectLst/>
                <a:latin typeface="+mn-lt"/>
                <a:ea typeface="+mn-ea"/>
                <a:cs typeface="+mn-cs"/>
              </a:rPr>
              <a:t>deprived</a:t>
            </a:r>
            <a:r>
              <a:rPr lang="fr-BE" sz="1200" u="none" kern="1200" baseline="0" dirty="0">
                <a:solidFill>
                  <a:schemeClr val="tx1"/>
                </a:solidFill>
                <a:effectLst/>
                <a:latin typeface="+mn-lt"/>
                <a:ea typeface="+mn-ea"/>
                <a:cs typeface="+mn-cs"/>
              </a:rPr>
              <a:t> of liberty;</a:t>
            </a:r>
          </a:p>
          <a:p>
            <a:pPr marL="171450" indent="-171450">
              <a:buFontTx/>
              <a:buChar char="-"/>
            </a:pPr>
            <a:r>
              <a:rPr lang="fr-BE" sz="1200" u="none" kern="1200" baseline="0" dirty="0">
                <a:solidFill>
                  <a:schemeClr val="tx1"/>
                </a:solidFill>
                <a:effectLst/>
                <a:latin typeface="+mn-lt"/>
                <a:ea typeface="+mn-ea"/>
                <a:cs typeface="+mn-cs"/>
              </a:rPr>
              <a:t>In one of the situation, at least, the emergency of the situation </a:t>
            </a:r>
            <a:r>
              <a:rPr lang="fr-BE" sz="1200" u="none" kern="1200" baseline="0" dirty="0" err="1">
                <a:solidFill>
                  <a:schemeClr val="tx1"/>
                </a:solidFill>
                <a:effectLst/>
                <a:latin typeface="+mn-lt"/>
                <a:ea typeface="+mn-ea"/>
                <a:cs typeface="+mn-cs"/>
              </a:rPr>
              <a:t>requires</a:t>
            </a:r>
            <a:r>
              <a:rPr lang="fr-BE" sz="1200" u="none" kern="1200" baseline="0" dirty="0">
                <a:solidFill>
                  <a:schemeClr val="tx1"/>
                </a:solidFill>
                <a:effectLst/>
                <a:latin typeface="+mn-lt"/>
                <a:ea typeface="+mn-ea"/>
                <a:cs typeface="+mn-cs"/>
              </a:rPr>
              <a:t> </a:t>
            </a:r>
            <a:r>
              <a:rPr lang="fr-BE" sz="1200" u="none" kern="1200" baseline="0" dirty="0" err="1">
                <a:solidFill>
                  <a:schemeClr val="tx1"/>
                </a:solidFill>
                <a:effectLst/>
                <a:latin typeface="+mn-lt"/>
                <a:ea typeface="+mn-ea"/>
                <a:cs typeface="+mn-cs"/>
              </a:rPr>
              <a:t>interim</a:t>
            </a:r>
            <a:r>
              <a:rPr lang="fr-BE" sz="1200" u="none" kern="1200" baseline="0" dirty="0">
                <a:solidFill>
                  <a:schemeClr val="tx1"/>
                </a:solidFill>
                <a:effectLst/>
                <a:latin typeface="+mn-lt"/>
                <a:ea typeface="+mn-ea"/>
                <a:cs typeface="+mn-cs"/>
              </a:rPr>
              <a:t>/urgent </a:t>
            </a:r>
            <a:r>
              <a:rPr lang="fr-BE" sz="1200" u="none" kern="1200" baseline="0" dirty="0" err="1">
                <a:solidFill>
                  <a:schemeClr val="tx1"/>
                </a:solidFill>
                <a:effectLst/>
                <a:latin typeface="+mn-lt"/>
                <a:ea typeface="+mn-ea"/>
                <a:cs typeface="+mn-cs"/>
              </a:rPr>
              <a:t>measures</a:t>
            </a:r>
            <a:r>
              <a:rPr lang="fr-BE" sz="1200" u="none" kern="1200" baseline="0" dirty="0">
                <a:solidFill>
                  <a:schemeClr val="tx1"/>
                </a:solidFill>
                <a:effectLst/>
                <a:latin typeface="+mn-lt"/>
                <a:ea typeface="+mn-ea"/>
                <a:cs typeface="+mn-cs"/>
              </a:rPr>
              <a:t> (participants </a:t>
            </a:r>
            <a:r>
              <a:rPr lang="fr-BE" sz="1200" u="none" kern="1200" baseline="0" dirty="0" err="1">
                <a:solidFill>
                  <a:schemeClr val="tx1"/>
                </a:solidFill>
                <a:effectLst/>
                <a:latin typeface="+mn-lt"/>
                <a:ea typeface="+mn-ea"/>
                <a:cs typeface="+mn-cs"/>
              </a:rPr>
              <a:t>will</a:t>
            </a:r>
            <a:r>
              <a:rPr lang="fr-BE" sz="1200" u="none" kern="1200" baseline="0" dirty="0">
                <a:solidFill>
                  <a:schemeClr val="tx1"/>
                </a:solidFill>
                <a:effectLst/>
                <a:latin typeface="+mn-lt"/>
                <a:ea typeface="+mn-ea"/>
                <a:cs typeface="+mn-cs"/>
              </a:rPr>
              <a:t> have to question </a:t>
            </a:r>
            <a:r>
              <a:rPr lang="fr-BE" sz="1200" u="none" kern="1200" baseline="0" dirty="0" err="1">
                <a:solidFill>
                  <a:schemeClr val="tx1"/>
                </a:solidFill>
                <a:effectLst/>
                <a:latin typeface="+mn-lt"/>
                <a:ea typeface="+mn-ea"/>
                <a:cs typeface="+mn-cs"/>
              </a:rPr>
              <a:t>this</a:t>
            </a:r>
            <a:r>
              <a:rPr lang="fr-BE" sz="1200" u="none" kern="1200" baseline="0" dirty="0">
                <a:solidFill>
                  <a:schemeClr val="tx1"/>
                </a:solidFill>
                <a:effectLst/>
                <a:latin typeface="+mn-lt"/>
                <a:ea typeface="+mn-ea"/>
                <a:cs typeface="+mn-cs"/>
              </a:rPr>
              <a:t>);</a:t>
            </a:r>
          </a:p>
          <a:p>
            <a:pPr marL="171450" indent="-171450">
              <a:buFontTx/>
              <a:buChar char="-"/>
            </a:pPr>
            <a:r>
              <a:rPr lang="fr-BE" sz="1200" u="none" kern="1200" baseline="0" dirty="0">
                <a:solidFill>
                  <a:schemeClr val="tx1"/>
                </a:solidFill>
                <a:effectLst/>
                <a:latin typeface="+mn-lt"/>
                <a:ea typeface="+mn-ea"/>
                <a:cs typeface="+mn-cs"/>
              </a:rPr>
              <a:t>In one of the situation, the last </a:t>
            </a:r>
            <a:r>
              <a:rPr lang="fr-BE" sz="1200" u="none" kern="1200" baseline="0" dirty="0" err="1">
                <a:solidFill>
                  <a:schemeClr val="tx1"/>
                </a:solidFill>
                <a:effectLst/>
                <a:latin typeface="+mn-lt"/>
                <a:ea typeface="+mn-ea"/>
                <a:cs typeface="+mn-cs"/>
              </a:rPr>
              <a:t>decision</a:t>
            </a:r>
            <a:r>
              <a:rPr lang="fr-BE" sz="1200" u="none" kern="1200" baseline="0" dirty="0">
                <a:solidFill>
                  <a:schemeClr val="tx1"/>
                </a:solidFill>
                <a:effectLst/>
                <a:latin typeface="+mn-lt"/>
                <a:ea typeface="+mn-ea"/>
                <a:cs typeface="+mn-cs"/>
              </a:rPr>
              <a:t> of the national </a:t>
            </a:r>
            <a:r>
              <a:rPr lang="fr-BE" sz="1200" u="none" kern="1200" baseline="0" dirty="0" err="1">
                <a:solidFill>
                  <a:schemeClr val="tx1"/>
                </a:solidFill>
                <a:effectLst/>
                <a:latin typeface="+mn-lt"/>
                <a:ea typeface="+mn-ea"/>
                <a:cs typeface="+mn-cs"/>
              </a:rPr>
              <a:t>jurisdiction</a:t>
            </a:r>
            <a:r>
              <a:rPr lang="fr-BE" sz="1200" u="none" kern="1200" baseline="0" dirty="0">
                <a:solidFill>
                  <a:schemeClr val="tx1"/>
                </a:solidFill>
                <a:effectLst/>
                <a:latin typeface="+mn-lt"/>
                <a:ea typeface="+mn-ea"/>
                <a:cs typeface="+mn-cs"/>
              </a:rPr>
              <a:t> </a:t>
            </a:r>
            <a:r>
              <a:rPr lang="fr-BE" sz="1200" u="none" kern="1200" baseline="0" dirty="0" err="1">
                <a:solidFill>
                  <a:schemeClr val="tx1"/>
                </a:solidFill>
                <a:effectLst/>
                <a:latin typeface="+mn-lt"/>
                <a:ea typeface="+mn-ea"/>
                <a:cs typeface="+mn-cs"/>
              </a:rPr>
              <a:t>was</a:t>
            </a:r>
            <a:r>
              <a:rPr lang="fr-BE" sz="1200" u="none" kern="1200" baseline="0" dirty="0">
                <a:solidFill>
                  <a:schemeClr val="tx1"/>
                </a:solidFill>
                <a:effectLst/>
                <a:latin typeface="+mn-lt"/>
                <a:ea typeface="+mn-ea"/>
                <a:cs typeface="+mn-cs"/>
              </a:rPr>
              <a:t> 5 </a:t>
            </a:r>
            <a:r>
              <a:rPr lang="fr-BE" sz="1200" u="none" kern="1200" baseline="0" dirty="0" err="1">
                <a:solidFill>
                  <a:schemeClr val="tx1"/>
                </a:solidFill>
                <a:effectLst/>
                <a:latin typeface="+mn-lt"/>
                <a:ea typeface="+mn-ea"/>
                <a:cs typeface="+mn-cs"/>
              </a:rPr>
              <a:t>months</a:t>
            </a:r>
            <a:r>
              <a:rPr lang="fr-BE" sz="1200" u="none" kern="1200" baseline="0" dirty="0">
                <a:solidFill>
                  <a:schemeClr val="tx1"/>
                </a:solidFill>
                <a:effectLst/>
                <a:latin typeface="+mn-lt"/>
                <a:ea typeface="+mn-ea"/>
                <a:cs typeface="+mn-cs"/>
              </a:rPr>
              <a:t> </a:t>
            </a:r>
            <a:r>
              <a:rPr lang="fr-BE" sz="1200" u="none" kern="1200" baseline="0" dirty="0" err="1">
                <a:solidFill>
                  <a:schemeClr val="tx1"/>
                </a:solidFill>
                <a:effectLst/>
                <a:latin typeface="+mn-lt"/>
                <a:ea typeface="+mn-ea"/>
                <a:cs typeface="+mn-cs"/>
              </a:rPr>
              <a:t>ago</a:t>
            </a:r>
            <a:r>
              <a:rPr lang="fr-BE" sz="1200" u="none" kern="1200" baseline="0" dirty="0">
                <a:solidFill>
                  <a:schemeClr val="tx1"/>
                </a:solidFill>
                <a:effectLst/>
                <a:latin typeface="+mn-lt"/>
                <a:ea typeface="+mn-ea"/>
                <a:cs typeface="+mn-cs"/>
              </a:rPr>
              <a:t>;</a:t>
            </a:r>
          </a:p>
          <a:p>
            <a:pPr marL="171450" indent="-171450">
              <a:buFontTx/>
              <a:buChar char="-"/>
            </a:pPr>
            <a:endParaRPr lang="fr-BE" sz="1200" u="none" kern="1200" baseline="0" dirty="0">
              <a:solidFill>
                <a:schemeClr val="tx1"/>
              </a:solidFill>
              <a:effectLst/>
              <a:latin typeface="+mn-lt"/>
              <a:ea typeface="+mn-ea"/>
              <a:cs typeface="+mn-cs"/>
            </a:endParaRPr>
          </a:p>
          <a:p>
            <a:pPr marL="0" indent="0">
              <a:buFontTx/>
              <a:buNone/>
            </a:pPr>
            <a:r>
              <a:rPr lang="fr-BE" sz="1200" u="none" kern="1200" baseline="0" dirty="0">
                <a:solidFill>
                  <a:schemeClr val="tx1"/>
                </a:solidFill>
                <a:effectLst/>
                <a:latin typeface="+mn-lt"/>
                <a:ea typeface="+mn-ea"/>
                <a:cs typeface="+mn-cs"/>
                <a:sym typeface="Wingdings" panose="05000000000000000000" pitchFamily="2" charset="2"/>
              </a:rPr>
              <a:t> if one of the participant to the training has a case s/</a:t>
            </a:r>
            <a:r>
              <a:rPr lang="fr-BE" sz="1200" u="none" kern="1200" baseline="0" dirty="0" err="1">
                <a:solidFill>
                  <a:schemeClr val="tx1"/>
                </a:solidFill>
                <a:effectLst/>
                <a:latin typeface="+mn-lt"/>
                <a:ea typeface="+mn-ea"/>
                <a:cs typeface="+mn-cs"/>
                <a:sym typeface="Wingdings" panose="05000000000000000000" pitchFamily="2" charset="2"/>
              </a:rPr>
              <a:t>he</a:t>
            </a:r>
            <a:r>
              <a:rPr lang="fr-BE" sz="1200" u="none" kern="1200" baseline="0" dirty="0">
                <a:solidFill>
                  <a:schemeClr val="tx1"/>
                </a:solidFill>
                <a:effectLst/>
                <a:latin typeface="+mn-lt"/>
                <a:ea typeface="+mn-ea"/>
                <a:cs typeface="+mn-cs"/>
                <a:sym typeface="Wingdings" panose="05000000000000000000" pitchFamily="2" charset="2"/>
              </a:rPr>
              <a:t> </a:t>
            </a:r>
            <a:r>
              <a:rPr lang="fr-BE" sz="1200" u="none" kern="1200" baseline="0" dirty="0" err="1">
                <a:solidFill>
                  <a:schemeClr val="tx1"/>
                </a:solidFill>
                <a:effectLst/>
                <a:latin typeface="+mn-lt"/>
                <a:ea typeface="+mn-ea"/>
                <a:cs typeface="+mn-cs"/>
                <a:sym typeface="Wingdings" panose="05000000000000000000" pitchFamily="2" charset="2"/>
              </a:rPr>
              <a:t>wants</a:t>
            </a:r>
            <a:r>
              <a:rPr lang="fr-BE" sz="1200" u="none" kern="1200" baseline="0" dirty="0">
                <a:solidFill>
                  <a:schemeClr val="tx1"/>
                </a:solidFill>
                <a:effectLst/>
                <a:latin typeface="+mn-lt"/>
                <a:ea typeface="+mn-ea"/>
                <a:cs typeface="+mn-cs"/>
                <a:sym typeface="Wingdings" panose="05000000000000000000" pitchFamily="2" charset="2"/>
              </a:rPr>
              <a:t> to </a:t>
            </a:r>
            <a:r>
              <a:rPr lang="fr-BE" sz="1200" u="none" kern="1200" baseline="0" dirty="0" err="1">
                <a:solidFill>
                  <a:schemeClr val="tx1"/>
                </a:solidFill>
                <a:effectLst/>
                <a:latin typeface="+mn-lt"/>
                <a:ea typeface="+mn-ea"/>
                <a:cs typeface="+mn-cs"/>
                <a:sym typeface="Wingdings" panose="05000000000000000000" pitchFamily="2" charset="2"/>
              </a:rPr>
              <a:t>bring</a:t>
            </a:r>
            <a:r>
              <a:rPr lang="fr-BE" sz="1200" u="none" kern="1200" baseline="0" dirty="0">
                <a:solidFill>
                  <a:schemeClr val="tx1"/>
                </a:solidFill>
                <a:effectLst/>
                <a:latin typeface="+mn-lt"/>
                <a:ea typeface="+mn-ea"/>
                <a:cs typeface="+mn-cs"/>
                <a:sym typeface="Wingdings" panose="05000000000000000000" pitchFamily="2" charset="2"/>
              </a:rPr>
              <a:t> to the attention of </a:t>
            </a:r>
            <a:r>
              <a:rPr lang="fr-BE" sz="1200" u="none" kern="1200" baseline="0" dirty="0" err="1">
                <a:solidFill>
                  <a:schemeClr val="tx1"/>
                </a:solidFill>
                <a:effectLst/>
                <a:latin typeface="+mn-lt"/>
                <a:ea typeface="+mn-ea"/>
                <a:cs typeface="+mn-cs"/>
                <a:sym typeface="Wingdings" panose="05000000000000000000" pitchFamily="2" charset="2"/>
              </a:rPr>
              <a:t>his</a:t>
            </a:r>
            <a:r>
              <a:rPr lang="fr-BE" sz="1200" u="none" kern="1200" baseline="0" dirty="0">
                <a:solidFill>
                  <a:schemeClr val="tx1"/>
                </a:solidFill>
                <a:effectLst/>
                <a:latin typeface="+mn-lt"/>
                <a:ea typeface="+mn-ea"/>
                <a:cs typeface="+mn-cs"/>
                <a:sym typeface="Wingdings" panose="05000000000000000000" pitchFamily="2" charset="2"/>
              </a:rPr>
              <a:t>/</a:t>
            </a:r>
            <a:r>
              <a:rPr lang="fr-BE" sz="1200" u="none" kern="1200" baseline="0" dirty="0" err="1">
                <a:solidFill>
                  <a:schemeClr val="tx1"/>
                </a:solidFill>
                <a:effectLst/>
                <a:latin typeface="+mn-lt"/>
                <a:ea typeface="+mn-ea"/>
                <a:cs typeface="+mn-cs"/>
                <a:sym typeface="Wingdings" panose="05000000000000000000" pitchFamily="2" charset="2"/>
              </a:rPr>
              <a:t>her</a:t>
            </a:r>
            <a:r>
              <a:rPr lang="fr-BE" sz="1200" u="none" kern="1200" baseline="0" dirty="0">
                <a:solidFill>
                  <a:schemeClr val="tx1"/>
                </a:solidFill>
                <a:effectLst/>
                <a:latin typeface="+mn-lt"/>
                <a:ea typeface="+mn-ea"/>
                <a:cs typeface="+mn-cs"/>
                <a:sym typeface="Wingdings" panose="05000000000000000000" pitchFamily="2" charset="2"/>
              </a:rPr>
              <a:t> group, let </a:t>
            </a:r>
            <a:r>
              <a:rPr lang="fr-BE" sz="1200" u="none" kern="1200" baseline="0" dirty="0" err="1">
                <a:solidFill>
                  <a:schemeClr val="tx1"/>
                </a:solidFill>
                <a:effectLst/>
                <a:latin typeface="+mn-lt"/>
                <a:ea typeface="+mn-ea"/>
                <a:cs typeface="+mn-cs"/>
                <a:sym typeface="Wingdings" panose="05000000000000000000" pitchFamily="2" charset="2"/>
              </a:rPr>
              <a:t>them</a:t>
            </a:r>
            <a:r>
              <a:rPr lang="fr-BE" sz="1200" u="none" kern="1200" baseline="0" dirty="0">
                <a:solidFill>
                  <a:schemeClr val="tx1"/>
                </a:solidFill>
                <a:effectLst/>
                <a:latin typeface="+mn-lt"/>
                <a:ea typeface="+mn-ea"/>
                <a:cs typeface="+mn-cs"/>
                <a:sym typeface="Wingdings" panose="05000000000000000000" pitchFamily="2" charset="2"/>
              </a:rPr>
              <a:t> replace one of the case </a:t>
            </a:r>
            <a:r>
              <a:rPr lang="fr-BE" sz="1200" u="none" kern="1200" baseline="0" dirty="0" err="1">
                <a:solidFill>
                  <a:schemeClr val="tx1"/>
                </a:solidFill>
                <a:effectLst/>
                <a:latin typeface="+mn-lt"/>
                <a:ea typeface="+mn-ea"/>
                <a:cs typeface="+mn-cs"/>
                <a:sym typeface="Wingdings" panose="05000000000000000000" pitchFamily="2" charset="2"/>
              </a:rPr>
              <a:t>study</a:t>
            </a:r>
            <a:r>
              <a:rPr lang="fr-BE" sz="1200" u="none" kern="1200" baseline="0" dirty="0">
                <a:solidFill>
                  <a:schemeClr val="tx1"/>
                </a:solidFill>
                <a:effectLst/>
                <a:latin typeface="+mn-lt"/>
                <a:ea typeface="+mn-ea"/>
                <a:cs typeface="+mn-cs"/>
                <a:sym typeface="Wingdings" panose="05000000000000000000" pitchFamily="2" charset="2"/>
              </a:rPr>
              <a:t> by </a:t>
            </a:r>
            <a:r>
              <a:rPr lang="fr-BE" sz="1200" u="none" kern="1200" baseline="0" dirty="0" err="1">
                <a:solidFill>
                  <a:schemeClr val="tx1"/>
                </a:solidFill>
                <a:effectLst/>
                <a:latin typeface="+mn-lt"/>
                <a:ea typeface="+mn-ea"/>
                <a:cs typeface="+mn-cs"/>
                <a:sym typeface="Wingdings" panose="05000000000000000000" pitchFamily="2" charset="2"/>
              </a:rPr>
              <a:t>this</a:t>
            </a:r>
            <a:r>
              <a:rPr lang="fr-BE" sz="1200" u="none" kern="1200" baseline="0" dirty="0">
                <a:solidFill>
                  <a:schemeClr val="tx1"/>
                </a:solidFill>
                <a:effectLst/>
                <a:latin typeface="+mn-lt"/>
                <a:ea typeface="+mn-ea"/>
                <a:cs typeface="+mn-cs"/>
                <a:sym typeface="Wingdings" panose="05000000000000000000" pitchFamily="2" charset="2"/>
              </a:rPr>
              <a:t> real one. </a:t>
            </a:r>
            <a:endParaRPr lang="fr-BE" sz="1200" u="none" kern="1200" baseline="0" dirty="0">
              <a:solidFill>
                <a:schemeClr val="tx1"/>
              </a:solidFill>
              <a:effectLst/>
              <a:latin typeface="+mn-lt"/>
              <a:ea typeface="+mn-ea"/>
              <a:cs typeface="+mn-cs"/>
            </a:endParaRPr>
          </a:p>
          <a:p>
            <a:pPr marL="0" indent="0">
              <a:buFontTx/>
              <a:buNone/>
            </a:pPr>
            <a:endParaRPr lang="fr-BE" sz="1200" u="none" kern="1200" baseline="0" dirty="0">
              <a:solidFill>
                <a:schemeClr val="tx1"/>
              </a:solidFill>
              <a:effectLst/>
              <a:latin typeface="+mn-lt"/>
              <a:ea typeface="+mn-ea"/>
              <a:cs typeface="+mn-cs"/>
            </a:endParaRPr>
          </a:p>
          <a:p>
            <a:pPr marL="0" indent="0">
              <a:buFontTx/>
              <a:buNone/>
            </a:pPr>
            <a:r>
              <a:rPr lang="fr-BE" sz="1200" u="none" kern="1200" baseline="0" dirty="0" err="1">
                <a:solidFill>
                  <a:schemeClr val="tx1"/>
                </a:solidFill>
                <a:effectLst/>
                <a:latin typeface="+mn-lt"/>
                <a:ea typeface="+mn-ea"/>
                <a:cs typeface="+mn-cs"/>
              </a:rPr>
              <a:t>During</a:t>
            </a:r>
            <a:r>
              <a:rPr lang="fr-BE" sz="1200" u="none" kern="1200" baseline="0" dirty="0">
                <a:solidFill>
                  <a:schemeClr val="tx1"/>
                </a:solidFill>
                <a:effectLst/>
                <a:latin typeface="+mn-lt"/>
                <a:ea typeface="+mn-ea"/>
                <a:cs typeface="+mn-cs"/>
              </a:rPr>
              <a:t> the </a:t>
            </a:r>
            <a:r>
              <a:rPr lang="fr-BE" sz="1200" u="none" kern="1200" baseline="0" dirty="0" err="1">
                <a:solidFill>
                  <a:schemeClr val="tx1"/>
                </a:solidFill>
                <a:effectLst/>
                <a:latin typeface="+mn-lt"/>
                <a:ea typeface="+mn-ea"/>
                <a:cs typeface="+mn-cs"/>
              </a:rPr>
              <a:t>Plenary</a:t>
            </a:r>
            <a:r>
              <a:rPr lang="fr-BE" sz="1200" u="none" kern="1200" baseline="0">
                <a:solidFill>
                  <a:schemeClr val="tx1"/>
                </a:solidFill>
                <a:effectLst/>
                <a:latin typeface="+mn-lt"/>
                <a:ea typeface="+mn-ea"/>
                <a:cs typeface="+mn-cs"/>
              </a:rPr>
              <a:t> session, </a:t>
            </a:r>
            <a:r>
              <a:rPr lang="fr-BE" sz="1200" u="none" kern="1200" baseline="0" dirty="0" err="1">
                <a:solidFill>
                  <a:schemeClr val="tx1"/>
                </a:solidFill>
                <a:effectLst/>
                <a:latin typeface="+mn-lt"/>
                <a:ea typeface="+mn-ea"/>
                <a:cs typeface="+mn-cs"/>
              </a:rPr>
              <a:t>also</a:t>
            </a:r>
            <a:r>
              <a:rPr lang="fr-BE" sz="1200" u="none" kern="1200" baseline="0" dirty="0">
                <a:solidFill>
                  <a:schemeClr val="tx1"/>
                </a:solidFill>
                <a:effectLst/>
                <a:latin typeface="+mn-lt"/>
                <a:ea typeface="+mn-ea"/>
                <a:cs typeface="+mn-cs"/>
              </a:rPr>
              <a:t> open the question of the </a:t>
            </a:r>
            <a:r>
              <a:rPr lang="fr-BE" sz="1200" u="none" kern="1200" baseline="0" dirty="0" err="1">
                <a:solidFill>
                  <a:schemeClr val="tx1"/>
                </a:solidFill>
                <a:effectLst/>
                <a:latin typeface="+mn-lt"/>
                <a:ea typeface="+mn-ea"/>
                <a:cs typeface="+mn-cs"/>
              </a:rPr>
              <a:t>proper</a:t>
            </a:r>
            <a:r>
              <a:rPr lang="fr-BE" sz="1200" u="none" kern="1200" baseline="0" dirty="0">
                <a:solidFill>
                  <a:schemeClr val="tx1"/>
                </a:solidFill>
                <a:effectLst/>
                <a:latin typeface="+mn-lt"/>
                <a:ea typeface="+mn-ea"/>
                <a:cs typeface="+mn-cs"/>
              </a:rPr>
              <a:t> information of the </a:t>
            </a:r>
            <a:r>
              <a:rPr lang="fr-BE" sz="1200" u="none" kern="1200" baseline="0" dirty="0" err="1">
                <a:solidFill>
                  <a:schemeClr val="tx1"/>
                </a:solidFill>
                <a:effectLst/>
                <a:latin typeface="+mn-lt"/>
                <a:ea typeface="+mn-ea"/>
                <a:cs typeface="+mn-cs"/>
              </a:rPr>
              <a:t>child</a:t>
            </a:r>
            <a:r>
              <a:rPr lang="fr-BE" sz="1200" u="none" kern="1200" baseline="0" dirty="0">
                <a:solidFill>
                  <a:schemeClr val="tx1"/>
                </a:solidFill>
                <a:effectLst/>
                <a:latin typeface="+mn-lt"/>
                <a:ea typeface="+mn-ea"/>
                <a:cs typeface="+mn-cs"/>
              </a:rPr>
              <a:t> and </a:t>
            </a:r>
            <a:r>
              <a:rPr lang="fr-BE" sz="1200" u="none" kern="1200" baseline="0" dirty="0" err="1">
                <a:solidFill>
                  <a:schemeClr val="tx1"/>
                </a:solidFill>
                <a:effectLst/>
                <a:latin typeface="+mn-lt"/>
                <a:ea typeface="+mn-ea"/>
                <a:cs typeface="+mn-cs"/>
              </a:rPr>
              <a:t>his</a:t>
            </a:r>
            <a:r>
              <a:rPr lang="fr-BE" sz="1200" u="none" kern="1200" baseline="0" dirty="0">
                <a:solidFill>
                  <a:schemeClr val="tx1"/>
                </a:solidFill>
                <a:effectLst/>
                <a:latin typeface="+mn-lt"/>
                <a:ea typeface="+mn-ea"/>
                <a:cs typeface="+mn-cs"/>
              </a:rPr>
              <a:t>/</a:t>
            </a:r>
            <a:r>
              <a:rPr lang="fr-BE" sz="1200" u="none" kern="1200" baseline="0" dirty="0" err="1">
                <a:solidFill>
                  <a:schemeClr val="tx1"/>
                </a:solidFill>
                <a:effectLst/>
                <a:latin typeface="+mn-lt"/>
                <a:ea typeface="+mn-ea"/>
                <a:cs typeface="+mn-cs"/>
              </a:rPr>
              <a:t>her</a:t>
            </a:r>
            <a:r>
              <a:rPr lang="fr-BE" sz="1200" u="none" kern="1200" baseline="0" dirty="0">
                <a:solidFill>
                  <a:schemeClr val="tx1"/>
                </a:solidFill>
                <a:effectLst/>
                <a:latin typeface="+mn-lt"/>
                <a:ea typeface="+mn-ea"/>
                <a:cs typeface="+mn-cs"/>
              </a:rPr>
              <a:t> right to </a:t>
            </a:r>
            <a:r>
              <a:rPr lang="fr-BE" sz="1200" u="none" kern="1200" baseline="0" dirty="0" err="1">
                <a:solidFill>
                  <a:schemeClr val="tx1"/>
                </a:solidFill>
                <a:effectLst/>
                <a:latin typeface="+mn-lt"/>
                <a:ea typeface="+mn-ea"/>
                <a:cs typeface="+mn-cs"/>
              </a:rPr>
              <a:t>participate</a:t>
            </a:r>
            <a:r>
              <a:rPr lang="fr-BE" sz="1200" u="none" kern="1200" baseline="0" dirty="0">
                <a:solidFill>
                  <a:schemeClr val="tx1"/>
                </a:solidFill>
                <a:effectLst/>
                <a:latin typeface="+mn-lt"/>
                <a:ea typeface="+mn-ea"/>
                <a:cs typeface="+mn-cs"/>
              </a:rPr>
              <a:t> to the </a:t>
            </a:r>
            <a:r>
              <a:rPr lang="fr-BE" sz="1200" u="none" kern="1200" baseline="0" dirty="0" err="1">
                <a:solidFill>
                  <a:schemeClr val="tx1"/>
                </a:solidFill>
                <a:effectLst/>
                <a:latin typeface="+mn-lt"/>
                <a:ea typeface="+mn-ea"/>
                <a:cs typeface="+mn-cs"/>
              </a:rPr>
              <a:t>choice</a:t>
            </a:r>
            <a:r>
              <a:rPr lang="fr-BE" sz="1200" u="none" kern="1200" baseline="0" dirty="0">
                <a:solidFill>
                  <a:schemeClr val="tx1"/>
                </a:solidFill>
                <a:effectLst/>
                <a:latin typeface="+mn-lt"/>
                <a:ea typeface="+mn-ea"/>
                <a:cs typeface="+mn-cs"/>
              </a:rPr>
              <a:t> to follow </a:t>
            </a:r>
            <a:r>
              <a:rPr lang="fr-BE" sz="1200" u="none" kern="1200" baseline="0" dirty="0" err="1">
                <a:solidFill>
                  <a:schemeClr val="tx1"/>
                </a:solidFill>
                <a:effectLst/>
                <a:latin typeface="+mn-lt"/>
                <a:ea typeface="+mn-ea"/>
                <a:cs typeface="+mn-cs"/>
              </a:rPr>
              <a:t>with</a:t>
            </a:r>
            <a:r>
              <a:rPr lang="fr-BE" sz="1200" u="none" kern="1200" baseline="0" dirty="0">
                <a:solidFill>
                  <a:schemeClr val="tx1"/>
                </a:solidFill>
                <a:effectLst/>
                <a:latin typeface="+mn-lt"/>
                <a:ea typeface="+mn-ea"/>
                <a:cs typeface="+mn-cs"/>
              </a:rPr>
              <a:t> international </a:t>
            </a:r>
            <a:r>
              <a:rPr lang="fr-BE" sz="1200" u="none" kern="1200" baseline="0" dirty="0" err="1">
                <a:solidFill>
                  <a:schemeClr val="tx1"/>
                </a:solidFill>
                <a:effectLst/>
                <a:latin typeface="+mn-lt"/>
                <a:ea typeface="+mn-ea"/>
                <a:cs typeface="+mn-cs"/>
              </a:rPr>
              <a:t>mechanism</a:t>
            </a:r>
            <a:r>
              <a:rPr lang="fr-BE" sz="1200" u="none" kern="1200" baseline="0" dirty="0">
                <a:solidFill>
                  <a:schemeClr val="tx1"/>
                </a:solidFill>
                <a:effectLst/>
                <a:latin typeface="+mn-lt"/>
                <a:ea typeface="+mn-ea"/>
                <a:cs typeface="+mn-cs"/>
              </a:rPr>
              <a:t>.</a:t>
            </a: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32</a:t>
            </a:fld>
            <a:endParaRPr lang="en-GB"/>
          </a:p>
        </p:txBody>
      </p:sp>
    </p:spTree>
    <p:extLst>
      <p:ext uri="{BB962C8B-B14F-4D97-AF65-F5344CB8AC3E}">
        <p14:creationId xmlns:p14="http://schemas.microsoft.com/office/powerpoint/2010/main" val="3488004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Translate, complete and</a:t>
            </a:r>
            <a:r>
              <a:rPr lang="en-GB" baseline="0" dirty="0"/>
              <a:t> print the tables. </a:t>
            </a:r>
            <a:endParaRPr lang="en-GB" dirty="0"/>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33</a:t>
            </a:fld>
            <a:endParaRPr lang="en-GB"/>
          </a:p>
        </p:txBody>
      </p:sp>
    </p:spTree>
    <p:extLst>
      <p:ext uri="{BB962C8B-B14F-4D97-AF65-F5344CB8AC3E}">
        <p14:creationId xmlns:p14="http://schemas.microsoft.com/office/powerpoint/2010/main" val="2749056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u="none" kern="1200" baseline="0" dirty="0">
                <a:solidFill>
                  <a:schemeClr val="tx1"/>
                </a:solidFill>
                <a:effectLst/>
                <a:latin typeface="+mn-lt"/>
                <a:ea typeface="+mn-ea"/>
                <a:cs typeface="+mn-cs"/>
              </a:rPr>
              <a:t>In all actions that the lawyer undertakes when representing a child in conflict with the law, he or she must act ethically, with respect for the rights of the child and keeping in mind his/her role to promote the best interests of the child as a primary consideration. This consideration of ethics is also essential when considering whether to use an international mechanism. Start the activity with a brainstorm: ask participants what ethical considerations a lawyer should take into account when assessing whether to use international remedies.</a:t>
            </a:r>
            <a:endParaRPr lang="fr-BE" sz="1200" u="none"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34</a:t>
            </a:fld>
            <a:endParaRPr lang="en-GB"/>
          </a:p>
        </p:txBody>
      </p:sp>
    </p:spTree>
    <p:extLst>
      <p:ext uri="{BB962C8B-B14F-4D97-AF65-F5344CB8AC3E}">
        <p14:creationId xmlns:p14="http://schemas.microsoft.com/office/powerpoint/2010/main" val="2215925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u="none" kern="1200" baseline="0" dirty="0" err="1">
                <a:solidFill>
                  <a:schemeClr val="tx1"/>
                </a:solidFill>
                <a:effectLst/>
                <a:latin typeface="+mn-lt"/>
                <a:ea typeface="+mn-ea"/>
                <a:cs typeface="+mn-cs"/>
              </a:rPr>
              <a:t>Here</a:t>
            </a:r>
            <a:r>
              <a:rPr lang="fr-BE" sz="1200" u="none" kern="1200" baseline="0" dirty="0">
                <a:solidFill>
                  <a:schemeClr val="tx1"/>
                </a:solidFill>
                <a:effectLst/>
                <a:latin typeface="+mn-lt"/>
                <a:ea typeface="+mn-ea"/>
                <a:cs typeface="+mn-cs"/>
              </a:rPr>
              <a:t> are </a:t>
            </a:r>
            <a:r>
              <a:rPr lang="fr-BE" sz="1200" u="none" kern="1200" baseline="0" dirty="0" err="1">
                <a:solidFill>
                  <a:schemeClr val="tx1"/>
                </a:solidFill>
                <a:effectLst/>
                <a:latin typeface="+mn-lt"/>
                <a:ea typeface="+mn-ea"/>
                <a:cs typeface="+mn-cs"/>
              </a:rPr>
              <a:t>some</a:t>
            </a:r>
            <a:r>
              <a:rPr lang="fr-BE" sz="1200" u="none" kern="1200" baseline="0" dirty="0">
                <a:solidFill>
                  <a:schemeClr val="tx1"/>
                </a:solidFill>
                <a:effectLst/>
                <a:latin typeface="+mn-lt"/>
                <a:ea typeface="+mn-ea"/>
                <a:cs typeface="+mn-cs"/>
              </a:rPr>
              <a:t> </a:t>
            </a:r>
            <a:r>
              <a:rPr lang="fr-BE" sz="1200" u="none" kern="1200" baseline="0" dirty="0" err="1">
                <a:solidFill>
                  <a:schemeClr val="tx1"/>
                </a:solidFill>
                <a:effectLst/>
                <a:latin typeface="+mn-lt"/>
                <a:ea typeface="+mn-ea"/>
                <a:cs typeface="+mn-cs"/>
              </a:rPr>
              <a:t>recommendations</a:t>
            </a:r>
            <a:r>
              <a:rPr lang="fr-BE" sz="1200" u="none" kern="1200" baseline="0" dirty="0">
                <a:solidFill>
                  <a:schemeClr val="tx1"/>
                </a:solidFill>
                <a:effectLst/>
                <a:latin typeface="+mn-lt"/>
                <a:ea typeface="+mn-ea"/>
                <a:cs typeface="+mn-cs"/>
              </a:rPr>
              <a:t> </a:t>
            </a:r>
            <a:r>
              <a:rPr lang="fr-BE" sz="1200" u="none" kern="1200" baseline="0" dirty="0" err="1">
                <a:solidFill>
                  <a:schemeClr val="tx1"/>
                </a:solidFill>
                <a:effectLst/>
                <a:latin typeface="+mn-lt"/>
                <a:ea typeface="+mn-ea"/>
                <a:cs typeface="+mn-cs"/>
              </a:rPr>
              <a:t>regarding</a:t>
            </a:r>
            <a:r>
              <a:rPr lang="fr-BE" sz="1200" u="none" kern="1200" baseline="0" dirty="0">
                <a:solidFill>
                  <a:schemeClr val="tx1"/>
                </a:solidFill>
                <a:effectLst/>
                <a:latin typeface="+mn-lt"/>
                <a:ea typeface="+mn-ea"/>
                <a:cs typeface="+mn-cs"/>
              </a:rPr>
              <a:t> </a:t>
            </a:r>
            <a:r>
              <a:rPr lang="fr-BE" sz="1200" u="none" kern="1200" baseline="0" dirty="0" err="1">
                <a:solidFill>
                  <a:schemeClr val="tx1"/>
                </a:solidFill>
                <a:effectLst/>
                <a:latin typeface="+mn-lt"/>
                <a:ea typeface="+mn-ea"/>
                <a:cs typeface="+mn-cs"/>
              </a:rPr>
              <a:t>ethics</a:t>
            </a:r>
            <a:r>
              <a:rPr lang="fr-BE" sz="1200" u="none" kern="1200" baseline="0" dirty="0">
                <a:solidFill>
                  <a:schemeClr val="tx1"/>
                </a:solidFill>
                <a:effectLst/>
                <a:latin typeface="+mn-lt"/>
                <a:ea typeface="+mn-ea"/>
                <a:cs typeface="+mn-cs"/>
              </a:rPr>
              <a:t>, </a:t>
            </a:r>
            <a:r>
              <a:rPr lang="fr-BE" sz="1200" u="none" kern="1200" baseline="0" dirty="0" err="1">
                <a:solidFill>
                  <a:schemeClr val="tx1"/>
                </a:solidFill>
                <a:effectLst/>
                <a:latin typeface="+mn-lt"/>
                <a:ea typeface="+mn-ea"/>
                <a:cs typeface="+mn-cs"/>
              </a:rPr>
              <a:t>present</a:t>
            </a:r>
            <a:r>
              <a:rPr lang="fr-BE" sz="1200" u="none" kern="1200" baseline="0" dirty="0">
                <a:solidFill>
                  <a:schemeClr val="tx1"/>
                </a:solidFill>
                <a:effectLst/>
                <a:latin typeface="+mn-lt"/>
                <a:ea typeface="+mn-ea"/>
                <a:cs typeface="+mn-cs"/>
              </a:rPr>
              <a:t> to the participants the one </a:t>
            </a:r>
            <a:r>
              <a:rPr lang="fr-BE" sz="1200" u="none" kern="1200" baseline="0" dirty="0" err="1">
                <a:solidFill>
                  <a:schemeClr val="tx1"/>
                </a:solidFill>
                <a:effectLst/>
                <a:latin typeface="+mn-lt"/>
                <a:ea typeface="+mn-ea"/>
                <a:cs typeface="+mn-cs"/>
              </a:rPr>
              <a:t>they</a:t>
            </a:r>
            <a:r>
              <a:rPr lang="fr-BE" sz="1200" u="none" kern="1200" baseline="0" dirty="0">
                <a:solidFill>
                  <a:schemeClr val="tx1"/>
                </a:solidFill>
                <a:effectLst/>
                <a:latin typeface="+mn-lt"/>
                <a:ea typeface="+mn-ea"/>
                <a:cs typeface="+mn-cs"/>
              </a:rPr>
              <a:t> </a:t>
            </a:r>
            <a:r>
              <a:rPr lang="fr-BE" sz="1200" u="none" kern="1200" baseline="0" dirty="0" err="1">
                <a:solidFill>
                  <a:schemeClr val="tx1"/>
                </a:solidFill>
                <a:effectLst/>
                <a:latin typeface="+mn-lt"/>
                <a:ea typeface="+mn-ea"/>
                <a:cs typeface="+mn-cs"/>
              </a:rPr>
              <a:t>did</a:t>
            </a:r>
            <a:r>
              <a:rPr lang="fr-BE" sz="1200" u="none" kern="1200" baseline="0" dirty="0">
                <a:solidFill>
                  <a:schemeClr val="tx1"/>
                </a:solidFill>
                <a:effectLst/>
                <a:latin typeface="+mn-lt"/>
                <a:ea typeface="+mn-ea"/>
                <a:cs typeface="+mn-cs"/>
              </a:rPr>
              <a:t> not mention </a:t>
            </a:r>
            <a:r>
              <a:rPr lang="fr-BE" sz="1200" u="none" kern="1200" baseline="0" dirty="0" err="1">
                <a:solidFill>
                  <a:schemeClr val="tx1"/>
                </a:solidFill>
                <a:effectLst/>
                <a:latin typeface="+mn-lt"/>
                <a:ea typeface="+mn-ea"/>
                <a:cs typeface="+mn-cs"/>
              </a:rPr>
              <a:t>during</a:t>
            </a:r>
            <a:r>
              <a:rPr lang="fr-BE" sz="1200" u="none" kern="1200" baseline="0" dirty="0">
                <a:solidFill>
                  <a:schemeClr val="tx1"/>
                </a:solidFill>
                <a:effectLst/>
                <a:latin typeface="+mn-lt"/>
                <a:ea typeface="+mn-ea"/>
                <a:cs typeface="+mn-cs"/>
              </a:rPr>
              <a:t> the brainstorming:</a:t>
            </a:r>
          </a:p>
          <a:p>
            <a:r>
              <a:rPr lang="en-US" b="1" dirty="0"/>
              <a:t>Do not harm </a:t>
            </a:r>
            <a:endParaRPr lang="en-US" dirty="0"/>
          </a:p>
          <a:p>
            <a:pPr marL="171450" indent="-171450">
              <a:buFontTx/>
              <a:buChar char="-"/>
            </a:pPr>
            <a:r>
              <a:rPr lang="en-US" dirty="0"/>
              <a:t>Precautionary principle: prevent children and young people from being exposed to any risks. It is necessary to identify the potential risks to which children and young people may be exposed and which may lead to violations of children's rights (for example, the risk of invasion of privacy, abuse, violence, etc.). </a:t>
            </a:r>
          </a:p>
          <a:p>
            <a:pPr marL="171450" indent="-171450">
              <a:buFontTx/>
              <a:buChar char="-"/>
            </a:pPr>
            <a:r>
              <a:rPr lang="en-US" dirty="0"/>
              <a:t>Sometimes, the risks can only be identified by the child himself or herself. For this reason, the mark of informed consent must make it possible to eliminate the last sources of potential harm. </a:t>
            </a:r>
          </a:p>
          <a:p>
            <a:pPr marL="171450" indent="-171450">
              <a:buFontTx/>
              <a:buChar char="-"/>
            </a:pPr>
            <a:r>
              <a:rPr lang="en-US" dirty="0"/>
              <a:t>Ensure that the international proceeding do not harm children Sharing their experiences may be upsetting or traumatic for children. This is why interviews with children should be done in a sensitive and child-friendly manner.</a:t>
            </a:r>
          </a:p>
          <a:p>
            <a:pPr marL="0" indent="0">
              <a:buFontTx/>
              <a:buNone/>
            </a:pPr>
            <a:r>
              <a:rPr lang="en-US" b="1" dirty="0"/>
              <a:t>Information</a:t>
            </a:r>
            <a:r>
              <a:rPr lang="en-US" dirty="0"/>
              <a:t> </a:t>
            </a:r>
          </a:p>
          <a:p>
            <a:pPr marL="0" indent="0">
              <a:buFontTx/>
              <a:buNone/>
            </a:pPr>
            <a:r>
              <a:rPr lang="en-US" dirty="0"/>
              <a:t>Children and young people should be informed: on their rights, on how their participation will take place and its scope, about the procedure (length, necessary</a:t>
            </a:r>
            <a:r>
              <a:rPr lang="en-US" baseline="0" dirty="0"/>
              <a:t> involvement of the child etc.) and its possible outcomes and consequences;</a:t>
            </a:r>
          </a:p>
          <a:p>
            <a:pPr marL="0" indent="0">
              <a:buFontTx/>
              <a:buNone/>
            </a:pPr>
            <a:r>
              <a:rPr lang="en-US" baseline="0" dirty="0"/>
              <a:t>The child should be regularly informed about the evolution of his/her case.</a:t>
            </a:r>
          </a:p>
          <a:p>
            <a:pPr marL="0" indent="0">
              <a:buFontTx/>
              <a:buNone/>
            </a:pPr>
            <a:r>
              <a:rPr lang="en-US" b="1" dirty="0"/>
              <a:t>Ensure a real and meaningful participation</a:t>
            </a:r>
          </a:p>
          <a:p>
            <a:pPr marL="0" indent="0">
              <a:buFontTx/>
              <a:buNone/>
            </a:pPr>
            <a:r>
              <a:rPr lang="en-US" sz="1200" u="none" strike="noStrike" kern="1200" baseline="0" dirty="0">
                <a:solidFill>
                  <a:schemeClr val="tx1"/>
                </a:solidFill>
                <a:effectLst/>
                <a:latin typeface="+mn-lt"/>
                <a:ea typeface="+mn-ea"/>
                <a:cs typeface="+mn-cs"/>
              </a:rPr>
              <a:t>The lawyer should properly inform the child so that s/he gives his/her informed and free consent to the international complaint.</a:t>
            </a:r>
          </a:p>
          <a:p>
            <a:pPr marL="0" indent="0">
              <a:buFontTx/>
              <a:buNone/>
            </a:pPr>
            <a:r>
              <a:rPr lang="en-US" sz="1200" b="1" u="none" strike="noStrike" kern="1200" baseline="0" dirty="0">
                <a:solidFill>
                  <a:schemeClr val="tx1"/>
                </a:solidFill>
                <a:effectLst/>
                <a:latin typeface="+mn-lt"/>
                <a:ea typeface="+mn-ea"/>
                <a:cs typeface="+mn-cs"/>
              </a:rPr>
              <a:t>Right to privacy</a:t>
            </a:r>
          </a:p>
          <a:p>
            <a:pPr marL="0" indent="0">
              <a:buFontTx/>
              <a:buNone/>
            </a:pPr>
            <a:r>
              <a:rPr lang="en-US" sz="1200" u="none" strike="noStrike" kern="1200" baseline="0" dirty="0">
                <a:solidFill>
                  <a:schemeClr val="tx1"/>
                </a:solidFill>
                <a:effectLst/>
                <a:latin typeface="+mn-lt"/>
                <a:ea typeface="+mn-ea"/>
                <a:cs typeface="+mn-cs"/>
              </a:rPr>
              <a:t>The use of the international mechanism should not result in public exposure of the child, ensure that the child's personal information and photograph cannot be published in the press and take all necessary measures available in these international remedies to ensure respect for the child's private life. </a:t>
            </a:r>
          </a:p>
          <a:p>
            <a:pPr marL="0" indent="0">
              <a:buFontTx/>
              <a:buNone/>
            </a:pPr>
            <a:endParaRPr lang="en-US" sz="1200" u="none" strike="noStrike"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35</a:t>
            </a:fld>
            <a:endParaRPr lang="en-GB"/>
          </a:p>
        </p:txBody>
      </p:sp>
    </p:spTree>
    <p:extLst>
      <p:ext uri="{BB962C8B-B14F-4D97-AF65-F5344CB8AC3E}">
        <p14:creationId xmlns:p14="http://schemas.microsoft.com/office/powerpoint/2010/main" val="4098268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endParaRPr lang="en-US" sz="1200" u="none" strike="noStrike"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36</a:t>
            </a:fld>
            <a:endParaRPr lang="en-GB"/>
          </a:p>
        </p:txBody>
      </p:sp>
    </p:spTree>
    <p:extLst>
      <p:ext uri="{BB962C8B-B14F-4D97-AF65-F5344CB8AC3E}">
        <p14:creationId xmlns:p14="http://schemas.microsoft.com/office/powerpoint/2010/main" val="84600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kern="1200" dirty="0">
                <a:solidFill>
                  <a:schemeClr val="tx1"/>
                </a:solidFill>
                <a:effectLst/>
                <a:latin typeface="+mn-lt"/>
                <a:ea typeface="+mn-ea"/>
                <a:cs typeface="+mn-cs"/>
              </a:rPr>
              <a:t>The United Nations is an international organization founded in 1945. Currently made up of 193 </a:t>
            </a:r>
            <a:r>
              <a:rPr lang="en-US" sz="1200" b="0" i="0" u="none" strike="noStrike" kern="1200" dirty="0">
                <a:solidFill>
                  <a:schemeClr val="tx1"/>
                </a:solidFill>
                <a:effectLst/>
                <a:latin typeface="+mn-lt"/>
                <a:ea typeface="+mn-ea"/>
                <a:cs typeface="+mn-cs"/>
                <a:hlinkClick r:id="rId3"/>
              </a:rPr>
              <a:t>Member States</a:t>
            </a:r>
            <a:r>
              <a:rPr lang="en-US" sz="1200" b="0" i="0" kern="1200" dirty="0">
                <a:solidFill>
                  <a:schemeClr val="tx1"/>
                </a:solidFill>
                <a:effectLst/>
                <a:latin typeface="+mn-lt"/>
                <a:ea typeface="+mn-ea"/>
                <a:cs typeface="+mn-cs"/>
              </a:rPr>
              <a:t>, the </a:t>
            </a:r>
            <a:r>
              <a:rPr lang="en-US" sz="1200" b="0" i="0" u="none" strike="noStrike" kern="1200" dirty="0">
                <a:solidFill>
                  <a:schemeClr val="tx1"/>
                </a:solidFill>
                <a:effectLst/>
                <a:latin typeface="+mn-lt"/>
                <a:ea typeface="+mn-ea"/>
                <a:cs typeface="+mn-cs"/>
                <a:hlinkClick r:id="rId4"/>
              </a:rPr>
              <a:t>UN and its work</a:t>
            </a:r>
            <a:r>
              <a:rPr lang="en-US" sz="1200" b="0" i="0" kern="1200" dirty="0">
                <a:solidFill>
                  <a:schemeClr val="tx1"/>
                </a:solidFill>
                <a:effectLst/>
                <a:latin typeface="+mn-lt"/>
                <a:ea typeface="+mn-ea"/>
                <a:cs typeface="+mn-cs"/>
              </a:rPr>
              <a:t> are guided by the purposes and principles contained in its founding </a:t>
            </a:r>
            <a:r>
              <a:rPr lang="en-US" sz="1200" b="0" i="0" u="none" strike="noStrike" kern="1200" dirty="0">
                <a:solidFill>
                  <a:schemeClr val="tx1"/>
                </a:solidFill>
                <a:effectLst/>
                <a:latin typeface="+mn-lt"/>
                <a:ea typeface="+mn-ea"/>
                <a:cs typeface="+mn-cs"/>
                <a:hlinkClick r:id="rId5"/>
              </a:rPr>
              <a:t>Charter</a:t>
            </a:r>
            <a:r>
              <a:rPr lang="en-US" sz="1200" b="0" i="0" kern="1200" dirty="0">
                <a:solidFill>
                  <a:schemeClr val="tx1"/>
                </a:solidFill>
                <a:effectLst/>
                <a:latin typeface="+mn-lt"/>
                <a:ea typeface="+mn-ea"/>
                <a:cs typeface="+mn-cs"/>
              </a:rPr>
              <a:t>.</a:t>
            </a:r>
          </a:p>
          <a:p>
            <a:r>
              <a:rPr lang="en-US" dirty="0"/>
              <a:t>United</a:t>
            </a:r>
            <a:r>
              <a:rPr lang="en-US" baseline="0" dirty="0"/>
              <a:t> Nations is involved in many fields. Regarding Human Rights, the system can be described with three branches: </a:t>
            </a:r>
          </a:p>
          <a:p>
            <a:endParaRPr lang="en-US" baseline="0" dirty="0"/>
          </a:p>
          <a:p>
            <a:r>
              <a:rPr lang="en-US" b="1" baseline="0" dirty="0"/>
              <a:t>1. Programs, funds and </a:t>
            </a:r>
            <a:r>
              <a:rPr lang="en-US" b="1" baseline="0" dirty="0" err="1"/>
              <a:t>specialised</a:t>
            </a:r>
            <a:r>
              <a:rPr lang="en-US" b="1" baseline="0" dirty="0"/>
              <a:t> institutions</a:t>
            </a:r>
          </a:p>
          <a:p>
            <a:r>
              <a:rPr lang="en-US" dirty="0"/>
              <a:t>The UN system counts</a:t>
            </a:r>
            <a:r>
              <a:rPr lang="en-US" baseline="0" dirty="0"/>
              <a:t> on Funds and Programmed such as UNDP or UNICEF. But also, the UN specialized agencies are autonomous international organizations working with the United Nations such as ILO and other </a:t>
            </a:r>
            <a:r>
              <a:rPr lang="en-US" baseline="0" dirty="0" err="1"/>
              <a:t>Other</a:t>
            </a:r>
            <a:r>
              <a:rPr lang="en-US" baseline="0" dirty="0"/>
              <a:t> Entities and Bodies such as UNHCR. (more information on all these bodies : https://www.un.org/en/about-us/un-system). They have an important role on the development of international standards to protect children’s rights (hard or soft law, see for example ILO Conventions on child </a:t>
            </a:r>
            <a:r>
              <a:rPr lang="en-US" baseline="0" dirty="0" err="1"/>
              <a:t>labour</a:t>
            </a:r>
            <a:r>
              <a:rPr lang="en-US" baseline="0" dirty="0"/>
              <a:t> or UNICEF Guidelines on Child-friendly Legal Aid) but also on the implementation of international standards (e.g. field work of UNICEF).</a:t>
            </a:r>
          </a:p>
          <a:p>
            <a:endParaRPr lang="en-US" baseline="0" dirty="0"/>
          </a:p>
          <a:p>
            <a:r>
              <a:rPr lang="en-US" b="1" baseline="0" dirty="0"/>
              <a:t>2. Treaty Bodies</a:t>
            </a:r>
          </a:p>
          <a:p>
            <a:r>
              <a:rPr lang="en-US" baseline="0" dirty="0"/>
              <a:t>Nine international human rights treaties have been developed and adopted in the framework of the United Nations, they all create a treaty body : a Committee which monitors the implementation of the treaty (Convention or Covenant) and often, their additional protocols. + the optional protocol on the Convention against torture create a specific treaty body (a subcommittee).</a:t>
            </a:r>
          </a:p>
          <a:p>
            <a:endParaRPr lang="en-US" dirty="0"/>
          </a:p>
          <a:p>
            <a:r>
              <a:rPr lang="en-US" b="1" dirty="0"/>
              <a:t>3.</a:t>
            </a:r>
            <a:r>
              <a:rPr lang="en-US" b="1" baseline="0" dirty="0"/>
              <a:t> The Human Rights Council</a:t>
            </a:r>
          </a:p>
          <a:p>
            <a:r>
              <a:rPr lang="en-US" sz="1200" b="0" i="0" kern="1200" dirty="0">
                <a:solidFill>
                  <a:schemeClr val="tx1"/>
                </a:solidFill>
                <a:effectLst/>
                <a:latin typeface="+mn-lt"/>
                <a:ea typeface="+mn-ea"/>
                <a:cs typeface="+mn-cs"/>
              </a:rPr>
              <a:t>The Human Rights Council is an inter-governmental body within the United Nations system responsible for strengthening the promotion and protection of human rights around the globe and for addressing situations of human rights violations and make recommendations on them. It has the ability to discuss all thematic human rights issues and situations that require its attention throughout the year. It meets at the UN Office at Geneva.</a:t>
            </a:r>
          </a:p>
          <a:p>
            <a:r>
              <a:rPr lang="en-US" sz="1200" b="0" i="0" kern="1200" dirty="0">
                <a:solidFill>
                  <a:schemeClr val="tx1"/>
                </a:solidFill>
                <a:effectLst/>
                <a:latin typeface="+mn-lt"/>
                <a:ea typeface="+mn-ea"/>
                <a:cs typeface="+mn-cs"/>
              </a:rPr>
              <a:t>The Council is made up of 47 United Nations Member States which are elected by the UN General Assembly. The Human Rights Council replaced the former </a:t>
            </a:r>
            <a:r>
              <a:rPr lang="en-US" sz="1200" b="1" i="0" u="none" strike="noStrike" kern="1200" dirty="0">
                <a:solidFill>
                  <a:schemeClr val="tx1"/>
                </a:solidFill>
                <a:effectLst/>
                <a:latin typeface="+mn-lt"/>
                <a:ea typeface="+mn-ea"/>
                <a:cs typeface="+mn-cs"/>
                <a:hlinkClick r:id="rId6" tooltip="Former United Nations Commission on Human Rights"/>
              </a:rPr>
              <a:t>United Nations Commission on Human Rights</a:t>
            </a:r>
            <a:r>
              <a:rPr lang="en-US" sz="1200" b="0" i="0" kern="1200" dirty="0">
                <a:solidFill>
                  <a:schemeClr val="tx1"/>
                </a:solidFill>
                <a:effectLst/>
                <a:latin typeface="+mn-lt"/>
                <a:ea typeface="+mn-ea"/>
                <a:cs typeface="+mn-cs"/>
              </a:rPr>
              <a:t>. More information on the Council on the leaflet of the HRC</a:t>
            </a:r>
            <a:r>
              <a:rPr lang="en-US" sz="1200" b="0" i="0" kern="1200" baseline="0" dirty="0">
                <a:solidFill>
                  <a:schemeClr val="tx1"/>
                </a:solidFill>
                <a:effectLst/>
                <a:latin typeface="+mn-lt"/>
                <a:ea typeface="+mn-ea"/>
                <a:cs typeface="+mn-cs"/>
              </a:rPr>
              <a:t> https://www.ohchr.org/sites/default/files/Documents/HRBodies/HRCouncil/HRC_booklet_EN.pdf </a:t>
            </a:r>
            <a:endParaRPr lang="en-US" sz="1200" b="0" i="0" kern="1200" dirty="0">
              <a:solidFill>
                <a:schemeClr val="tx1"/>
              </a:solidFill>
              <a:effectLst/>
              <a:latin typeface="+mn-lt"/>
              <a:ea typeface="+mn-ea"/>
              <a:cs typeface="+mn-cs"/>
            </a:endParaRPr>
          </a:p>
          <a:p>
            <a:r>
              <a:rPr lang="en-US" dirty="0"/>
              <a:t>It has</a:t>
            </a:r>
            <a:r>
              <a:rPr lang="en-US" baseline="0" dirty="0"/>
              <a:t> various mechanisms including:</a:t>
            </a:r>
          </a:p>
          <a:p>
            <a:pPr marL="171450" indent="-171450">
              <a:buFontTx/>
              <a:buChar char="-"/>
            </a:pPr>
            <a:r>
              <a:rPr lang="en-US" b="1" baseline="0" dirty="0"/>
              <a:t>Universal Periodic Review</a:t>
            </a:r>
            <a:r>
              <a:rPr lang="en-US" baseline="0" dirty="0"/>
              <a:t>: The Universal Periodic Review is a process in which states review the human rights achievements of all UN member states. It provides an opportunity for each State to present the measures it has taken to improve the human rights situation. For NGOs, it is an opportunity to highlight problems in the implementation of human rights. At the end of the review, states receive recommendations from other states to improve their implementation of human rights. </a:t>
            </a:r>
          </a:p>
          <a:p>
            <a:pPr marL="171450" indent="-171450">
              <a:buFontTx/>
              <a:buChar char="-"/>
            </a:pPr>
            <a:r>
              <a:rPr lang="en-US" baseline="0" dirty="0"/>
              <a:t>The </a:t>
            </a:r>
            <a:r>
              <a:rPr lang="en-US" b="1" baseline="0" dirty="0"/>
              <a:t>Human Rights Council complaint mechanism </a:t>
            </a:r>
            <a:r>
              <a:rPr lang="en-US" baseline="0" dirty="0"/>
              <a:t>(more info on:  https://www.ohchr.org/sites/default/files/Documents/HRBodies/ComplaintProcedure/ComplaintProcedurebooklet_E.pdf )</a:t>
            </a:r>
          </a:p>
          <a:p>
            <a:pPr marL="171450" indent="-171450">
              <a:buFontTx/>
              <a:buChar char="-"/>
            </a:pPr>
            <a:r>
              <a:rPr lang="en-US" baseline="0" dirty="0"/>
              <a:t> </a:t>
            </a:r>
            <a:r>
              <a:rPr lang="en-US" dirty="0"/>
              <a:t>The Human Rights Council’s </a:t>
            </a:r>
            <a:r>
              <a:rPr lang="en-US" b="1" dirty="0"/>
              <a:t>Special Procedures</a:t>
            </a:r>
            <a:r>
              <a:rPr lang="en-US" dirty="0"/>
              <a:t> mandate holders are made up of special rapporteurs, independent experts or working groups composed of five members who are appointed by the Council and who serve in their personal capacity. As of October 2021, there are 45 thematic and 13 country mandates. The full list of thematic mandates is available on this database: https://spinternet.ohchr.org/ViewAllCountryMandates.aspx?Type=TM&amp;lang=en ; there are special rapporteurs or working groups on arbitrary detention, on the right to education, on the independence of judges and lawyers, etc.</a:t>
            </a:r>
          </a:p>
          <a:p>
            <a:pPr marL="171450" indent="-171450">
              <a:buFontTx/>
              <a:buChar char="-"/>
            </a:pPr>
            <a:endParaRPr lang="en-US" dirty="0"/>
          </a:p>
          <a:p>
            <a:pPr marL="0" indent="0">
              <a:buFontTx/>
              <a:buNone/>
            </a:pPr>
            <a:r>
              <a:rPr lang="en-US" dirty="0">
                <a:sym typeface="Wingdings" panose="05000000000000000000" pitchFamily="2" charset="2"/>
              </a:rPr>
              <a:t> All these</a:t>
            </a:r>
            <a:r>
              <a:rPr lang="en-US" baseline="0" dirty="0">
                <a:sym typeface="Wingdings" panose="05000000000000000000" pitchFamily="2" charset="2"/>
              </a:rPr>
              <a:t> mechanisms and bodies are interesting concerning human rights and children’s rights, they </a:t>
            </a:r>
            <a:r>
              <a:rPr lang="en-US" baseline="0" dirty="0" err="1">
                <a:sym typeface="Wingdings" panose="05000000000000000000" pitchFamily="2" charset="2"/>
              </a:rPr>
              <a:t>produre</a:t>
            </a:r>
            <a:r>
              <a:rPr lang="en-US" baseline="0" dirty="0">
                <a:sym typeface="Wingdings" panose="05000000000000000000" pitchFamily="2" charset="2"/>
              </a:rPr>
              <a:t> a lot of material that can be of interest for you, but we will focus on treaty bodies because they are the one that offer the most relevant mechanism for lawyers for children.</a:t>
            </a:r>
            <a:br>
              <a:rPr lang="en-US" dirty="0"/>
            </a:br>
            <a:endParaRPr lang="en-US" sz="1200" b="0" i="0" kern="120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4</a:t>
            </a:fld>
            <a:endParaRPr lang="en-GB"/>
          </a:p>
        </p:txBody>
      </p:sp>
    </p:spTree>
    <p:extLst>
      <p:ext uri="{BB962C8B-B14F-4D97-AF65-F5344CB8AC3E}">
        <p14:creationId xmlns:p14="http://schemas.microsoft.com/office/powerpoint/2010/main" val="161721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kern="1200" dirty="0">
                <a:solidFill>
                  <a:schemeClr val="tx1"/>
                </a:solidFill>
                <a:effectLst/>
                <a:latin typeface="+mn-lt"/>
                <a:ea typeface="+mn-ea"/>
                <a:cs typeface="+mn-cs"/>
              </a:rPr>
              <a:t>The human rights treaty bodies are committees of independent experts that monitor implementation of the core international human rights treaties. Each State party to a treaty has an obligation to take steps to ensure that everyone in the State can enjoy the rights set out in the treaty.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are ten human rights treaty bodies </a:t>
            </a:r>
            <a:r>
              <a:rPr lang="en-US" sz="1200" b="1" i="0" kern="1200" dirty="0">
                <a:solidFill>
                  <a:schemeClr val="tx1"/>
                </a:solidFill>
                <a:effectLst/>
                <a:latin typeface="+mn-lt"/>
                <a:ea typeface="+mn-ea"/>
                <a:cs typeface="+mn-cs"/>
              </a:rPr>
              <a:t>composed of independent experts </a:t>
            </a:r>
            <a:r>
              <a:rPr lang="en-US" sz="1200" b="0" i="0" kern="1200" dirty="0">
                <a:solidFill>
                  <a:schemeClr val="tx1"/>
                </a:solidFill>
                <a:effectLst/>
                <a:latin typeface="+mn-lt"/>
                <a:ea typeface="+mn-ea"/>
                <a:cs typeface="+mn-cs"/>
              </a:rPr>
              <a:t>of recognized competence in human rights, who are nominated and elected for fixed renewable terms of four years by State parties.</a:t>
            </a:r>
          </a:p>
          <a:p>
            <a:r>
              <a:rPr lang="en-US" sz="1200" b="0" i="0" kern="1200" dirty="0">
                <a:solidFill>
                  <a:schemeClr val="tx1"/>
                </a:solidFill>
                <a:effectLst/>
                <a:latin typeface="+mn-lt"/>
                <a:ea typeface="+mn-ea"/>
                <a:cs typeface="+mn-cs"/>
              </a:rPr>
              <a:t>The treaty bodies meet in Geneva, Switzerland. All the treaty bodies receive support from the Human Rights Treaties Division of OHCHR in Geneva.</a:t>
            </a:r>
          </a:p>
          <a:p>
            <a:endParaRPr lang="en-GB" dirty="0"/>
          </a:p>
          <a:p>
            <a:r>
              <a:rPr lang="en-US" sz="1200" b="0" i="0" kern="1200" dirty="0">
                <a:solidFill>
                  <a:schemeClr val="tx1"/>
                </a:solidFill>
                <a:effectLst/>
                <a:latin typeface="+mn-lt"/>
                <a:ea typeface="+mn-ea"/>
                <a:cs typeface="+mn-cs"/>
              </a:rPr>
              <a:t>Committee on Enforced Disappearances (CED)</a:t>
            </a:r>
            <a:r>
              <a:rPr lang="en-US"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Monitors implementation of the International Convention for the Protection of All Persons from Enforced Disappearance (23 December 2010).</a:t>
            </a:r>
          </a:p>
          <a:p>
            <a:r>
              <a:rPr lang="en-US" sz="1200" b="0" i="0" kern="1200" dirty="0">
                <a:solidFill>
                  <a:schemeClr val="tx1"/>
                </a:solidFill>
                <a:effectLst/>
                <a:latin typeface="+mn-lt"/>
                <a:ea typeface="+mn-ea"/>
                <a:cs typeface="+mn-cs"/>
              </a:rPr>
              <a:t>Committee on the Rights of Persons with Disabilities (CRPD)</a:t>
            </a:r>
            <a:r>
              <a:rPr lang="en-US"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Monitors implementation of the International Convention on the Rights of Persons with Disabilities (3 May 2008).</a:t>
            </a:r>
          </a:p>
          <a:p>
            <a:r>
              <a:rPr lang="en-US" sz="1200" b="0" i="0" kern="1200" dirty="0">
                <a:solidFill>
                  <a:schemeClr val="tx1"/>
                </a:solidFill>
                <a:effectLst/>
                <a:latin typeface="+mn-lt"/>
                <a:ea typeface="+mn-ea"/>
                <a:cs typeface="+mn-cs"/>
              </a:rPr>
              <a:t>Committee on Migrant Workers (CMW)</a:t>
            </a:r>
            <a:r>
              <a:rPr lang="en-US" sz="1200" b="0" i="0" kern="120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Monitors implementation of the International Convention on the Protection of the Rights of All Migrant Workers and Members of Their Families (1 July 2003).</a:t>
            </a:r>
          </a:p>
          <a:p>
            <a:r>
              <a:rPr lang="en-US" sz="1200" b="1" i="0" kern="1200" dirty="0">
                <a:solidFill>
                  <a:srgbClr val="EC7F20"/>
                </a:solidFill>
                <a:effectLst/>
                <a:latin typeface="+mn-lt"/>
                <a:ea typeface="+mn-ea"/>
                <a:cs typeface="+mn-cs"/>
              </a:rPr>
              <a:t>Committee on the Rights of the Child (CRC)</a:t>
            </a:r>
            <a:r>
              <a:rPr lang="en-US" sz="1200" b="1" i="0" kern="1200" baseline="0" dirty="0">
                <a:solidFill>
                  <a:srgbClr val="EC7F20"/>
                </a:solidFill>
                <a:effectLst/>
                <a:latin typeface="+mn-lt"/>
                <a:ea typeface="+mn-ea"/>
                <a:cs typeface="+mn-cs"/>
              </a:rPr>
              <a:t> </a:t>
            </a:r>
            <a:r>
              <a:rPr lang="en-US" sz="1200" b="1" i="0" kern="1200" baseline="0" dirty="0">
                <a:solidFill>
                  <a:srgbClr val="EC7F20"/>
                </a:solidFill>
                <a:effectLst/>
                <a:latin typeface="+mn-lt"/>
                <a:ea typeface="+mn-ea"/>
                <a:cs typeface="+mn-cs"/>
                <a:sym typeface="Wingdings" panose="05000000000000000000" pitchFamily="2" charset="2"/>
              </a:rPr>
              <a:t> </a:t>
            </a:r>
            <a:r>
              <a:rPr lang="en-US" sz="1200" b="1" i="0" kern="1200" dirty="0">
                <a:solidFill>
                  <a:srgbClr val="EC7F20"/>
                </a:solidFill>
                <a:effectLst/>
                <a:latin typeface="+mn-lt"/>
                <a:ea typeface="+mn-ea"/>
                <a:cs typeface="+mn-cs"/>
              </a:rPr>
              <a:t>Monitors implementation of the Convention on the Rights of the Child (2 September 1990) and its optional protocols.</a:t>
            </a:r>
          </a:p>
          <a:p>
            <a:r>
              <a:rPr lang="en-US" sz="1200" b="0" i="0" kern="1200" dirty="0">
                <a:solidFill>
                  <a:schemeClr val="tx1"/>
                </a:solidFill>
                <a:effectLst/>
                <a:latin typeface="+mn-lt"/>
                <a:ea typeface="+mn-ea"/>
                <a:cs typeface="+mn-cs"/>
              </a:rPr>
              <a:t>Committee against Torture (CAT)</a:t>
            </a:r>
            <a:r>
              <a:rPr lang="en-US"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Monitors implementation of the Convention against Torture and Other Cruel, Inhuman or Degrading Treatment (26 June 1987).</a:t>
            </a:r>
          </a:p>
          <a:p>
            <a:r>
              <a:rPr lang="en-US" sz="1200" b="0" i="0" kern="1200" dirty="0">
                <a:solidFill>
                  <a:schemeClr val="tx1"/>
                </a:solidFill>
                <a:effectLst/>
                <a:latin typeface="+mn-lt"/>
                <a:ea typeface="+mn-ea"/>
                <a:cs typeface="+mn-cs"/>
              </a:rPr>
              <a:t>Committee on the Elimination of Discrimination against Women (CEDAW)</a:t>
            </a:r>
            <a:r>
              <a:rPr lang="en-US"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Monitors implementation of the Convention on the Elimination of All Forms of Discrimination against Women (1979) and its optional protocol (3 September 1981).</a:t>
            </a:r>
          </a:p>
          <a:p>
            <a:r>
              <a:rPr lang="en-US" sz="1200" b="0" i="0" kern="1200" dirty="0">
                <a:solidFill>
                  <a:schemeClr val="tx1"/>
                </a:solidFill>
                <a:effectLst/>
                <a:latin typeface="+mn-lt"/>
                <a:ea typeface="+mn-ea"/>
                <a:cs typeface="+mn-cs"/>
              </a:rPr>
              <a:t>Human Rights Committee (CCPR)</a:t>
            </a:r>
            <a:r>
              <a:rPr lang="en-US"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Monitors implementation of the International Covenant on Civil and Political Rights (23 March 1976) and its optional protocols.</a:t>
            </a:r>
          </a:p>
          <a:p>
            <a:r>
              <a:rPr lang="en-US" sz="1200" b="0" i="0" kern="1200" dirty="0">
                <a:solidFill>
                  <a:schemeClr val="tx1"/>
                </a:solidFill>
                <a:effectLst/>
                <a:latin typeface="+mn-lt"/>
                <a:ea typeface="+mn-ea"/>
                <a:cs typeface="+mn-cs"/>
              </a:rPr>
              <a:t>Committee on Economic, Social and Cultural Rights (CESCR)</a:t>
            </a:r>
            <a:r>
              <a:rPr lang="en-US"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Monitors implementation of the International Covenant on Economic, Social and Cultural Rights (3 January 1976).</a:t>
            </a:r>
          </a:p>
          <a:p>
            <a:r>
              <a:rPr lang="en-US" sz="1200" b="0" i="0" kern="1200" dirty="0">
                <a:solidFill>
                  <a:schemeClr val="tx1"/>
                </a:solidFill>
                <a:effectLst/>
                <a:latin typeface="+mn-lt"/>
                <a:ea typeface="+mn-ea"/>
                <a:cs typeface="+mn-cs"/>
              </a:rPr>
              <a:t>Committee on the Elimination of Racial Discrimination (CERD)</a:t>
            </a:r>
            <a:r>
              <a:rPr lang="en-US"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Monitors implementation of the International Convention on the Elimination of All Forms of Racial Discrimination (4 January 1969).</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Subcommittee on Prevention of Torture and other Cruel, Inhuman or Degrading Treatment or Punishment (SPT)</a:t>
            </a:r>
            <a:r>
              <a:rPr lang="en-US"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Established pursuant to the Optional Protocol of the Convention against Torture (OPCAT) (22 June 2006) visits places of detention in order to prevent torture and other cruel, inhuman or degrading treatment or punishment.</a:t>
            </a:r>
            <a:r>
              <a:rPr lang="en-US" sz="1200" b="0" i="0" kern="1200" baseline="0" dirty="0">
                <a:solidFill>
                  <a:schemeClr val="tx1"/>
                </a:solidFill>
                <a:effectLst/>
                <a:latin typeface="+mn-lt"/>
                <a:ea typeface="+mn-ea"/>
                <a:cs typeface="+mn-cs"/>
              </a:rPr>
              <a:t> </a:t>
            </a: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5</a:t>
            </a:fld>
            <a:endParaRPr lang="en-GB"/>
          </a:p>
        </p:txBody>
      </p:sp>
    </p:spTree>
    <p:extLst>
      <p:ext uri="{BB962C8B-B14F-4D97-AF65-F5344CB8AC3E}">
        <p14:creationId xmlns:p14="http://schemas.microsoft.com/office/powerpoint/2010/main" val="26120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One of the preconditions for the Convention to apply in your country (and therefore for the Committee to be able to verify its implementation) is that your State has ratified the Convention. List the conventions ratified by your State among the 9 core human rights treaties (+ OPCAT)</a:t>
            </a:r>
          </a:p>
          <a:p>
            <a:endParaRPr lang="en-US" dirty="0"/>
          </a:p>
          <a:p>
            <a:r>
              <a:rPr lang="en-US" dirty="0"/>
              <a:t>!! As</a:t>
            </a:r>
            <a:r>
              <a:rPr lang="en-US" baseline="0" dirty="0"/>
              <a:t> we will explain later on during the presentation, for some mechanisms, in addition to the ratification of the Convention/Covenant, the State needs to have ratified another Optional Protocol (this is the case for example of the OPIC for the procedure of individual </a:t>
            </a:r>
            <a:r>
              <a:rPr lang="en-GB" baseline="0" noProof="0" dirty="0"/>
              <a:t>complaints</a:t>
            </a:r>
            <a:r>
              <a:rPr lang="en-US" baseline="0" dirty="0"/>
              <a:t> to the UN Committee on the Rights of the Child).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sz="1200" b="0" i="0" kern="1200" dirty="0">
                <a:solidFill>
                  <a:schemeClr val="tx1"/>
                </a:solidFill>
                <a:effectLst/>
                <a:latin typeface="+mn-lt"/>
                <a:ea typeface="+mn-ea"/>
                <a:cs typeface="+mn-cs"/>
              </a:rPr>
              <a:t>State of ratification of the </a:t>
            </a:r>
            <a:r>
              <a:rPr lang="fr-BE" sz="1200" b="0" i="0" kern="1200" dirty="0" err="1">
                <a:solidFill>
                  <a:schemeClr val="tx1"/>
                </a:solidFill>
                <a:effectLst/>
                <a:latin typeface="+mn-lt"/>
                <a:ea typeface="+mn-ea"/>
                <a:cs typeface="+mn-cs"/>
              </a:rPr>
              <a:t>treaties</a:t>
            </a:r>
            <a:r>
              <a:rPr lang="fr-BE" sz="1200" b="0" i="0" kern="1200" baseline="0" dirty="0">
                <a:solidFill>
                  <a:schemeClr val="tx1"/>
                </a:solidFill>
                <a:effectLst/>
                <a:latin typeface="+mn-lt"/>
                <a:ea typeface="+mn-ea"/>
                <a:cs typeface="+mn-cs"/>
              </a:rPr>
              <a:t> are all </a:t>
            </a:r>
            <a:r>
              <a:rPr lang="fr-BE" sz="1200" b="0" i="0" kern="1200" baseline="0" dirty="0" err="1">
                <a:solidFill>
                  <a:schemeClr val="tx1"/>
                </a:solidFill>
                <a:effectLst/>
                <a:latin typeface="+mn-lt"/>
                <a:ea typeface="+mn-ea"/>
                <a:cs typeface="+mn-cs"/>
              </a:rPr>
              <a:t>available</a:t>
            </a:r>
            <a:r>
              <a:rPr lang="fr-BE" sz="1200" b="0" i="0" kern="1200" baseline="0" dirty="0">
                <a:solidFill>
                  <a:schemeClr val="tx1"/>
                </a:solidFill>
                <a:effectLst/>
                <a:latin typeface="+mn-lt"/>
                <a:ea typeface="+mn-ea"/>
                <a:cs typeface="+mn-cs"/>
              </a:rPr>
              <a:t> on the </a:t>
            </a:r>
            <a:r>
              <a:rPr lang="fr-BE" sz="1200" b="0" i="0" kern="1200" baseline="0" dirty="0" err="1">
                <a:solidFill>
                  <a:schemeClr val="tx1"/>
                </a:solidFill>
                <a:effectLst/>
                <a:latin typeface="+mn-lt"/>
                <a:ea typeface="+mn-ea"/>
                <a:cs typeface="+mn-cs"/>
              </a:rPr>
              <a:t>ohchr</a:t>
            </a:r>
            <a:r>
              <a:rPr lang="fr-BE" sz="1200" b="0" i="0" kern="1200" baseline="0" dirty="0">
                <a:solidFill>
                  <a:schemeClr val="tx1"/>
                </a:solidFill>
                <a:effectLst/>
                <a:latin typeface="+mn-lt"/>
                <a:ea typeface="+mn-ea"/>
                <a:cs typeface="+mn-cs"/>
              </a:rPr>
              <a:t> </a:t>
            </a:r>
            <a:r>
              <a:rPr lang="fr-BE" sz="1200" b="0" i="0" kern="1200" baseline="0" dirty="0" err="1">
                <a:solidFill>
                  <a:schemeClr val="tx1"/>
                </a:solidFill>
                <a:effectLst/>
                <a:latin typeface="+mn-lt"/>
                <a:ea typeface="+mn-ea"/>
                <a:cs typeface="+mn-cs"/>
              </a:rPr>
              <a:t>website</a:t>
            </a:r>
            <a:r>
              <a:rPr lang="fr-BE" sz="1200" b="0" i="0" kern="1200" baseline="0" dirty="0">
                <a:solidFill>
                  <a:schemeClr val="tx1"/>
                </a:solidFill>
                <a:effectLst/>
                <a:latin typeface="+mn-lt"/>
                <a:ea typeface="+mn-ea"/>
                <a:cs typeface="+mn-cs"/>
              </a:rPr>
              <a:t> : https://indicators.ohchr.org/ </a:t>
            </a:r>
            <a:endParaRPr lang="en-US" sz="1200" b="0" i="0" kern="1200" baseline="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6</a:t>
            </a:fld>
            <a:endParaRPr lang="en-GB"/>
          </a:p>
        </p:txBody>
      </p:sp>
    </p:spTree>
    <p:extLst>
      <p:ext uri="{BB962C8B-B14F-4D97-AF65-F5344CB8AC3E}">
        <p14:creationId xmlns:p14="http://schemas.microsoft.com/office/powerpoint/2010/main" val="234483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7</a:t>
            </a:fld>
            <a:endParaRPr lang="en-GB"/>
          </a:p>
        </p:txBody>
      </p:sp>
    </p:spTree>
    <p:extLst>
      <p:ext uri="{BB962C8B-B14F-4D97-AF65-F5344CB8AC3E}">
        <p14:creationId xmlns:p14="http://schemas.microsoft.com/office/powerpoint/2010/main" val="18827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The 9 treaty Committee have</a:t>
            </a:r>
            <a:r>
              <a:rPr lang="en-GB" baseline="0" dirty="0"/>
              <a:t> a reporting mechanism (</a:t>
            </a:r>
            <a:r>
              <a:rPr lang="en-US" baseline="0" dirty="0"/>
              <a:t>Committee on the Elimination of Racial Discrimination (CERD),   Committee on Economic, Social and Cultural Rights (CESCR), Human Rights Committee (CCPR), Committee on the Elimination of Discrimination against Women (CEDAW), Committee against Torture (CAT), Committee on the Rights of the Child (CRC), Committee on Migrant Workers (CMW), Committee on the Rights of Persons with Disabilities (CRPD), Committee on Enforced Disappearances (CED)).</a:t>
            </a:r>
          </a:p>
          <a:p>
            <a:endParaRPr lang="en-GB" dirty="0"/>
          </a:p>
          <a:p>
            <a:r>
              <a:rPr lang="en-GB" dirty="0"/>
              <a:t>Usually, State party</a:t>
            </a:r>
            <a:r>
              <a:rPr lang="en-GB" baseline="0" dirty="0"/>
              <a:t> write a report to the Committee in which they present all the measures they have undertaken to implement the Convention, but also the gaps they still foresee. Sometimes, shorter procedure have been put in place and instead of being very global, the report of the State is only the response to a list of issues prior to reporting that the Committee wrote and send to the State (usually NGOs and National Human Rights Institution can influence the List of issues by sending </a:t>
            </a:r>
            <a:r>
              <a:rPr lang="en-GB" baseline="0" dirty="0" err="1"/>
              <a:t>informations</a:t>
            </a:r>
            <a:r>
              <a:rPr lang="en-GB" baseline="0" dirty="0"/>
              <a:t> to the Committee). After the publication of the State party report, NGOs and NHRI (National Human Rights Mechanism) can send Alternative reports to the Committee (they will usually point out violations of human rights they see in the country and mention some </a:t>
            </a:r>
            <a:r>
              <a:rPr lang="en-GB" baseline="0" dirty="0" err="1"/>
              <a:t>recommandations</a:t>
            </a:r>
            <a:r>
              <a:rPr lang="en-GB" baseline="0" dirty="0"/>
              <a:t>). Then, the committee will have a dialogue with NGOs and NHRI (the pre-session) and then with the State (this one is public). Based on the reports and dialogue, the Committee will publish “Concluding Observation” for the States : a 10 – 20 pages documents reflecting on violations of the Convention in the Country, </a:t>
            </a:r>
            <a:r>
              <a:rPr lang="en-US" baseline="0" dirty="0"/>
              <a:t>concerns about possible violations, and recommendations for better implementation of the convention. </a:t>
            </a:r>
          </a:p>
          <a:p>
            <a:endParaRPr lang="en-US" baseline="0" dirty="0"/>
          </a:p>
          <a:p>
            <a:r>
              <a:rPr lang="en-US" baseline="0" dirty="0"/>
              <a:t>As a lawyer for children you might want to use this mechanism in three different ways:</a:t>
            </a:r>
          </a:p>
          <a:p>
            <a:pPr marL="285750" indent="-285750">
              <a:buFont typeface="Arial" panose="020B0604020202020204" pitchFamily="34" charset="0"/>
              <a:buChar char="•"/>
            </a:pPr>
            <a:r>
              <a:rPr lang="fr-BE" altLang="fr-FR" dirty="0"/>
              <a:t>Be in </a:t>
            </a:r>
            <a:r>
              <a:rPr lang="fr-BE" altLang="fr-FR" dirty="0" err="1"/>
              <a:t>touch</a:t>
            </a:r>
            <a:r>
              <a:rPr lang="fr-BE" altLang="fr-FR" dirty="0"/>
              <a:t> </a:t>
            </a:r>
            <a:r>
              <a:rPr lang="fr-BE" altLang="fr-FR" dirty="0" err="1"/>
              <a:t>with</a:t>
            </a:r>
            <a:r>
              <a:rPr lang="fr-BE" altLang="fr-FR" dirty="0"/>
              <a:t> </a:t>
            </a:r>
            <a:r>
              <a:rPr lang="fr-BE" altLang="fr-FR" dirty="0" err="1"/>
              <a:t>NGOs</a:t>
            </a:r>
            <a:r>
              <a:rPr lang="fr-BE" altLang="fr-FR" dirty="0"/>
              <a:t> </a:t>
            </a:r>
            <a:r>
              <a:rPr lang="fr-BE" altLang="fr-FR" dirty="0" err="1"/>
              <a:t>doing</a:t>
            </a:r>
            <a:r>
              <a:rPr lang="fr-BE" altLang="fr-FR" dirty="0"/>
              <a:t> reports and report to </a:t>
            </a:r>
            <a:r>
              <a:rPr lang="fr-BE" altLang="fr-FR" dirty="0" err="1"/>
              <a:t>them</a:t>
            </a:r>
            <a:r>
              <a:rPr lang="fr-BE" altLang="fr-FR" dirty="0"/>
              <a:t> violations </a:t>
            </a:r>
            <a:r>
              <a:rPr lang="fr-BE" altLang="fr-FR" dirty="0" err="1"/>
              <a:t>you</a:t>
            </a:r>
            <a:r>
              <a:rPr lang="fr-BE" altLang="fr-FR" dirty="0"/>
              <a:t> </a:t>
            </a:r>
            <a:r>
              <a:rPr lang="fr-BE" altLang="fr-FR" dirty="0" err="1"/>
              <a:t>see</a:t>
            </a:r>
            <a:r>
              <a:rPr lang="fr-BE" altLang="fr-FR" dirty="0"/>
              <a:t>, (info for the trainer: look </a:t>
            </a:r>
            <a:r>
              <a:rPr lang="fr-BE" altLang="fr-FR" dirty="0" err="1"/>
              <a:t>into</a:t>
            </a:r>
            <a:r>
              <a:rPr lang="fr-BE" altLang="fr-FR" baseline="0" dirty="0"/>
              <a:t> the OHCHR </a:t>
            </a:r>
            <a:r>
              <a:rPr lang="fr-BE" altLang="fr-FR" baseline="0" dirty="0" err="1"/>
              <a:t>website</a:t>
            </a:r>
            <a:r>
              <a:rPr lang="fr-BE" altLang="fr-FR" baseline="0" dirty="0"/>
              <a:t> to </a:t>
            </a:r>
            <a:r>
              <a:rPr lang="fr-BE" altLang="fr-FR" baseline="0" dirty="0" err="1"/>
              <a:t>find</a:t>
            </a:r>
            <a:r>
              <a:rPr lang="fr-BE" altLang="fr-FR" baseline="0" dirty="0"/>
              <a:t> </a:t>
            </a:r>
            <a:r>
              <a:rPr lang="fr-BE" altLang="fr-FR" baseline="0" dirty="0" err="1"/>
              <a:t>previous</a:t>
            </a:r>
            <a:r>
              <a:rPr lang="fr-BE" altLang="fr-FR" baseline="0" dirty="0"/>
              <a:t> alternative report for the UNCRC and </a:t>
            </a:r>
            <a:r>
              <a:rPr lang="fr-BE" altLang="fr-FR" baseline="0" dirty="0" err="1"/>
              <a:t>communicate</a:t>
            </a:r>
            <a:r>
              <a:rPr lang="fr-BE" altLang="fr-FR" baseline="0" dirty="0"/>
              <a:t> the </a:t>
            </a:r>
            <a:r>
              <a:rPr lang="fr-BE" altLang="fr-FR" baseline="0" dirty="0" err="1"/>
              <a:t>name</a:t>
            </a:r>
            <a:r>
              <a:rPr lang="fr-BE" altLang="fr-FR" baseline="0" dirty="0"/>
              <a:t> of </a:t>
            </a:r>
            <a:r>
              <a:rPr lang="fr-BE" altLang="fr-FR" baseline="0" dirty="0" err="1"/>
              <a:t>NGOs</a:t>
            </a:r>
            <a:r>
              <a:rPr lang="fr-BE" altLang="fr-FR" baseline="0" dirty="0"/>
              <a:t> </a:t>
            </a:r>
            <a:r>
              <a:rPr lang="fr-BE" altLang="fr-FR" baseline="0" dirty="0" err="1"/>
              <a:t>who</a:t>
            </a:r>
            <a:r>
              <a:rPr lang="fr-BE" altLang="fr-FR" baseline="0" dirty="0"/>
              <a:t> </a:t>
            </a:r>
            <a:r>
              <a:rPr lang="fr-BE" altLang="fr-FR" baseline="0" dirty="0" err="1"/>
              <a:t>did</a:t>
            </a:r>
            <a:r>
              <a:rPr lang="fr-BE" altLang="fr-FR" baseline="0" dirty="0"/>
              <a:t> a report to the participants); </a:t>
            </a:r>
            <a:endParaRPr lang="fr-BE" altLang="fr-FR" dirty="0"/>
          </a:p>
          <a:p>
            <a:pPr marL="285750" indent="-285750">
              <a:buFont typeface="Arial" panose="020B0604020202020204" pitchFamily="34" charset="0"/>
              <a:buChar char="•"/>
            </a:pPr>
            <a:r>
              <a:rPr lang="fr-BE" altLang="fr-FR" dirty="0"/>
              <a:t>Read the </a:t>
            </a:r>
            <a:r>
              <a:rPr lang="fr-BE" altLang="fr-FR" dirty="0" err="1"/>
              <a:t>concluding</a:t>
            </a:r>
            <a:r>
              <a:rPr lang="fr-BE" altLang="fr-FR" dirty="0"/>
              <a:t> observation the </a:t>
            </a:r>
            <a:r>
              <a:rPr lang="fr-BE" altLang="fr-FR" dirty="0" err="1"/>
              <a:t>committee</a:t>
            </a:r>
            <a:r>
              <a:rPr lang="fr-BE" altLang="fr-FR" dirty="0"/>
              <a:t> has </a:t>
            </a:r>
            <a:r>
              <a:rPr lang="fr-BE" altLang="fr-FR" dirty="0" err="1"/>
              <a:t>adopted</a:t>
            </a:r>
            <a:r>
              <a:rPr lang="fr-BE" altLang="fr-FR" dirty="0"/>
              <a:t> for </a:t>
            </a:r>
            <a:r>
              <a:rPr lang="fr-BE" altLang="fr-FR" dirty="0" err="1"/>
              <a:t>your</a:t>
            </a:r>
            <a:r>
              <a:rPr lang="fr-BE" altLang="fr-FR" dirty="0"/>
              <a:t> country (info for</a:t>
            </a:r>
            <a:r>
              <a:rPr lang="fr-BE" altLang="fr-FR" baseline="0" dirty="0"/>
              <a:t> the trainer: </a:t>
            </a:r>
            <a:r>
              <a:rPr lang="fr-BE" altLang="fr-FR" baseline="0" dirty="0" err="1"/>
              <a:t>include</a:t>
            </a:r>
            <a:r>
              <a:rPr lang="fr-BE" altLang="fr-FR" baseline="0" dirty="0"/>
              <a:t> the </a:t>
            </a:r>
            <a:r>
              <a:rPr lang="fr-BE" altLang="fr-FR" baseline="0" dirty="0" err="1"/>
              <a:t>link</a:t>
            </a:r>
            <a:r>
              <a:rPr lang="fr-BE" altLang="fr-FR" baseline="0" dirty="0"/>
              <a:t> to the </a:t>
            </a:r>
            <a:r>
              <a:rPr lang="fr-BE" altLang="fr-FR" baseline="0" dirty="0" err="1"/>
              <a:t>most</a:t>
            </a:r>
            <a:r>
              <a:rPr lang="fr-BE" altLang="fr-FR" baseline="0" dirty="0"/>
              <a:t> </a:t>
            </a:r>
            <a:r>
              <a:rPr lang="fr-BE" altLang="fr-FR" baseline="0" dirty="0" err="1"/>
              <a:t>recent</a:t>
            </a:r>
            <a:r>
              <a:rPr lang="fr-BE" altLang="fr-FR" baseline="0" dirty="0"/>
              <a:t> </a:t>
            </a:r>
            <a:r>
              <a:rPr lang="fr-BE" altLang="fr-FR" baseline="0" dirty="0" err="1"/>
              <a:t>concluding</a:t>
            </a:r>
            <a:r>
              <a:rPr lang="fr-BE" altLang="fr-FR" baseline="0" dirty="0"/>
              <a:t> observation the UNCRC </a:t>
            </a:r>
            <a:r>
              <a:rPr lang="fr-BE" altLang="fr-FR" baseline="0" dirty="0" err="1"/>
              <a:t>adressed</a:t>
            </a:r>
            <a:r>
              <a:rPr lang="fr-BE" altLang="fr-FR" baseline="0" dirty="0"/>
              <a:t> to </a:t>
            </a:r>
            <a:r>
              <a:rPr lang="fr-BE" altLang="fr-FR" baseline="0" dirty="0" err="1"/>
              <a:t>your</a:t>
            </a:r>
            <a:r>
              <a:rPr lang="fr-BE" altLang="fr-FR" baseline="0" dirty="0"/>
              <a:t> country, </a:t>
            </a:r>
            <a:r>
              <a:rPr lang="fr-BE" altLang="fr-FR" baseline="0" dirty="0" err="1"/>
              <a:t>highlight</a:t>
            </a:r>
            <a:r>
              <a:rPr lang="fr-BE" altLang="fr-FR" baseline="0" dirty="0"/>
              <a:t> if </a:t>
            </a:r>
            <a:r>
              <a:rPr lang="fr-BE" altLang="fr-FR" baseline="0" dirty="0" err="1"/>
              <a:t>it</a:t>
            </a:r>
            <a:r>
              <a:rPr lang="fr-BE" altLang="fr-FR" baseline="0" dirty="0"/>
              <a:t> </a:t>
            </a:r>
            <a:r>
              <a:rPr lang="fr-BE" altLang="fr-FR" baseline="0" dirty="0" err="1"/>
              <a:t>adressed</a:t>
            </a:r>
            <a:r>
              <a:rPr lang="fr-BE" altLang="fr-FR" baseline="0" dirty="0"/>
              <a:t> a </a:t>
            </a:r>
            <a:r>
              <a:rPr lang="fr-BE" altLang="fr-FR" baseline="0" dirty="0" err="1"/>
              <a:t>recommendation</a:t>
            </a:r>
            <a:r>
              <a:rPr lang="fr-BE" altLang="fr-FR" baseline="0" dirty="0"/>
              <a:t> </a:t>
            </a:r>
            <a:r>
              <a:rPr lang="fr-BE" altLang="fr-FR" baseline="0" dirty="0" err="1"/>
              <a:t>regarding</a:t>
            </a:r>
            <a:r>
              <a:rPr lang="fr-BE" altLang="fr-FR" baseline="0" dirty="0"/>
              <a:t> </a:t>
            </a:r>
            <a:r>
              <a:rPr lang="fr-BE" altLang="fr-FR" baseline="0" dirty="0" err="1"/>
              <a:t>children</a:t>
            </a:r>
            <a:r>
              <a:rPr lang="fr-BE" altLang="fr-FR" baseline="0" dirty="0"/>
              <a:t> in </a:t>
            </a:r>
            <a:r>
              <a:rPr lang="fr-BE" altLang="fr-FR" baseline="0" dirty="0" err="1"/>
              <a:t>conflict</a:t>
            </a:r>
            <a:r>
              <a:rPr lang="fr-BE" altLang="fr-FR" baseline="0" dirty="0"/>
              <a:t> </a:t>
            </a:r>
            <a:r>
              <a:rPr lang="fr-BE" altLang="fr-FR" baseline="0" dirty="0" err="1"/>
              <a:t>with</a:t>
            </a:r>
            <a:r>
              <a:rPr lang="fr-BE" altLang="fr-FR" baseline="0" dirty="0"/>
              <a:t> the </a:t>
            </a:r>
            <a:r>
              <a:rPr lang="fr-BE" altLang="fr-FR" baseline="0" dirty="0" err="1"/>
              <a:t>law</a:t>
            </a:r>
            <a:r>
              <a:rPr lang="fr-BE" altLang="fr-FR" baseline="0" dirty="0"/>
              <a:t>) and use </a:t>
            </a:r>
            <a:r>
              <a:rPr lang="fr-BE" altLang="fr-FR" baseline="0" dirty="0" err="1"/>
              <a:t>them</a:t>
            </a:r>
            <a:r>
              <a:rPr lang="fr-BE" altLang="fr-FR" baseline="0" dirty="0"/>
              <a:t> in front of international bodies or </a:t>
            </a:r>
            <a:r>
              <a:rPr lang="fr-BE" altLang="fr-FR" baseline="0" dirty="0" err="1"/>
              <a:t>internal</a:t>
            </a:r>
            <a:r>
              <a:rPr lang="fr-BE" altLang="fr-FR" baseline="0" dirty="0"/>
              <a:t> </a:t>
            </a:r>
            <a:r>
              <a:rPr lang="fr-BE" altLang="fr-FR" baseline="0" dirty="0" err="1"/>
              <a:t>jurisdiction</a:t>
            </a:r>
            <a:r>
              <a:rPr lang="fr-BE" altLang="fr-FR" baseline="0" dirty="0"/>
              <a:t> to </a:t>
            </a:r>
            <a:r>
              <a:rPr lang="fr-BE" altLang="fr-FR" baseline="0" dirty="0" err="1"/>
              <a:t>advance</a:t>
            </a:r>
            <a:r>
              <a:rPr lang="fr-BE" altLang="fr-FR" baseline="0" dirty="0"/>
              <a:t> </a:t>
            </a:r>
            <a:r>
              <a:rPr lang="fr-BE" altLang="fr-FR" baseline="0" dirty="0" err="1"/>
              <a:t>children’s</a:t>
            </a:r>
            <a:r>
              <a:rPr lang="fr-BE" altLang="fr-FR" baseline="0" dirty="0"/>
              <a:t> </a:t>
            </a:r>
            <a:r>
              <a:rPr lang="fr-BE" altLang="fr-FR" baseline="0" dirty="0" err="1"/>
              <a:t>rights</a:t>
            </a:r>
            <a:r>
              <a:rPr lang="fr-BE" altLang="fr-FR" baseline="0" dirty="0"/>
              <a:t>;</a:t>
            </a:r>
            <a:endParaRPr lang="fr-BE" altLang="fr-FR" dirty="0"/>
          </a:p>
          <a:p>
            <a:pPr marL="285750" indent="-285750">
              <a:buFont typeface="Arial" panose="020B0604020202020204" pitchFamily="34" charset="0"/>
              <a:buChar char="•"/>
            </a:pPr>
            <a:r>
              <a:rPr lang="fr-BE" altLang="fr-FR" dirty="0"/>
              <a:t>If </a:t>
            </a:r>
            <a:r>
              <a:rPr lang="fr-BE" altLang="fr-FR" dirty="0" err="1"/>
              <a:t>you</a:t>
            </a:r>
            <a:r>
              <a:rPr lang="fr-BE" altLang="fr-FR" dirty="0"/>
              <a:t> </a:t>
            </a:r>
            <a:r>
              <a:rPr lang="fr-BE" altLang="fr-FR" dirty="0" err="1"/>
              <a:t>work</a:t>
            </a:r>
            <a:r>
              <a:rPr lang="fr-BE" altLang="fr-FR" dirty="0"/>
              <a:t> </a:t>
            </a:r>
            <a:r>
              <a:rPr lang="fr-BE" altLang="fr-FR" dirty="0" err="1"/>
              <a:t>with</a:t>
            </a:r>
            <a:r>
              <a:rPr lang="fr-BE" altLang="fr-FR" dirty="0"/>
              <a:t> </a:t>
            </a:r>
            <a:r>
              <a:rPr lang="fr-BE" altLang="fr-FR" dirty="0" err="1"/>
              <a:t>foreign</a:t>
            </a:r>
            <a:r>
              <a:rPr lang="fr-BE" altLang="fr-FR" dirty="0"/>
              <a:t> </a:t>
            </a:r>
            <a:r>
              <a:rPr lang="fr-BE" altLang="fr-FR" dirty="0" err="1"/>
              <a:t>children</a:t>
            </a:r>
            <a:r>
              <a:rPr lang="fr-BE" altLang="fr-FR" dirty="0"/>
              <a:t>, </a:t>
            </a:r>
            <a:r>
              <a:rPr lang="fr-BE" altLang="fr-FR" dirty="0" err="1"/>
              <a:t>concluding</a:t>
            </a:r>
            <a:r>
              <a:rPr lang="fr-BE" altLang="fr-FR" dirty="0"/>
              <a:t> observation of the </a:t>
            </a:r>
            <a:r>
              <a:rPr lang="fr-BE" altLang="fr-FR" dirty="0" err="1"/>
              <a:t>committees</a:t>
            </a:r>
            <a:r>
              <a:rPr lang="fr-BE" altLang="fr-FR" dirty="0"/>
              <a:t> </a:t>
            </a:r>
            <a:r>
              <a:rPr lang="fr-BE" altLang="fr-FR" dirty="0" err="1"/>
              <a:t>might</a:t>
            </a:r>
            <a:r>
              <a:rPr lang="fr-BE" altLang="fr-FR" dirty="0"/>
              <a:t> help </a:t>
            </a:r>
            <a:r>
              <a:rPr lang="fr-BE" altLang="fr-FR" dirty="0" err="1"/>
              <a:t>you</a:t>
            </a:r>
            <a:r>
              <a:rPr lang="fr-BE" altLang="fr-FR" dirty="0"/>
              <a:t> prouve a situation in the country of </a:t>
            </a:r>
            <a:r>
              <a:rPr lang="fr-BE" altLang="fr-FR" dirty="0" err="1"/>
              <a:t>origin</a:t>
            </a:r>
            <a:r>
              <a:rPr lang="fr-BE" altLang="fr-FR" dirty="0"/>
              <a:t>. </a:t>
            </a:r>
            <a:endParaRPr lang="en-US" altLang="fr-FR" dirty="0"/>
          </a:p>
          <a:p>
            <a:endParaRPr lang="en-GB" dirty="0"/>
          </a:p>
          <a:p>
            <a:r>
              <a:rPr lang="en-GB" dirty="0"/>
              <a:t>All information (including reports and alternative reports) regarding the reporting to the UNCRC is available on this website: </a:t>
            </a:r>
          </a:p>
          <a:p>
            <a:r>
              <a:rPr lang="en-GB" dirty="0"/>
              <a:t>https://tbinternet.ohchr.org/_layouts/15/treatybodyexternal/TBSearch.aspx?Lang=en&amp;TreatyID=5&amp;TreatyID=10&amp;TreatyID=11&amp;DocTypeID=5</a:t>
            </a:r>
          </a:p>
          <a:p>
            <a:r>
              <a:rPr lang="en-GB" dirty="0"/>
              <a:t>You can find all information</a:t>
            </a:r>
            <a:r>
              <a:rPr lang="en-GB" baseline="0" dirty="0"/>
              <a:t> and reports of the other Committees on the website of OHCHR : https://www.ohchr.org/en/treaty-bodies </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8</a:t>
            </a:fld>
            <a:endParaRPr lang="en-GB"/>
          </a:p>
        </p:txBody>
      </p:sp>
    </p:spTree>
    <p:extLst>
      <p:ext uri="{BB962C8B-B14F-4D97-AF65-F5344CB8AC3E}">
        <p14:creationId xmlns:p14="http://schemas.microsoft.com/office/powerpoint/2010/main" val="3615604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Explain this procedure in two or three words but do not insist on it too much, as it is not often used and of little use to lawyers directly.</a:t>
            </a:r>
            <a:endParaRPr lang="en-GB" dirty="0"/>
          </a:p>
        </p:txBody>
      </p:sp>
      <p:sp>
        <p:nvSpPr>
          <p:cNvPr id="4" name="Espace réservé du numéro de diapositive 3"/>
          <p:cNvSpPr>
            <a:spLocks noGrp="1"/>
          </p:cNvSpPr>
          <p:nvPr>
            <p:ph type="sldNum" sz="quarter" idx="10"/>
          </p:nvPr>
        </p:nvSpPr>
        <p:spPr/>
        <p:txBody>
          <a:bodyPr/>
          <a:lstStyle/>
          <a:p>
            <a:fld id="{CAE70C19-A9CB-4630-8F10-21A6DF2F6B4B}" type="slidenum">
              <a:rPr lang="en-GB" smtClean="0"/>
              <a:t>9</a:t>
            </a:fld>
            <a:endParaRPr lang="en-GB"/>
          </a:p>
        </p:txBody>
      </p:sp>
    </p:spTree>
    <p:extLst>
      <p:ext uri="{BB962C8B-B14F-4D97-AF65-F5344CB8AC3E}">
        <p14:creationId xmlns:p14="http://schemas.microsoft.com/office/powerpoint/2010/main" val="7994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t>20/05/2022</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2740270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t>20/05/2022</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3132135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t>20/05/2022</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391698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C1FEC1D5-5506-4CF7-8D94-E39AE9958AAD}" type="datetimeFigureOut">
              <a:rPr lang="en-GB" smtClean="0"/>
              <a:t>20/05/2022</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387087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1FEC1D5-5506-4CF7-8D94-E39AE9958AAD}" type="datetimeFigureOut">
              <a:rPr lang="en-GB" smtClean="0"/>
              <a:t>20/05/2022</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217280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C1FEC1D5-5506-4CF7-8D94-E39AE9958AAD}" type="datetimeFigureOut">
              <a:rPr lang="en-GB" smtClean="0"/>
              <a:t>20/05/2022</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71636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C1FEC1D5-5506-4CF7-8D94-E39AE9958AAD}" type="datetimeFigureOut">
              <a:rPr lang="en-GB" smtClean="0"/>
              <a:t>20/05/2022</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139220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e la date 2"/>
          <p:cNvSpPr>
            <a:spLocks noGrp="1"/>
          </p:cNvSpPr>
          <p:nvPr>
            <p:ph type="dt" sz="half" idx="10"/>
          </p:nvPr>
        </p:nvSpPr>
        <p:spPr/>
        <p:txBody>
          <a:bodyPr/>
          <a:lstStyle/>
          <a:p>
            <a:fld id="{C1FEC1D5-5506-4CF7-8D94-E39AE9958AAD}" type="datetimeFigureOut">
              <a:rPr lang="en-GB" smtClean="0"/>
              <a:t>20/05/2022</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160320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FEC1D5-5506-4CF7-8D94-E39AE9958AAD}" type="datetimeFigureOut">
              <a:rPr lang="en-GB" smtClean="0"/>
              <a:t>20/05/2022</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1101007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FEC1D5-5506-4CF7-8D94-E39AE9958AAD}" type="datetimeFigureOut">
              <a:rPr lang="en-GB" smtClean="0"/>
              <a:t>20/05/2022</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109425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1FEC1D5-5506-4CF7-8D94-E39AE9958AAD}" type="datetimeFigureOut">
              <a:rPr lang="en-GB" smtClean="0"/>
              <a:t>20/05/2022</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12E59759-1EFC-4CE4-ADBE-0F241C69E412}" type="slidenum">
              <a:rPr lang="en-GB" smtClean="0"/>
              <a:t>‹N°›</a:t>
            </a:fld>
            <a:endParaRPr lang="en-GB"/>
          </a:p>
        </p:txBody>
      </p:sp>
    </p:spTree>
    <p:extLst>
      <p:ext uri="{BB962C8B-B14F-4D97-AF65-F5344CB8AC3E}">
        <p14:creationId xmlns:p14="http://schemas.microsoft.com/office/powerpoint/2010/main" val="150041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EC1D5-5506-4CF7-8D94-E39AE9958AAD}" type="datetimeFigureOut">
              <a:rPr lang="en-GB" smtClean="0"/>
              <a:t>20/05/2022</a:t>
            </a:fld>
            <a:endParaRPr lang="en-GB"/>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59759-1EFC-4CE4-ADBE-0F241C69E412}" type="slidenum">
              <a:rPr lang="en-GB" smtClean="0"/>
              <a:t>‹N°›</a:t>
            </a:fld>
            <a:endParaRPr lang="en-GB"/>
          </a:p>
        </p:txBody>
      </p:sp>
    </p:spTree>
    <p:extLst>
      <p:ext uri="{BB962C8B-B14F-4D97-AF65-F5344CB8AC3E}">
        <p14:creationId xmlns:p14="http://schemas.microsoft.com/office/powerpoint/2010/main" val="631848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ohchr.org/sites/default/files/Documents/Publications/FactSheet7Rev.2.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tbinternet.ohchr.org/_layouts/15/treatybodyexternal/TBSearch.aspx?Lang=e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echr.coe.int/Pages/home.aspx?p=caselaw/HUDOC&amp;c"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488E8A8-1127-461C-B276-1561DA8E25BF}"/>
              </a:ext>
            </a:extLst>
          </p:cNvPr>
          <p:cNvSpPr>
            <a:spLocks noGrp="1"/>
          </p:cNvSpPr>
          <p:nvPr>
            <p:ph type="ctrTitle"/>
          </p:nvPr>
        </p:nvSpPr>
        <p:spPr>
          <a:xfrm>
            <a:off x="2076262" y="1149523"/>
            <a:ext cx="9144000" cy="2387600"/>
          </a:xfrm>
        </p:spPr>
        <p:txBody>
          <a:bodyPr/>
          <a:lstStyle/>
          <a:p>
            <a:r>
              <a:rPr lang="en-GB" dirty="0">
                <a:solidFill>
                  <a:srgbClr val="EC7F20"/>
                </a:solidFill>
              </a:rPr>
              <a:t>Title</a:t>
            </a:r>
            <a:r>
              <a:rPr lang="fr-BE" dirty="0">
                <a:solidFill>
                  <a:srgbClr val="EC7F20"/>
                </a:solidFill>
              </a:rPr>
              <a:t> of the training/session</a:t>
            </a:r>
          </a:p>
        </p:txBody>
      </p:sp>
      <p:sp>
        <p:nvSpPr>
          <p:cNvPr id="5"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913299" y="3537123"/>
            <a:ext cx="9144000" cy="1655762"/>
          </a:xfrm>
        </p:spPr>
        <p:txBody>
          <a:bodyPr/>
          <a:lstStyle/>
          <a:p>
            <a:r>
              <a:rPr lang="fr-BE" dirty="0">
                <a:solidFill>
                  <a:srgbClr val="FF9933"/>
                </a:solidFill>
              </a:rPr>
              <a:t>Date + Name and email </a:t>
            </a:r>
            <a:r>
              <a:rPr lang="en-GB" dirty="0">
                <a:solidFill>
                  <a:srgbClr val="FF9933"/>
                </a:solidFill>
              </a:rPr>
              <a:t>address</a:t>
            </a:r>
            <a:r>
              <a:rPr lang="fr-BE" dirty="0">
                <a:solidFill>
                  <a:srgbClr val="FF9933"/>
                </a:solidFill>
              </a:rPr>
              <a:t> of the </a:t>
            </a:r>
            <a:r>
              <a:rPr lang="en-GB" dirty="0">
                <a:solidFill>
                  <a:srgbClr val="FF9933"/>
                </a:solidFill>
              </a:rPr>
              <a:t>trainer</a:t>
            </a:r>
            <a:r>
              <a:rPr lang="fr-BE" dirty="0">
                <a:solidFill>
                  <a:srgbClr val="FF9933"/>
                </a:solidFill>
              </a:rPr>
              <a:t>(s)</a:t>
            </a:r>
          </a:p>
        </p:txBody>
      </p:sp>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Tree>
    <p:extLst>
      <p:ext uri="{BB962C8B-B14F-4D97-AF65-F5344CB8AC3E}">
        <p14:creationId xmlns:p14="http://schemas.microsoft.com/office/powerpoint/2010/main" val="1441405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4600894" y="381365"/>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4000" dirty="0">
                <a:solidFill>
                  <a:srgbClr val="FBA617"/>
                </a:solidFill>
              </a:rPr>
              <a:t>OTHER PROCEDURES OF TREATY BODIES</a:t>
            </a:r>
            <a:endParaRPr lang="en-US" sz="4000" dirty="0">
              <a:solidFill>
                <a:srgbClr val="FBA617"/>
              </a:solidFill>
            </a:endParaRP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08662" y="113374"/>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pic>
        <p:nvPicPr>
          <p:cNvPr id="3" name="Image 2"/>
          <p:cNvPicPr>
            <a:picLocks noChangeAspect="1"/>
          </p:cNvPicPr>
          <p:nvPr/>
        </p:nvPicPr>
        <p:blipFill>
          <a:blip r:embed="rId4"/>
          <a:stretch>
            <a:fillRect/>
          </a:stretch>
        </p:blipFill>
        <p:spPr>
          <a:xfrm>
            <a:off x="10022051" y="64592"/>
            <a:ext cx="2125234" cy="1142227"/>
          </a:xfrm>
          <a:prstGeom prst="rect">
            <a:avLst/>
          </a:prstGeom>
        </p:spPr>
      </p:pic>
      <p:pic>
        <p:nvPicPr>
          <p:cNvPr id="4" name="Image 3"/>
          <p:cNvPicPr>
            <a:picLocks noChangeAspect="1"/>
          </p:cNvPicPr>
          <p:nvPr/>
        </p:nvPicPr>
        <p:blipFill>
          <a:blip r:embed="rId5"/>
          <a:stretch>
            <a:fillRect/>
          </a:stretch>
        </p:blipFill>
        <p:spPr>
          <a:xfrm>
            <a:off x="10686790" y="1243007"/>
            <a:ext cx="1336597" cy="1228433"/>
          </a:xfrm>
          <a:prstGeom prst="rect">
            <a:avLst/>
          </a:prstGeom>
        </p:spPr>
      </p:pic>
      <p:sp>
        <p:nvSpPr>
          <p:cNvPr id="13" name="ZoneTexte 12"/>
          <p:cNvSpPr txBox="1"/>
          <p:nvPr/>
        </p:nvSpPr>
        <p:spPr>
          <a:xfrm>
            <a:off x="3375498" y="2274133"/>
            <a:ext cx="6646553" cy="1338828"/>
          </a:xfrm>
          <a:prstGeom prst="rect">
            <a:avLst/>
          </a:prstGeom>
          <a:noFill/>
        </p:spPr>
        <p:txBody>
          <a:bodyPr wrap="square" rtlCol="0">
            <a:spAutoFit/>
          </a:bodyPr>
          <a:lstStyle/>
          <a:p>
            <a:pPr>
              <a:lnSpc>
                <a:spcPct val="150000"/>
              </a:lnSpc>
            </a:pPr>
            <a:r>
              <a:rPr lang="fr-BE" altLang="fr-FR" b="1" dirty="0"/>
              <a:t>C.  </a:t>
            </a:r>
            <a:r>
              <a:rPr lang="fr-BE" altLang="fr-FR" b="1" dirty="0" err="1"/>
              <a:t>Inquiry</a:t>
            </a:r>
            <a:r>
              <a:rPr lang="fr-BE" altLang="fr-FR" b="1" dirty="0"/>
              <a:t> </a:t>
            </a:r>
            <a:r>
              <a:rPr lang="fr-BE" altLang="fr-FR" b="1" dirty="0" err="1"/>
              <a:t>procedure</a:t>
            </a:r>
            <a:endParaRPr lang="fr-BE" altLang="fr-FR" b="1" dirty="0"/>
          </a:p>
          <a:p>
            <a:pPr>
              <a:lnSpc>
                <a:spcPct val="150000"/>
              </a:lnSpc>
            </a:pPr>
            <a:r>
              <a:rPr lang="fr-BE" altLang="fr-FR" b="1" dirty="0"/>
              <a:t>D. </a:t>
            </a:r>
            <a:r>
              <a:rPr lang="fr-BE" altLang="fr-FR" b="1" dirty="0" err="1"/>
              <a:t>Visits</a:t>
            </a:r>
            <a:r>
              <a:rPr lang="fr-BE" altLang="fr-FR" b="1" dirty="0"/>
              <a:t> (SPT) and national </a:t>
            </a:r>
            <a:r>
              <a:rPr lang="fr-BE" altLang="fr-FR" b="1" dirty="0" err="1"/>
              <a:t>prevention</a:t>
            </a:r>
            <a:r>
              <a:rPr lang="fr-BE" altLang="fr-FR" b="1" dirty="0"/>
              <a:t> </a:t>
            </a:r>
            <a:r>
              <a:rPr lang="fr-BE" altLang="fr-FR" b="1" dirty="0" err="1"/>
              <a:t>mechanisms</a:t>
            </a:r>
            <a:r>
              <a:rPr lang="fr-BE" altLang="fr-FR" b="1" dirty="0"/>
              <a:t> </a:t>
            </a:r>
          </a:p>
          <a:p>
            <a:pPr>
              <a:lnSpc>
                <a:spcPct val="150000"/>
              </a:lnSpc>
            </a:pPr>
            <a:r>
              <a:rPr lang="fr-BE" altLang="fr-FR" b="1" dirty="0"/>
              <a:t>E. </a:t>
            </a:r>
            <a:r>
              <a:rPr lang="en-US" altLang="fr-FR" b="1" dirty="0"/>
              <a:t>E</a:t>
            </a:r>
            <a:r>
              <a:rPr lang="en-US" b="1" dirty="0"/>
              <a:t>arly warning measures and urgent procedures (CERD)</a:t>
            </a:r>
            <a:endParaRPr lang="en-US" altLang="fr-FR" b="1" dirty="0"/>
          </a:p>
        </p:txBody>
      </p:sp>
    </p:spTree>
    <p:extLst>
      <p:ext uri="{BB962C8B-B14F-4D97-AF65-F5344CB8AC3E}">
        <p14:creationId xmlns:p14="http://schemas.microsoft.com/office/powerpoint/2010/main" val="701833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3981941" y="369889"/>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fr-FR" sz="4000" dirty="0">
                <a:solidFill>
                  <a:srgbClr val="FBA617"/>
                </a:solidFill>
              </a:rPr>
              <a:t>Individual communications</a:t>
            </a:r>
            <a:endParaRPr lang="en-GB" sz="4000" dirty="0">
              <a:solidFill>
                <a:srgbClr val="FBA617"/>
              </a:solidFill>
            </a:endParaRP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26776" y="243344"/>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pic>
        <p:nvPicPr>
          <p:cNvPr id="3" name="Image 2"/>
          <p:cNvPicPr>
            <a:picLocks noChangeAspect="1"/>
          </p:cNvPicPr>
          <p:nvPr/>
        </p:nvPicPr>
        <p:blipFill>
          <a:blip r:embed="rId4"/>
          <a:stretch>
            <a:fillRect/>
          </a:stretch>
        </p:blipFill>
        <p:spPr>
          <a:xfrm>
            <a:off x="10022051" y="64592"/>
            <a:ext cx="2125234" cy="1142227"/>
          </a:xfrm>
          <a:prstGeom prst="rect">
            <a:avLst/>
          </a:prstGeom>
        </p:spPr>
      </p:pic>
      <p:pic>
        <p:nvPicPr>
          <p:cNvPr id="4" name="Image 3"/>
          <p:cNvPicPr>
            <a:picLocks noChangeAspect="1"/>
          </p:cNvPicPr>
          <p:nvPr/>
        </p:nvPicPr>
        <p:blipFill>
          <a:blip r:embed="rId5"/>
          <a:stretch>
            <a:fillRect/>
          </a:stretch>
        </p:blipFill>
        <p:spPr>
          <a:xfrm>
            <a:off x="10416369" y="1292866"/>
            <a:ext cx="1336597" cy="1228433"/>
          </a:xfrm>
          <a:prstGeom prst="rect">
            <a:avLst/>
          </a:prstGeom>
        </p:spPr>
      </p:pic>
      <p:sp>
        <p:nvSpPr>
          <p:cNvPr id="9" name="ZoneTexte 8"/>
          <p:cNvSpPr txBox="1"/>
          <p:nvPr/>
        </p:nvSpPr>
        <p:spPr>
          <a:xfrm>
            <a:off x="3375498" y="1805060"/>
            <a:ext cx="7058844" cy="3887218"/>
          </a:xfrm>
          <a:prstGeom prst="rect">
            <a:avLst/>
          </a:prstGeom>
          <a:noFill/>
        </p:spPr>
        <p:txBody>
          <a:bodyPr wrap="square" rtlCol="0">
            <a:spAutoFit/>
          </a:bodyPr>
          <a:lstStyle/>
          <a:p>
            <a:pPr>
              <a:lnSpc>
                <a:spcPct val="90000"/>
              </a:lnSpc>
            </a:pPr>
            <a:r>
              <a:rPr lang="en-GB" altLang="fr-FR" i="1" dirty="0"/>
              <a:t>Which Committees?</a:t>
            </a:r>
          </a:p>
          <a:p>
            <a:pPr>
              <a:lnSpc>
                <a:spcPct val="90000"/>
              </a:lnSpc>
            </a:pPr>
            <a:endParaRPr lang="fr-BE" dirty="0">
              <a:sym typeface="Wingdings" panose="05000000000000000000" pitchFamily="2" charset="2"/>
            </a:endParaRPr>
          </a:p>
          <a:p>
            <a:pPr marL="285750" indent="-285750">
              <a:buFont typeface="Arial" panose="020B0604020202020204" pitchFamily="34" charset="0"/>
              <a:buChar char="•"/>
            </a:pPr>
            <a:r>
              <a:rPr lang="en-US" dirty="0"/>
              <a:t>Committee on the Elimination of Racial Discrimination (</a:t>
            </a:r>
            <a:r>
              <a:rPr lang="en-US" b="1" dirty="0"/>
              <a:t>CERD</a:t>
            </a:r>
            <a:r>
              <a:rPr lang="en-US" dirty="0"/>
              <a:t>) </a:t>
            </a:r>
          </a:p>
          <a:p>
            <a:pPr marL="285750" indent="-285750">
              <a:buFont typeface="Arial" panose="020B0604020202020204" pitchFamily="34" charset="0"/>
              <a:buChar char="•"/>
            </a:pPr>
            <a:r>
              <a:rPr lang="en-US" dirty="0"/>
              <a:t>Committee on Economic, Social and Cultural Rights (</a:t>
            </a:r>
            <a:r>
              <a:rPr lang="en-US" b="1" dirty="0"/>
              <a:t>CESCR</a:t>
            </a:r>
            <a:r>
              <a:rPr lang="en-US" dirty="0"/>
              <a:t>)</a:t>
            </a:r>
          </a:p>
          <a:p>
            <a:pPr marL="285750" indent="-285750">
              <a:buFont typeface="Arial" panose="020B0604020202020204" pitchFamily="34" charset="0"/>
              <a:buChar char="•"/>
            </a:pPr>
            <a:r>
              <a:rPr lang="en-US" dirty="0"/>
              <a:t> Human Rights Committee (</a:t>
            </a:r>
            <a:r>
              <a:rPr lang="en-US" b="1" dirty="0"/>
              <a:t>CCPR</a:t>
            </a:r>
            <a:r>
              <a:rPr lang="en-US" dirty="0"/>
              <a:t>)</a:t>
            </a:r>
          </a:p>
          <a:p>
            <a:pPr marL="285750" indent="-285750">
              <a:buFont typeface="Arial" panose="020B0604020202020204" pitchFamily="34" charset="0"/>
              <a:buChar char="•"/>
            </a:pPr>
            <a:r>
              <a:rPr lang="en-US" dirty="0"/>
              <a:t> Committee on the Elimination of Discrimination against Women (</a:t>
            </a:r>
            <a:r>
              <a:rPr lang="en-US" b="1" dirty="0"/>
              <a:t>CEDAW</a:t>
            </a:r>
            <a:r>
              <a:rPr lang="en-US" dirty="0"/>
              <a:t>)</a:t>
            </a:r>
          </a:p>
          <a:p>
            <a:pPr marL="285750" indent="-285750">
              <a:buFont typeface="Arial" panose="020B0604020202020204" pitchFamily="34" charset="0"/>
              <a:buChar char="•"/>
            </a:pPr>
            <a:r>
              <a:rPr lang="en-US" dirty="0"/>
              <a:t> </a:t>
            </a:r>
            <a:r>
              <a:rPr lang="fr-BE" dirty="0"/>
              <a:t>Committee </a:t>
            </a:r>
            <a:r>
              <a:rPr lang="fr-BE" dirty="0" err="1"/>
              <a:t>against</a:t>
            </a:r>
            <a:r>
              <a:rPr lang="fr-BE" dirty="0"/>
              <a:t> Torture (</a:t>
            </a:r>
            <a:r>
              <a:rPr lang="fr-BE" b="1" dirty="0"/>
              <a:t>CAT</a:t>
            </a:r>
            <a:r>
              <a:rPr lang="fr-BE" dirty="0"/>
              <a:t>)</a:t>
            </a:r>
          </a:p>
          <a:p>
            <a:pPr marL="285750" indent="-285750">
              <a:buFont typeface="Arial" panose="020B0604020202020204" pitchFamily="34" charset="0"/>
              <a:buChar char="•"/>
            </a:pPr>
            <a:r>
              <a:rPr lang="fr-BE" dirty="0"/>
              <a:t> </a:t>
            </a:r>
            <a:r>
              <a:rPr lang="en-US" dirty="0"/>
              <a:t>Committee on the Rights of the Child (</a:t>
            </a:r>
            <a:r>
              <a:rPr lang="en-US" b="1" dirty="0"/>
              <a:t>CRC</a:t>
            </a:r>
            <a:r>
              <a:rPr lang="en-US" dirty="0"/>
              <a:t>)</a:t>
            </a:r>
          </a:p>
          <a:p>
            <a:pPr marL="285750" indent="-285750">
              <a:buFont typeface="Arial" panose="020B0604020202020204" pitchFamily="34" charset="0"/>
              <a:buChar char="•"/>
            </a:pPr>
            <a:r>
              <a:rPr lang="en-US" dirty="0"/>
              <a:t> Committee on Migrant Workers (</a:t>
            </a:r>
            <a:r>
              <a:rPr lang="en-US" b="1" dirty="0"/>
              <a:t>CMW</a:t>
            </a:r>
            <a:r>
              <a:rPr lang="en-US" dirty="0"/>
              <a:t>)</a:t>
            </a:r>
          </a:p>
          <a:p>
            <a:pPr marL="285750" indent="-285750">
              <a:buFont typeface="Arial" panose="020B0604020202020204" pitchFamily="34" charset="0"/>
              <a:buChar char="•"/>
            </a:pPr>
            <a:r>
              <a:rPr lang="en-US" dirty="0"/>
              <a:t>Committee on the Rights of Persons with Disabilities (</a:t>
            </a:r>
            <a:r>
              <a:rPr lang="en-US" b="1" dirty="0"/>
              <a:t>CRPD</a:t>
            </a:r>
            <a:r>
              <a:rPr lang="en-US" dirty="0"/>
              <a:t>)</a:t>
            </a:r>
          </a:p>
          <a:p>
            <a:pPr marL="285750" indent="-285750">
              <a:buFont typeface="Arial" panose="020B0604020202020204" pitchFamily="34" charset="0"/>
              <a:buChar char="•"/>
            </a:pPr>
            <a:r>
              <a:rPr lang="en-US" dirty="0"/>
              <a:t> Committee on Enforced Disappearances (</a:t>
            </a:r>
            <a:r>
              <a:rPr lang="en-US" b="1" dirty="0"/>
              <a:t>CED</a:t>
            </a:r>
            <a:r>
              <a:rPr lang="en-US" dirty="0"/>
              <a:t>)</a:t>
            </a:r>
          </a:p>
          <a:p>
            <a:endParaRPr lang="en-US" dirty="0"/>
          </a:p>
          <a:p>
            <a:pPr>
              <a:lnSpc>
                <a:spcPct val="90000"/>
              </a:lnSpc>
            </a:pPr>
            <a:endParaRPr lang="fr-BE" altLang="fr-FR" i="1" dirty="0"/>
          </a:p>
        </p:txBody>
      </p:sp>
      <p:sp>
        <p:nvSpPr>
          <p:cNvPr id="10" name="ZoneTexte 9"/>
          <p:cNvSpPr txBox="1"/>
          <p:nvPr/>
        </p:nvSpPr>
        <p:spPr>
          <a:xfrm>
            <a:off x="6664956" y="5224257"/>
            <a:ext cx="5358431" cy="590931"/>
          </a:xfrm>
          <a:prstGeom prst="rect">
            <a:avLst/>
          </a:prstGeom>
          <a:noFill/>
        </p:spPr>
        <p:txBody>
          <a:bodyPr wrap="square" rtlCol="0">
            <a:spAutoFit/>
          </a:bodyPr>
          <a:lstStyle/>
          <a:p>
            <a:pPr>
              <a:lnSpc>
                <a:spcPct val="90000"/>
              </a:lnSpc>
            </a:pPr>
            <a:r>
              <a:rPr lang="fr-BE" altLang="fr-FR" i="1" dirty="0"/>
              <a:t>	</a:t>
            </a:r>
            <a:r>
              <a:rPr lang="fr-BE" altLang="fr-FR" dirty="0">
                <a:sym typeface="Wingdings" panose="05000000000000000000" pitchFamily="2" charset="2"/>
              </a:rPr>
              <a:t> You </a:t>
            </a:r>
            <a:r>
              <a:rPr lang="fr-BE" altLang="fr-FR" dirty="0" err="1">
                <a:sym typeface="Wingdings" panose="05000000000000000000" pitchFamily="2" charset="2"/>
              </a:rPr>
              <a:t>will</a:t>
            </a:r>
            <a:r>
              <a:rPr lang="fr-BE" altLang="fr-FR" dirty="0">
                <a:sym typeface="Wingdings" panose="05000000000000000000" pitchFamily="2" charset="2"/>
              </a:rPr>
              <a:t> </a:t>
            </a:r>
            <a:r>
              <a:rPr lang="fr-BE" altLang="fr-FR" dirty="0" err="1">
                <a:sym typeface="Wingdings" panose="05000000000000000000" pitchFamily="2" charset="2"/>
              </a:rPr>
              <a:t>need</a:t>
            </a:r>
            <a:r>
              <a:rPr lang="fr-BE" altLang="fr-FR" dirty="0">
                <a:sym typeface="Wingdings" panose="05000000000000000000" pitchFamily="2" charset="2"/>
              </a:rPr>
              <a:t> to </a:t>
            </a:r>
            <a:r>
              <a:rPr lang="fr-BE" altLang="fr-FR" dirty="0" err="1">
                <a:sym typeface="Wingdings" panose="05000000000000000000" pitchFamily="2" charset="2"/>
              </a:rPr>
              <a:t>make</a:t>
            </a:r>
            <a:r>
              <a:rPr lang="fr-BE" altLang="fr-FR" dirty="0">
                <a:sym typeface="Wingdings" panose="05000000000000000000" pitchFamily="2" charset="2"/>
              </a:rPr>
              <a:t> a </a:t>
            </a:r>
            <a:r>
              <a:rPr lang="fr-BE" altLang="fr-FR" dirty="0" err="1">
                <a:sym typeface="Wingdings" panose="05000000000000000000" pitchFamily="2" charset="2"/>
              </a:rPr>
              <a:t>strategic</a:t>
            </a:r>
            <a:r>
              <a:rPr lang="fr-BE" altLang="fr-FR" dirty="0">
                <a:sym typeface="Wingdings" panose="05000000000000000000" pitchFamily="2" charset="2"/>
              </a:rPr>
              <a:t> </a:t>
            </a:r>
            <a:r>
              <a:rPr lang="fr-BE" altLang="fr-FR" dirty="0" err="1">
                <a:sym typeface="Wingdings" panose="05000000000000000000" pitchFamily="2" charset="2"/>
              </a:rPr>
              <a:t>choice</a:t>
            </a:r>
            <a:endParaRPr lang="en-US" dirty="0"/>
          </a:p>
          <a:p>
            <a:pPr>
              <a:lnSpc>
                <a:spcPct val="90000"/>
              </a:lnSpc>
            </a:pPr>
            <a:endParaRPr lang="fr-BE" altLang="fr-FR" i="1" dirty="0"/>
          </a:p>
        </p:txBody>
      </p:sp>
    </p:spTree>
    <p:extLst>
      <p:ext uri="{BB962C8B-B14F-4D97-AF65-F5344CB8AC3E}">
        <p14:creationId xmlns:p14="http://schemas.microsoft.com/office/powerpoint/2010/main" val="1674962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3981941" y="369889"/>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fr-FR" sz="4000" dirty="0">
                <a:solidFill>
                  <a:srgbClr val="FBA617"/>
                </a:solidFill>
              </a:rPr>
              <a:t>Individual communications</a:t>
            </a:r>
            <a:endParaRPr lang="en-GB" sz="4000" dirty="0">
              <a:solidFill>
                <a:srgbClr val="FBA617"/>
              </a:solidFill>
            </a:endParaRP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26776" y="243344"/>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pic>
        <p:nvPicPr>
          <p:cNvPr id="3" name="Image 2"/>
          <p:cNvPicPr>
            <a:picLocks noChangeAspect="1"/>
          </p:cNvPicPr>
          <p:nvPr/>
        </p:nvPicPr>
        <p:blipFill>
          <a:blip r:embed="rId4"/>
          <a:stretch>
            <a:fillRect/>
          </a:stretch>
        </p:blipFill>
        <p:spPr>
          <a:xfrm>
            <a:off x="10022051" y="64592"/>
            <a:ext cx="2125234" cy="1142227"/>
          </a:xfrm>
          <a:prstGeom prst="rect">
            <a:avLst/>
          </a:prstGeom>
        </p:spPr>
      </p:pic>
      <p:pic>
        <p:nvPicPr>
          <p:cNvPr id="4" name="Image 3"/>
          <p:cNvPicPr>
            <a:picLocks noChangeAspect="1"/>
          </p:cNvPicPr>
          <p:nvPr/>
        </p:nvPicPr>
        <p:blipFill>
          <a:blip r:embed="rId5"/>
          <a:stretch>
            <a:fillRect/>
          </a:stretch>
        </p:blipFill>
        <p:spPr>
          <a:xfrm>
            <a:off x="10416369" y="1292866"/>
            <a:ext cx="1336597" cy="1228433"/>
          </a:xfrm>
          <a:prstGeom prst="rect">
            <a:avLst/>
          </a:prstGeom>
        </p:spPr>
      </p:pic>
      <p:sp>
        <p:nvSpPr>
          <p:cNvPr id="9" name="ZoneTexte 8"/>
          <p:cNvSpPr txBox="1"/>
          <p:nvPr/>
        </p:nvSpPr>
        <p:spPr>
          <a:xfrm>
            <a:off x="3375498" y="1805060"/>
            <a:ext cx="7058844" cy="3139321"/>
          </a:xfrm>
          <a:prstGeom prst="rect">
            <a:avLst/>
          </a:prstGeom>
          <a:noFill/>
        </p:spPr>
        <p:txBody>
          <a:bodyPr wrap="square" rtlCol="0">
            <a:spAutoFit/>
          </a:bodyPr>
          <a:lstStyle/>
          <a:p>
            <a:r>
              <a:rPr lang="en-US" i="1" dirty="0"/>
              <a:t>How does it work?</a:t>
            </a:r>
          </a:p>
          <a:p>
            <a:endParaRPr lang="en-US" dirty="0"/>
          </a:p>
          <a:p>
            <a:r>
              <a:rPr lang="en-US" dirty="0"/>
              <a:t>An individual may lodge a complaint with one of the Committees, if he/she feels that a right protected by the Convention and/or its protocols has been violated.</a:t>
            </a:r>
          </a:p>
          <a:p>
            <a:endParaRPr lang="en-US" altLang="fr-FR" i="1" dirty="0"/>
          </a:p>
          <a:p>
            <a:r>
              <a:rPr lang="en-US" altLang="fr-FR" i="1" dirty="0"/>
              <a:t>General idea</a:t>
            </a:r>
          </a:p>
          <a:p>
            <a:endParaRPr lang="en-US" altLang="fr-FR" i="1" dirty="0"/>
          </a:p>
          <a:p>
            <a:r>
              <a:rPr lang="en-US" dirty="0"/>
              <a:t>“The complaint mechanisms are designed to be accessible to the layperson. It is not necessary to be a lawyer or even to be familiar with legal and technical terms to bring a complaint under these treaties”.</a:t>
            </a:r>
            <a:endParaRPr lang="fr-BE" altLang="fr-FR" dirty="0"/>
          </a:p>
        </p:txBody>
      </p:sp>
    </p:spTree>
    <p:extLst>
      <p:ext uri="{BB962C8B-B14F-4D97-AF65-F5344CB8AC3E}">
        <p14:creationId xmlns:p14="http://schemas.microsoft.com/office/powerpoint/2010/main" val="791178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3836329" y="381762"/>
            <a:ext cx="663601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fr-FR" sz="4000" dirty="0">
                <a:solidFill>
                  <a:srgbClr val="FBA617"/>
                </a:solidFill>
              </a:rPr>
              <a:t>Individual communications Checklist</a:t>
            </a:r>
            <a:endParaRPr lang="en-GB" sz="4000" dirty="0">
              <a:solidFill>
                <a:srgbClr val="FBA617"/>
              </a:solidFill>
            </a:endParaRP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26776" y="243344"/>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pic>
        <p:nvPicPr>
          <p:cNvPr id="3" name="Image 2"/>
          <p:cNvPicPr>
            <a:picLocks noChangeAspect="1"/>
          </p:cNvPicPr>
          <p:nvPr/>
        </p:nvPicPr>
        <p:blipFill>
          <a:blip r:embed="rId4"/>
          <a:stretch>
            <a:fillRect/>
          </a:stretch>
        </p:blipFill>
        <p:spPr>
          <a:xfrm>
            <a:off x="10022051" y="64592"/>
            <a:ext cx="2125234" cy="1142227"/>
          </a:xfrm>
          <a:prstGeom prst="rect">
            <a:avLst/>
          </a:prstGeom>
        </p:spPr>
      </p:pic>
      <p:pic>
        <p:nvPicPr>
          <p:cNvPr id="4" name="Image 3"/>
          <p:cNvPicPr>
            <a:picLocks noChangeAspect="1"/>
          </p:cNvPicPr>
          <p:nvPr/>
        </p:nvPicPr>
        <p:blipFill>
          <a:blip r:embed="rId5"/>
          <a:stretch>
            <a:fillRect/>
          </a:stretch>
        </p:blipFill>
        <p:spPr>
          <a:xfrm>
            <a:off x="10416369" y="1292866"/>
            <a:ext cx="1336597" cy="1228433"/>
          </a:xfrm>
          <a:prstGeom prst="rect">
            <a:avLst/>
          </a:prstGeom>
        </p:spPr>
      </p:pic>
      <p:sp>
        <p:nvSpPr>
          <p:cNvPr id="9" name="ZoneTexte 8"/>
          <p:cNvSpPr txBox="1"/>
          <p:nvPr/>
        </p:nvSpPr>
        <p:spPr>
          <a:xfrm>
            <a:off x="3505237" y="1372977"/>
            <a:ext cx="6437242" cy="5909310"/>
          </a:xfrm>
          <a:prstGeom prst="rect">
            <a:avLst/>
          </a:prstGeom>
          <a:noFill/>
        </p:spPr>
        <p:txBody>
          <a:bodyPr wrap="square" rtlCol="0">
            <a:spAutoFit/>
          </a:bodyPr>
          <a:lstStyle/>
          <a:p>
            <a:r>
              <a:rPr lang="en-US" i="1" dirty="0"/>
              <a:t>Main conditions</a:t>
            </a:r>
          </a:p>
          <a:p>
            <a:pPr marL="342900" indent="-342900">
              <a:buFont typeface="Wingdings" panose="05000000000000000000" pitchFamily="2" charset="2"/>
              <a:buChar char="q"/>
            </a:pPr>
            <a:r>
              <a:rPr lang="en-US" dirty="0"/>
              <a:t>Violation(s) of the Convention/Covenant</a:t>
            </a:r>
          </a:p>
          <a:p>
            <a:pPr marL="342900" indent="-342900">
              <a:buFont typeface="Wingdings" panose="05000000000000000000" pitchFamily="2" charset="2"/>
              <a:buChar char="q"/>
            </a:pPr>
            <a:r>
              <a:rPr lang="en-US" dirty="0"/>
              <a:t>State is party to the Convention/Covenant</a:t>
            </a:r>
          </a:p>
          <a:p>
            <a:pPr marL="342900" indent="-342900">
              <a:buFont typeface="Wingdings" panose="05000000000000000000" pitchFamily="2" charset="2"/>
              <a:buChar char="q"/>
            </a:pPr>
            <a:r>
              <a:rPr lang="en-US" dirty="0"/>
              <a:t>Recognition of the Committee’s competence to receive individual complaints (Optional protocol or Declaration)</a:t>
            </a:r>
          </a:p>
          <a:p>
            <a:pPr marL="342900" indent="-342900">
              <a:buFont typeface="Wingdings" panose="05000000000000000000" pitchFamily="2" charset="2"/>
              <a:buChar char="q"/>
            </a:pPr>
            <a:r>
              <a:rPr lang="en-US" dirty="0"/>
              <a:t>Who? Anyone, lawyer is not compulsory</a:t>
            </a:r>
          </a:p>
          <a:p>
            <a:pPr marL="342900" indent="-342900">
              <a:buFont typeface="Wingdings" panose="05000000000000000000" pitchFamily="2" charset="2"/>
              <a:buChar char="q"/>
            </a:pPr>
            <a:r>
              <a:rPr lang="en-US" dirty="0"/>
              <a:t>Model complaint forms and guidelines (recommendation) in one of the official United Nations languages</a:t>
            </a:r>
          </a:p>
          <a:p>
            <a:pPr marL="342900" indent="-342900">
              <a:buFont typeface="Wingdings" panose="05000000000000000000" pitchFamily="2" charset="2"/>
              <a:buChar char="q"/>
            </a:pPr>
            <a:r>
              <a:rPr lang="en-US" dirty="0"/>
              <a:t>Delay: as soon as possible after domestic remedies have been exhausted</a:t>
            </a:r>
          </a:p>
          <a:p>
            <a:pPr marL="342900" indent="-342900">
              <a:buFont typeface="Wingdings" panose="05000000000000000000" pitchFamily="2" charset="2"/>
              <a:buChar char="q"/>
            </a:pPr>
            <a:r>
              <a:rPr lang="en-US" dirty="0"/>
              <a:t>Possibility of interim measures</a:t>
            </a:r>
          </a:p>
          <a:p>
            <a:pPr marL="342900" indent="-342900">
              <a:buFont typeface="Wingdings" panose="05000000000000000000" pitchFamily="2" charset="2"/>
              <a:buChar char="q"/>
            </a:pPr>
            <a:r>
              <a:rPr lang="en-US" dirty="0"/>
              <a:t>Events after the entry into force in the State party (complaint mechanism) </a:t>
            </a:r>
          </a:p>
          <a:p>
            <a:pPr marL="342900" indent="-342900">
              <a:buFont typeface="Wingdings" panose="05000000000000000000" pitchFamily="2" charset="2"/>
              <a:buChar char="q"/>
            </a:pPr>
            <a:r>
              <a:rPr lang="en-US" dirty="0"/>
              <a:t>No other international (regional) body</a:t>
            </a:r>
          </a:p>
          <a:p>
            <a:pPr marL="342900" indent="-342900">
              <a:buFont typeface="Wingdings" panose="05000000000000000000" pitchFamily="2" charset="2"/>
              <a:buChar char="q"/>
            </a:pPr>
            <a:r>
              <a:rPr lang="en-US" dirty="0"/>
              <a:t>Exhaustion of domestic remedies</a:t>
            </a:r>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endParaRPr lang="en-US" dirty="0"/>
          </a:p>
          <a:p>
            <a:pPr marL="285750" indent="-285750">
              <a:buFontTx/>
              <a:buChar char="-"/>
            </a:pPr>
            <a:endParaRPr lang="en-US" i="1" dirty="0"/>
          </a:p>
          <a:p>
            <a:pPr marL="285750" indent="-285750">
              <a:buFontTx/>
              <a:buChar char="-"/>
            </a:pPr>
            <a:endParaRPr lang="en-US" i="1" dirty="0"/>
          </a:p>
          <a:p>
            <a:pPr marL="285750" indent="-285750">
              <a:buFontTx/>
              <a:buChar char="-"/>
            </a:pPr>
            <a:endParaRPr lang="en-US" dirty="0"/>
          </a:p>
        </p:txBody>
      </p:sp>
      <p:pic>
        <p:nvPicPr>
          <p:cNvPr id="2" name="Image 1"/>
          <p:cNvPicPr>
            <a:picLocks noChangeAspect="1"/>
          </p:cNvPicPr>
          <p:nvPr/>
        </p:nvPicPr>
        <p:blipFill>
          <a:blip r:embed="rId6"/>
          <a:stretch>
            <a:fillRect/>
          </a:stretch>
        </p:blipFill>
        <p:spPr>
          <a:xfrm>
            <a:off x="9915522" y="2607346"/>
            <a:ext cx="2107865" cy="2986456"/>
          </a:xfrm>
          <a:prstGeom prst="rect">
            <a:avLst/>
          </a:prstGeom>
        </p:spPr>
      </p:pic>
    </p:spTree>
    <p:extLst>
      <p:ext uri="{BB962C8B-B14F-4D97-AF65-F5344CB8AC3E}">
        <p14:creationId xmlns:p14="http://schemas.microsoft.com/office/powerpoint/2010/main" val="375990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3836329" y="369806"/>
            <a:ext cx="663601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altLang="fr-FR" sz="4000" dirty="0">
                <a:solidFill>
                  <a:srgbClr val="FBA617"/>
                </a:solidFill>
              </a:rPr>
              <a:t>Individual communications Checklist</a:t>
            </a:r>
            <a:endParaRPr lang="en-GB" sz="4000" dirty="0">
              <a:solidFill>
                <a:srgbClr val="FBA617"/>
              </a:solidFill>
            </a:endParaRP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26776" y="243344"/>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pic>
        <p:nvPicPr>
          <p:cNvPr id="3" name="Image 2"/>
          <p:cNvPicPr>
            <a:picLocks noChangeAspect="1"/>
          </p:cNvPicPr>
          <p:nvPr/>
        </p:nvPicPr>
        <p:blipFill>
          <a:blip r:embed="rId4"/>
          <a:stretch>
            <a:fillRect/>
          </a:stretch>
        </p:blipFill>
        <p:spPr>
          <a:xfrm>
            <a:off x="10022051" y="64592"/>
            <a:ext cx="2125234" cy="1142227"/>
          </a:xfrm>
          <a:prstGeom prst="rect">
            <a:avLst/>
          </a:prstGeom>
        </p:spPr>
      </p:pic>
      <p:pic>
        <p:nvPicPr>
          <p:cNvPr id="4" name="Image 3"/>
          <p:cNvPicPr>
            <a:picLocks noChangeAspect="1"/>
          </p:cNvPicPr>
          <p:nvPr/>
        </p:nvPicPr>
        <p:blipFill>
          <a:blip r:embed="rId5"/>
          <a:stretch>
            <a:fillRect/>
          </a:stretch>
        </p:blipFill>
        <p:spPr>
          <a:xfrm>
            <a:off x="10416369" y="1292866"/>
            <a:ext cx="1336597" cy="1228433"/>
          </a:xfrm>
          <a:prstGeom prst="rect">
            <a:avLst/>
          </a:prstGeom>
        </p:spPr>
      </p:pic>
      <p:sp>
        <p:nvSpPr>
          <p:cNvPr id="9" name="ZoneTexte 8"/>
          <p:cNvSpPr txBox="1"/>
          <p:nvPr/>
        </p:nvSpPr>
        <p:spPr>
          <a:xfrm>
            <a:off x="3478280" y="1743187"/>
            <a:ext cx="6437242" cy="3139321"/>
          </a:xfrm>
          <a:prstGeom prst="rect">
            <a:avLst/>
          </a:prstGeom>
          <a:noFill/>
        </p:spPr>
        <p:txBody>
          <a:bodyPr wrap="square" rtlCol="0">
            <a:spAutoFit/>
          </a:bodyPr>
          <a:lstStyle/>
          <a:p>
            <a:r>
              <a:rPr lang="en-US" i="1" dirty="0"/>
              <a:t>Focus on the Committee on the rights of the Child – OPIC protocol</a:t>
            </a:r>
            <a:endParaRPr lang="en-US" dirty="0"/>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endParaRPr lang="en-US" dirty="0"/>
          </a:p>
          <a:p>
            <a:pPr marL="342900" indent="-342900">
              <a:buFont typeface="Arial" panose="020B0604020202020204" pitchFamily="34" charset="0"/>
              <a:buChar char="•"/>
            </a:pPr>
            <a:r>
              <a:rPr lang="en-US" dirty="0"/>
              <a:t>Individuals or groups of individuals incl. children;</a:t>
            </a:r>
          </a:p>
          <a:p>
            <a:pPr marL="342900" indent="-342900">
              <a:buFont typeface="Arial" panose="020B0604020202020204" pitchFamily="34" charset="0"/>
              <a:buChar char="•"/>
            </a:pPr>
            <a:r>
              <a:rPr lang="en-US" dirty="0"/>
              <a:t>1 year;</a:t>
            </a:r>
          </a:p>
          <a:p>
            <a:pPr marL="342900" indent="-342900">
              <a:buFont typeface="Arial" panose="020B0604020202020204" pitchFamily="34" charset="0"/>
              <a:buChar char="•"/>
            </a:pPr>
            <a:r>
              <a:rPr lang="en-US" dirty="0"/>
              <a:t>Possible hearing.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285750" indent="-285750">
              <a:buFontTx/>
              <a:buChar char="-"/>
            </a:pPr>
            <a:endParaRPr lang="en-US" i="1" dirty="0"/>
          </a:p>
          <a:p>
            <a:pPr marL="285750" indent="-285750">
              <a:buFontTx/>
              <a:buChar char="-"/>
            </a:pPr>
            <a:endParaRPr lang="en-US" i="1" dirty="0"/>
          </a:p>
          <a:p>
            <a:pPr marL="285750" indent="-285750">
              <a:buFontTx/>
              <a:buChar char="-"/>
            </a:pPr>
            <a:endParaRPr lang="en-US" dirty="0"/>
          </a:p>
        </p:txBody>
      </p:sp>
      <p:pic>
        <p:nvPicPr>
          <p:cNvPr id="2" name="Image 1"/>
          <p:cNvPicPr>
            <a:picLocks noChangeAspect="1"/>
          </p:cNvPicPr>
          <p:nvPr/>
        </p:nvPicPr>
        <p:blipFill>
          <a:blip r:embed="rId6"/>
          <a:stretch>
            <a:fillRect/>
          </a:stretch>
        </p:blipFill>
        <p:spPr>
          <a:xfrm>
            <a:off x="9915522" y="2607346"/>
            <a:ext cx="2107865" cy="2986456"/>
          </a:xfrm>
          <a:prstGeom prst="rect">
            <a:avLst/>
          </a:prstGeom>
        </p:spPr>
      </p:pic>
      <p:sp>
        <p:nvSpPr>
          <p:cNvPr id="10" name="ZoneTexte 9"/>
          <p:cNvSpPr txBox="1"/>
          <p:nvPr/>
        </p:nvSpPr>
        <p:spPr>
          <a:xfrm>
            <a:off x="2653776" y="5048666"/>
            <a:ext cx="9001122"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t>See all information in: </a:t>
            </a:r>
            <a:r>
              <a:rPr lang="fr-BE" dirty="0">
                <a:hlinkClick r:id="rId7"/>
              </a:rPr>
              <a:t>https://www.ohchr.org/sites/default/files/Documents/Publications/FactSheet7Rev.2.pdf</a:t>
            </a:r>
            <a:r>
              <a:rPr lang="fr-BE" dirty="0"/>
              <a:t> </a:t>
            </a:r>
            <a:r>
              <a:rPr lang="en-US" dirty="0"/>
              <a:t> </a:t>
            </a:r>
            <a:endParaRPr lang="en-US" i="1" dirty="0"/>
          </a:p>
          <a:p>
            <a:pPr marL="285750" indent="-285750">
              <a:buFontTx/>
              <a:buChar char="-"/>
            </a:pPr>
            <a:endParaRPr lang="en-US" dirty="0"/>
          </a:p>
        </p:txBody>
      </p:sp>
    </p:spTree>
    <p:extLst>
      <p:ext uri="{BB962C8B-B14F-4D97-AF65-F5344CB8AC3E}">
        <p14:creationId xmlns:p14="http://schemas.microsoft.com/office/powerpoint/2010/main" val="366742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4063739" y="274007"/>
            <a:ext cx="5421157" cy="3128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altLang="fr-FR" sz="4000" dirty="0" err="1">
                <a:solidFill>
                  <a:srgbClr val="FBA617"/>
                </a:solidFill>
              </a:rPr>
              <a:t>Summary</a:t>
            </a:r>
            <a:endParaRPr lang="fr-BE" sz="4000" dirty="0">
              <a:solidFill>
                <a:srgbClr val="FBA617"/>
              </a:solidFill>
            </a:endParaRP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0" y="22037"/>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3237486790"/>
              </p:ext>
            </p:extLst>
          </p:nvPr>
        </p:nvGraphicFramePr>
        <p:xfrm>
          <a:off x="2902732" y="553259"/>
          <a:ext cx="9120655" cy="5466080"/>
        </p:xfrm>
        <a:graphic>
          <a:graphicData uri="http://schemas.openxmlformats.org/drawingml/2006/table">
            <a:tbl>
              <a:tblPr firstRow="1" bandRow="1">
                <a:tableStyleId>{5940675A-B579-460E-94D1-54222C63F5DA}</a:tableStyleId>
              </a:tblPr>
              <a:tblGrid>
                <a:gridCol w="3002571">
                  <a:extLst>
                    <a:ext uri="{9D8B030D-6E8A-4147-A177-3AD203B41FA5}">
                      <a16:colId xmlns:a16="http://schemas.microsoft.com/office/drawing/2014/main" val="20000"/>
                    </a:ext>
                  </a:extLst>
                </a:gridCol>
                <a:gridCol w="818866">
                  <a:extLst>
                    <a:ext uri="{9D8B030D-6E8A-4147-A177-3AD203B41FA5}">
                      <a16:colId xmlns:a16="http://schemas.microsoft.com/office/drawing/2014/main" val="20001"/>
                    </a:ext>
                  </a:extLst>
                </a:gridCol>
                <a:gridCol w="1214651">
                  <a:extLst>
                    <a:ext uri="{9D8B030D-6E8A-4147-A177-3AD203B41FA5}">
                      <a16:colId xmlns:a16="http://schemas.microsoft.com/office/drawing/2014/main" val="20002"/>
                    </a:ext>
                  </a:extLst>
                </a:gridCol>
                <a:gridCol w="941695">
                  <a:extLst>
                    <a:ext uri="{9D8B030D-6E8A-4147-A177-3AD203B41FA5}">
                      <a16:colId xmlns:a16="http://schemas.microsoft.com/office/drawing/2014/main" val="20003"/>
                    </a:ext>
                  </a:extLst>
                </a:gridCol>
                <a:gridCol w="982872">
                  <a:extLst>
                    <a:ext uri="{9D8B030D-6E8A-4147-A177-3AD203B41FA5}">
                      <a16:colId xmlns:a16="http://schemas.microsoft.com/office/drawing/2014/main" val="20004"/>
                    </a:ext>
                  </a:extLst>
                </a:gridCol>
                <a:gridCol w="1080000">
                  <a:extLst>
                    <a:ext uri="{9D8B030D-6E8A-4147-A177-3AD203B41FA5}">
                      <a16:colId xmlns:a16="http://schemas.microsoft.com/office/drawing/2014/main" val="20005"/>
                    </a:ext>
                  </a:extLst>
                </a:gridCol>
                <a:gridCol w="1080000">
                  <a:extLst>
                    <a:ext uri="{9D8B030D-6E8A-4147-A177-3AD203B41FA5}">
                      <a16:colId xmlns:a16="http://schemas.microsoft.com/office/drawing/2014/main" val="20006"/>
                    </a:ext>
                  </a:extLst>
                </a:gridCol>
              </a:tblGrid>
              <a:tr h="370840">
                <a:tc>
                  <a:txBody>
                    <a:bodyPr/>
                    <a:lstStyle/>
                    <a:p>
                      <a:endParaRPr lang="en-GB" sz="1200" dirty="0"/>
                    </a:p>
                  </a:txBody>
                  <a:tcPr/>
                </a:tc>
                <a:tc>
                  <a:txBody>
                    <a:bodyPr/>
                    <a:lstStyle/>
                    <a:p>
                      <a:r>
                        <a:rPr lang="en-GB" sz="1400" dirty="0"/>
                        <a:t>Reports</a:t>
                      </a:r>
                    </a:p>
                  </a:txBody>
                  <a:tcPr/>
                </a:tc>
                <a:tc>
                  <a:txBody>
                    <a:bodyPr/>
                    <a:lstStyle/>
                    <a:p>
                      <a:r>
                        <a:rPr lang="en-GB" sz="1400" dirty="0"/>
                        <a:t>Inter-State com</a:t>
                      </a:r>
                    </a:p>
                  </a:txBody>
                  <a:tcPr/>
                </a:tc>
                <a:tc>
                  <a:txBody>
                    <a:bodyPr/>
                    <a:lstStyle/>
                    <a:p>
                      <a:r>
                        <a:rPr lang="en-GB" sz="1400" dirty="0"/>
                        <a:t>Inquiry</a:t>
                      </a:r>
                    </a:p>
                  </a:txBody>
                  <a:tcPr/>
                </a:tc>
                <a:tc>
                  <a:txBody>
                    <a:bodyPr/>
                    <a:lstStyle/>
                    <a:p>
                      <a:r>
                        <a:rPr lang="en-GB" sz="1400" dirty="0"/>
                        <a:t>Visits</a:t>
                      </a:r>
                    </a:p>
                  </a:txBody>
                  <a:tcPr/>
                </a:tc>
                <a:tc>
                  <a:txBody>
                    <a:bodyPr/>
                    <a:lstStyle/>
                    <a:p>
                      <a:r>
                        <a:rPr lang="en-GB" sz="1400" dirty="0"/>
                        <a:t>Early warning</a:t>
                      </a:r>
                    </a:p>
                  </a:txBody>
                  <a:tcPr/>
                </a:tc>
                <a:tc>
                  <a:txBody>
                    <a:bodyPr/>
                    <a:lstStyle/>
                    <a:p>
                      <a:r>
                        <a:rPr lang="en-GB" sz="1400" dirty="0"/>
                        <a:t>Individual complaint</a:t>
                      </a:r>
                    </a:p>
                  </a:txBody>
                  <a:tcPr/>
                </a:tc>
                <a:extLst>
                  <a:ext uri="{0D108BD9-81ED-4DB2-BD59-A6C34878D82A}">
                    <a16:rowId xmlns:a16="http://schemas.microsoft.com/office/drawing/2014/main" val="10000"/>
                  </a:ext>
                </a:extLst>
              </a:tr>
              <a:tr h="370840">
                <a:tc>
                  <a:txBody>
                    <a:bodyPr/>
                    <a:lstStyle/>
                    <a:p>
                      <a:r>
                        <a:rPr lang="en-US" sz="1200" dirty="0"/>
                        <a:t>Elimination of Racial Discrimination (CERD) </a:t>
                      </a:r>
                    </a:p>
                    <a:p>
                      <a:endParaRPr lang="en-GB" sz="1200" dirty="0"/>
                    </a:p>
                  </a:txBody>
                  <a:tcPr/>
                </a:tc>
                <a:tc>
                  <a:txBody>
                    <a:bodyPr/>
                    <a:lstStyle/>
                    <a:p>
                      <a:pPr algn="ctr"/>
                      <a:r>
                        <a:rPr lang="en-GB" b="1"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p>
                      <a:endParaRPr lang="en-GB" dirty="0"/>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extLst>
                  <a:ext uri="{0D108BD9-81ED-4DB2-BD59-A6C34878D82A}">
                    <a16:rowId xmlns:a16="http://schemas.microsoft.com/office/drawing/2014/main" val="10001"/>
                  </a:ext>
                </a:extLst>
              </a:tr>
              <a:tr h="370840">
                <a:tc>
                  <a:txBody>
                    <a:bodyPr/>
                    <a:lstStyle/>
                    <a:p>
                      <a:r>
                        <a:rPr lang="en-US" sz="1200" dirty="0"/>
                        <a:t>Economic, Social and Cultural Rights (CESCR)</a:t>
                      </a:r>
                    </a:p>
                    <a:p>
                      <a:endParaRPr lang="en-GB"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t>X</a:t>
                      </a:r>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extLst>
                  <a:ext uri="{0D108BD9-81ED-4DB2-BD59-A6C34878D82A}">
                    <a16:rowId xmlns:a16="http://schemas.microsoft.com/office/drawing/2014/main" val="10002"/>
                  </a:ext>
                </a:extLst>
              </a:tr>
              <a:tr h="370840">
                <a:tc>
                  <a:txBody>
                    <a:bodyPr/>
                    <a:lstStyle/>
                    <a:p>
                      <a:r>
                        <a:rPr lang="en-GB" sz="1200" dirty="0"/>
                        <a:t> Human Rights Committee (CCPR)</a:t>
                      </a:r>
                    </a:p>
                    <a:p>
                      <a:endParaRPr lang="en-GB" sz="1200" dirty="0"/>
                    </a:p>
                  </a:txBody>
                  <a:tcPr/>
                </a:tc>
                <a:tc>
                  <a:txBody>
                    <a:bodyPr/>
                    <a:lstStyle/>
                    <a:p>
                      <a:pPr algn="ctr"/>
                      <a:r>
                        <a:rPr lang="en-GB" b="1"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extLst>
                  <a:ext uri="{0D108BD9-81ED-4DB2-BD59-A6C34878D82A}">
                    <a16:rowId xmlns:a16="http://schemas.microsoft.com/office/drawing/2014/main" val="10003"/>
                  </a:ext>
                </a:extLst>
              </a:tr>
              <a:tr h="370840">
                <a:tc>
                  <a:txBody>
                    <a:bodyPr/>
                    <a:lstStyle/>
                    <a:p>
                      <a:r>
                        <a:rPr lang="en-US" sz="1200" dirty="0"/>
                        <a:t>Elimination of Discrimination against Women (CEDAW)</a:t>
                      </a:r>
                    </a:p>
                    <a:p>
                      <a:endParaRPr lang="en-GB" sz="1200" dirty="0"/>
                    </a:p>
                  </a:txBody>
                  <a:tcPr/>
                </a:tc>
                <a:tc>
                  <a:txBody>
                    <a:bodyPr/>
                    <a:lstStyle/>
                    <a:p>
                      <a:pPr algn="ctr"/>
                      <a:r>
                        <a:rPr lang="en-GB" b="1" dirty="0"/>
                        <a:t>X</a:t>
                      </a:r>
                    </a:p>
                  </a:txBody>
                  <a:tcPr/>
                </a:tc>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a:t>Against Torture (</a:t>
                      </a:r>
                      <a:r>
                        <a:rPr lang="fr-BE" sz="1200" b="1" dirty="0"/>
                        <a:t>CAT</a:t>
                      </a:r>
                      <a:r>
                        <a:rPr lang="fr-BE" sz="1200" dirty="0"/>
                        <a:t>)</a:t>
                      </a:r>
                    </a:p>
                    <a:p>
                      <a:endParaRPr lang="en-GB" sz="1200" dirty="0"/>
                    </a:p>
                  </a:txBody>
                  <a:tcPr/>
                </a:tc>
                <a:tc>
                  <a:txBody>
                    <a:bodyPr/>
                    <a:lstStyle/>
                    <a:p>
                      <a:pPr algn="ctr"/>
                      <a:r>
                        <a:rPr lang="en-GB" b="1"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tc>
                  <a:txBody>
                    <a:bodyPr/>
                    <a:lstStyle/>
                    <a:p>
                      <a:endParaRPr lang="en-GB"/>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extLst>
                  <a:ext uri="{0D108BD9-81ED-4DB2-BD59-A6C34878D82A}">
                    <a16:rowId xmlns:a16="http://schemas.microsoft.com/office/drawing/2014/main" val="10005"/>
                  </a:ext>
                </a:extLst>
              </a:tr>
              <a:tr h="370840">
                <a:tc>
                  <a:txBody>
                    <a:bodyPr/>
                    <a:lstStyle/>
                    <a:p>
                      <a:r>
                        <a:rPr lang="en-GB" sz="1200" dirty="0"/>
                        <a:t>Subcommittee (SPT)</a:t>
                      </a:r>
                    </a:p>
                  </a:txBody>
                  <a:tcPr/>
                </a:tc>
                <a:tc>
                  <a:txBody>
                    <a:bodyPr/>
                    <a:lstStyle/>
                    <a:p>
                      <a:pPr algn="ctr"/>
                      <a:endParaRPr lang="en-GB"/>
                    </a:p>
                  </a:txBody>
                  <a:tcPr/>
                </a:tc>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r>
                        <a:rPr lang="en-US" sz="1200" dirty="0"/>
                        <a:t>on the Rights of the Child (CRC)</a:t>
                      </a:r>
                      <a:endParaRPr lang="en-GB" sz="1200" dirty="0"/>
                    </a:p>
                  </a:txBody>
                  <a:tcPr/>
                </a:tc>
                <a:tc>
                  <a:txBody>
                    <a:bodyPr/>
                    <a:lstStyle/>
                    <a:p>
                      <a:pPr algn="ctr"/>
                      <a:r>
                        <a:rPr lang="en-GB" b="1"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tc>
                  <a:txBody>
                    <a:bodyPr/>
                    <a:lstStyle/>
                    <a:p>
                      <a:endParaRPr lang="en-GB"/>
                    </a:p>
                  </a:txBody>
                  <a:tcPr/>
                </a:tc>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extLst>
                  <a:ext uri="{0D108BD9-81ED-4DB2-BD59-A6C34878D82A}">
                    <a16:rowId xmlns:a16="http://schemas.microsoft.com/office/drawing/2014/main" val="10007"/>
                  </a:ext>
                </a:extLst>
              </a:tr>
              <a:tr h="370840">
                <a:tc>
                  <a:txBody>
                    <a:bodyPr/>
                    <a:lstStyle/>
                    <a:p>
                      <a:r>
                        <a:rPr lang="en-GB" sz="1200" dirty="0"/>
                        <a:t>on Migrant Workers (CMW)</a:t>
                      </a:r>
                    </a:p>
                    <a:p>
                      <a:endParaRPr lang="en-GB" sz="1200" dirty="0"/>
                    </a:p>
                  </a:txBody>
                  <a:tcPr/>
                </a:tc>
                <a:tc>
                  <a:txBody>
                    <a:bodyPr/>
                    <a:lstStyle/>
                    <a:p>
                      <a:pPr algn="ctr"/>
                      <a:r>
                        <a:rPr lang="en-GB" b="1" dirty="0"/>
                        <a:t>X</a:t>
                      </a:r>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extLst>
                  <a:ext uri="{0D108BD9-81ED-4DB2-BD59-A6C34878D82A}">
                    <a16:rowId xmlns:a16="http://schemas.microsoft.com/office/drawing/2014/main" val="10008"/>
                  </a:ext>
                </a:extLst>
              </a:tr>
              <a:tr h="370840">
                <a:tc>
                  <a:txBody>
                    <a:bodyPr/>
                    <a:lstStyle/>
                    <a:p>
                      <a:r>
                        <a:rPr lang="en-US" sz="1200" dirty="0"/>
                        <a:t>on the Rights of Persons with Disabilities (CRPD)</a:t>
                      </a:r>
                    </a:p>
                    <a:p>
                      <a:endParaRPr lang="en-GB" sz="1200" dirty="0"/>
                    </a:p>
                  </a:txBody>
                  <a:tcPr/>
                </a:tc>
                <a:tc>
                  <a:txBody>
                    <a:bodyPr/>
                    <a:lstStyle/>
                    <a:p>
                      <a:pPr algn="ctr"/>
                      <a:r>
                        <a:rPr lang="en-GB" b="1" dirty="0"/>
                        <a:t>X</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extLst>
                  <a:ext uri="{0D108BD9-81ED-4DB2-BD59-A6C34878D82A}">
                    <a16:rowId xmlns:a16="http://schemas.microsoft.com/office/drawing/2014/main" val="10009"/>
                  </a:ext>
                </a:extLst>
              </a:tr>
              <a:tr h="370840">
                <a:tc>
                  <a:txBody>
                    <a:bodyPr/>
                    <a:lstStyle/>
                    <a:p>
                      <a:r>
                        <a:rPr lang="en-GB" sz="1200" dirty="0"/>
                        <a:t>on Enforced Disappearances (CED)</a:t>
                      </a:r>
                    </a:p>
                    <a:p>
                      <a:endParaRPr lang="en-GB" sz="1200" dirty="0"/>
                    </a:p>
                  </a:txBody>
                  <a:tcPr/>
                </a:tc>
                <a:tc>
                  <a:txBody>
                    <a:bodyPr/>
                    <a:lstStyle/>
                    <a:p>
                      <a:pPr algn="ctr"/>
                      <a:r>
                        <a:rPr lang="en-GB" b="1" dirty="0"/>
                        <a:t>X</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X</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23239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4063739" y="274007"/>
            <a:ext cx="5421157" cy="3128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altLang="fr-FR" sz="4000" dirty="0" err="1">
                <a:solidFill>
                  <a:srgbClr val="FBA617"/>
                </a:solidFill>
              </a:rPr>
              <a:t>Caselaw</a:t>
            </a:r>
            <a:endParaRPr lang="fr-BE" sz="4000" dirty="0">
              <a:solidFill>
                <a:srgbClr val="FBA617"/>
              </a:solidFill>
            </a:endParaRP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0" y="22037"/>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sp>
        <p:nvSpPr>
          <p:cNvPr id="9" name="ZoneTexte 8"/>
          <p:cNvSpPr txBox="1"/>
          <p:nvPr/>
        </p:nvSpPr>
        <p:spPr>
          <a:xfrm>
            <a:off x="3478280" y="1743187"/>
            <a:ext cx="6437242" cy="2862322"/>
          </a:xfrm>
          <a:prstGeom prst="rect">
            <a:avLst/>
          </a:prstGeom>
          <a:noFill/>
        </p:spPr>
        <p:txBody>
          <a:bodyPr wrap="square" rtlCol="0">
            <a:spAutoFit/>
          </a:bodyPr>
          <a:lstStyle/>
          <a:p>
            <a:r>
              <a:rPr lang="en-US" i="1" dirty="0"/>
              <a:t>All case law of treaty bodies is available on the OHCHR website:</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r>
              <a:rPr lang="en-US" i="1" dirty="0">
                <a:hlinkClick r:id="rId4"/>
              </a:rPr>
              <a:t>https://tbinternet.ohchr.org/_layouts/15/treatybodyexternal/TBSearch.aspx?Lang=en</a:t>
            </a:r>
            <a:r>
              <a:rPr lang="en-US" i="1" dirty="0"/>
              <a:t> </a:t>
            </a:r>
          </a:p>
          <a:p>
            <a:endParaRPr lang="en-US" i="1" dirty="0"/>
          </a:p>
          <a:p>
            <a:r>
              <a:rPr lang="en-US" dirty="0"/>
              <a:t>Decisions = authoritative interpretations of the respective treaties</a:t>
            </a:r>
          </a:p>
          <a:p>
            <a:r>
              <a:rPr lang="en-US" b="1" i="1" dirty="0"/>
              <a:t>But</a:t>
            </a:r>
          </a:p>
          <a:p>
            <a:r>
              <a:rPr lang="en-US" dirty="0"/>
              <a:t>they are not legally binding on it</a:t>
            </a:r>
            <a:endParaRPr lang="en-US" b="1" i="1" dirty="0"/>
          </a:p>
          <a:p>
            <a:endParaRPr lang="en-US" dirty="0"/>
          </a:p>
        </p:txBody>
      </p:sp>
    </p:spTree>
    <p:extLst>
      <p:ext uri="{BB962C8B-B14F-4D97-AF65-F5344CB8AC3E}">
        <p14:creationId xmlns:p14="http://schemas.microsoft.com/office/powerpoint/2010/main" val="3292472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9308" y="226853"/>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sp>
        <p:nvSpPr>
          <p:cNvPr id="9" name="ZoneTexte 8"/>
          <p:cNvSpPr txBox="1"/>
          <p:nvPr/>
        </p:nvSpPr>
        <p:spPr>
          <a:xfrm>
            <a:off x="3141067" y="2670505"/>
            <a:ext cx="3914826" cy="1200329"/>
          </a:xfrm>
          <a:prstGeom prst="rect">
            <a:avLst/>
          </a:prstGeom>
          <a:noFill/>
        </p:spPr>
        <p:txBody>
          <a:bodyPr wrap="square" rtlCol="0">
            <a:spAutoFit/>
          </a:bodyPr>
          <a:lstStyle/>
          <a:p>
            <a:r>
              <a:rPr lang="en-GB" dirty="0"/>
              <a:t>European Court of Human Rights</a:t>
            </a:r>
          </a:p>
          <a:p>
            <a:r>
              <a:rPr lang="en-US" dirty="0"/>
              <a:t>European Committee of Social Rights</a:t>
            </a:r>
          </a:p>
          <a:p>
            <a:endParaRPr lang="en-US" i="1" dirty="0"/>
          </a:p>
          <a:p>
            <a:pPr marL="285750" indent="-285750">
              <a:buFontTx/>
              <a:buChar char="-"/>
            </a:pPr>
            <a:endParaRPr lang="en-US" dirty="0"/>
          </a:p>
        </p:txBody>
      </p:sp>
      <p:pic>
        <p:nvPicPr>
          <p:cNvPr id="11" name="Image 10"/>
          <p:cNvPicPr>
            <a:picLocks noChangeAspect="1"/>
          </p:cNvPicPr>
          <p:nvPr/>
        </p:nvPicPr>
        <p:blipFill rotWithShape="1">
          <a:blip r:embed="rId4"/>
          <a:srcRect l="2997" t="2737"/>
          <a:stretch/>
        </p:blipFill>
        <p:spPr>
          <a:xfrm>
            <a:off x="9460484" y="3667608"/>
            <a:ext cx="1097259" cy="732239"/>
          </a:xfrm>
          <a:prstGeom prst="rect">
            <a:avLst/>
          </a:prstGeom>
        </p:spPr>
      </p:pic>
      <p:sp>
        <p:nvSpPr>
          <p:cNvPr id="13" name="Titre 1">
            <a:extLst>
              <a:ext uri="{FF2B5EF4-FFF2-40B4-BE49-F238E27FC236}">
                <a16:creationId xmlns:a16="http://schemas.microsoft.com/office/drawing/2014/main" id="{B488E8A8-1127-461C-B276-1561DA8E25BF}"/>
              </a:ext>
            </a:extLst>
          </p:cNvPr>
          <p:cNvSpPr txBox="1">
            <a:spLocks/>
          </p:cNvSpPr>
          <p:nvPr/>
        </p:nvSpPr>
        <p:spPr>
          <a:xfrm>
            <a:off x="4724792" y="835708"/>
            <a:ext cx="5421157" cy="3128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altLang="fr-FR" sz="4000" dirty="0" err="1">
                <a:solidFill>
                  <a:srgbClr val="FBA617"/>
                </a:solidFill>
              </a:rPr>
              <a:t>European</a:t>
            </a:r>
            <a:r>
              <a:rPr lang="fr-BE" altLang="fr-FR" sz="4000" dirty="0">
                <a:solidFill>
                  <a:srgbClr val="FBA617"/>
                </a:solidFill>
              </a:rPr>
              <a:t> </a:t>
            </a:r>
            <a:r>
              <a:rPr lang="fr-BE" altLang="fr-FR" sz="4000" dirty="0" err="1">
                <a:solidFill>
                  <a:srgbClr val="FBA617"/>
                </a:solidFill>
              </a:rPr>
              <a:t>mechanisms</a:t>
            </a:r>
            <a:endParaRPr lang="fr-BE" sz="4000" dirty="0">
              <a:solidFill>
                <a:srgbClr val="FBA617"/>
              </a:solidFill>
            </a:endParaRPr>
          </a:p>
        </p:txBody>
      </p:sp>
      <p:sp>
        <p:nvSpPr>
          <p:cNvPr id="14" name="ZoneTexte 13"/>
          <p:cNvSpPr txBox="1"/>
          <p:nvPr/>
        </p:nvSpPr>
        <p:spPr>
          <a:xfrm>
            <a:off x="7435370" y="2670505"/>
            <a:ext cx="4488351" cy="923330"/>
          </a:xfrm>
          <a:prstGeom prst="rect">
            <a:avLst/>
          </a:prstGeom>
          <a:noFill/>
        </p:spPr>
        <p:txBody>
          <a:bodyPr wrap="square" rtlCol="0">
            <a:spAutoFit/>
          </a:bodyPr>
          <a:lstStyle/>
          <a:p>
            <a:r>
              <a:rPr lang="en-US" dirty="0"/>
              <a:t>Court of Justice of the European Union</a:t>
            </a:r>
            <a:endParaRPr lang="fr-BE" dirty="0"/>
          </a:p>
          <a:p>
            <a:endParaRPr lang="en-US" i="1" dirty="0"/>
          </a:p>
          <a:p>
            <a:pPr marL="285750" indent="-285750">
              <a:buFontTx/>
              <a:buChar char="-"/>
            </a:pPr>
            <a:endParaRPr lang="en-US" dirty="0"/>
          </a:p>
        </p:txBody>
      </p:sp>
      <p:pic>
        <p:nvPicPr>
          <p:cNvPr id="2" name="Image 1"/>
          <p:cNvPicPr>
            <a:picLocks noChangeAspect="1"/>
          </p:cNvPicPr>
          <p:nvPr/>
        </p:nvPicPr>
        <p:blipFill>
          <a:blip r:embed="rId5"/>
          <a:stretch>
            <a:fillRect/>
          </a:stretch>
        </p:blipFill>
        <p:spPr>
          <a:xfrm>
            <a:off x="7503071" y="3412932"/>
            <a:ext cx="1438275" cy="1581150"/>
          </a:xfrm>
          <a:prstGeom prst="rect">
            <a:avLst/>
          </a:prstGeom>
        </p:spPr>
      </p:pic>
      <p:pic>
        <p:nvPicPr>
          <p:cNvPr id="3" name="Image 2"/>
          <p:cNvPicPr>
            <a:picLocks noChangeAspect="1"/>
          </p:cNvPicPr>
          <p:nvPr/>
        </p:nvPicPr>
        <p:blipFill>
          <a:blip r:embed="rId6"/>
          <a:stretch>
            <a:fillRect/>
          </a:stretch>
        </p:blipFill>
        <p:spPr>
          <a:xfrm>
            <a:off x="2975302" y="3412932"/>
            <a:ext cx="2123178" cy="1798949"/>
          </a:xfrm>
          <a:prstGeom prst="rect">
            <a:avLst/>
          </a:prstGeom>
        </p:spPr>
      </p:pic>
      <p:pic>
        <p:nvPicPr>
          <p:cNvPr id="4" name="Image 3"/>
          <p:cNvPicPr>
            <a:picLocks noChangeAspect="1"/>
          </p:cNvPicPr>
          <p:nvPr/>
        </p:nvPicPr>
        <p:blipFill>
          <a:blip r:embed="rId7"/>
          <a:stretch>
            <a:fillRect/>
          </a:stretch>
        </p:blipFill>
        <p:spPr>
          <a:xfrm>
            <a:off x="5240134" y="3602765"/>
            <a:ext cx="1600200" cy="1276350"/>
          </a:xfrm>
          <a:prstGeom prst="rect">
            <a:avLst/>
          </a:prstGeom>
        </p:spPr>
      </p:pic>
    </p:spTree>
    <p:extLst>
      <p:ext uri="{BB962C8B-B14F-4D97-AF65-F5344CB8AC3E}">
        <p14:creationId xmlns:p14="http://schemas.microsoft.com/office/powerpoint/2010/main" val="287460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9308" y="226853"/>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4419155" y="-476927"/>
            <a:ext cx="5421157" cy="19211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fr-FR" sz="4000" dirty="0">
                <a:solidFill>
                  <a:srgbClr val="FBA617"/>
                </a:solidFill>
              </a:rPr>
              <a:t>European Court of Human Rights</a:t>
            </a:r>
          </a:p>
        </p:txBody>
      </p:sp>
      <p:pic>
        <p:nvPicPr>
          <p:cNvPr id="1026" name="Picture 2" descr="European court demands 'immediate' release of Navalny – EURACTIV.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2166" y="2147993"/>
            <a:ext cx="4982024" cy="280024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p:cNvPicPr>
            <a:picLocks noChangeAspect="1"/>
          </p:cNvPicPr>
          <p:nvPr/>
        </p:nvPicPr>
        <p:blipFill>
          <a:blip r:embed="rId5"/>
          <a:stretch>
            <a:fillRect/>
          </a:stretch>
        </p:blipFill>
        <p:spPr>
          <a:xfrm>
            <a:off x="10145949" y="226853"/>
            <a:ext cx="1733088" cy="1468429"/>
          </a:xfrm>
          <a:prstGeom prst="rect">
            <a:avLst/>
          </a:prstGeom>
        </p:spPr>
      </p:pic>
      <p:pic>
        <p:nvPicPr>
          <p:cNvPr id="15" name="Image 14"/>
          <p:cNvPicPr>
            <a:picLocks noChangeAspect="1"/>
          </p:cNvPicPr>
          <p:nvPr/>
        </p:nvPicPr>
        <p:blipFill>
          <a:blip r:embed="rId6"/>
          <a:stretch>
            <a:fillRect/>
          </a:stretch>
        </p:blipFill>
        <p:spPr>
          <a:xfrm>
            <a:off x="10305794" y="1796751"/>
            <a:ext cx="1600200" cy="1276350"/>
          </a:xfrm>
          <a:prstGeom prst="rect">
            <a:avLst/>
          </a:prstGeom>
        </p:spPr>
      </p:pic>
      <p:pic>
        <p:nvPicPr>
          <p:cNvPr id="1028" name="Picture 4" descr="European Convention on Human Right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615" r="14818"/>
          <a:stretch/>
        </p:blipFill>
        <p:spPr bwMode="auto">
          <a:xfrm>
            <a:off x="8096835" y="2147993"/>
            <a:ext cx="2049114" cy="2903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432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9308" y="226853"/>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3915208" y="0"/>
            <a:ext cx="7165351" cy="19211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fr-FR" sz="3600" dirty="0">
                <a:solidFill>
                  <a:srgbClr val="FBA617"/>
                </a:solidFill>
              </a:rPr>
              <a:t>European Court of Human Rights</a:t>
            </a:r>
          </a:p>
          <a:p>
            <a:r>
              <a:rPr lang="en-US" altLang="fr-FR" sz="3600" dirty="0">
                <a:solidFill>
                  <a:srgbClr val="FBA617"/>
                </a:solidFill>
              </a:rPr>
              <a:t>Checklist</a:t>
            </a:r>
          </a:p>
          <a:p>
            <a:endParaRPr lang="en-US" altLang="fr-FR" sz="4000" dirty="0">
              <a:solidFill>
                <a:srgbClr val="FBA617"/>
              </a:solidFill>
            </a:endParaRPr>
          </a:p>
        </p:txBody>
      </p:sp>
      <p:pic>
        <p:nvPicPr>
          <p:cNvPr id="14" name="Image 13"/>
          <p:cNvPicPr>
            <a:picLocks noChangeAspect="1"/>
          </p:cNvPicPr>
          <p:nvPr/>
        </p:nvPicPr>
        <p:blipFill>
          <a:blip r:embed="rId4"/>
          <a:stretch>
            <a:fillRect/>
          </a:stretch>
        </p:blipFill>
        <p:spPr>
          <a:xfrm>
            <a:off x="10576611" y="178749"/>
            <a:ext cx="1446776" cy="1225840"/>
          </a:xfrm>
          <a:prstGeom prst="rect">
            <a:avLst/>
          </a:prstGeom>
        </p:spPr>
      </p:pic>
      <p:pic>
        <p:nvPicPr>
          <p:cNvPr id="15" name="Image 14"/>
          <p:cNvPicPr>
            <a:picLocks noChangeAspect="1"/>
          </p:cNvPicPr>
          <p:nvPr/>
        </p:nvPicPr>
        <p:blipFill>
          <a:blip r:embed="rId5"/>
          <a:stretch>
            <a:fillRect/>
          </a:stretch>
        </p:blipFill>
        <p:spPr>
          <a:xfrm>
            <a:off x="10576611" y="1452693"/>
            <a:ext cx="1523488" cy="1215163"/>
          </a:xfrm>
          <a:prstGeom prst="rect">
            <a:avLst/>
          </a:prstGeom>
        </p:spPr>
      </p:pic>
      <p:sp>
        <p:nvSpPr>
          <p:cNvPr id="10" name="ZoneTexte 9"/>
          <p:cNvSpPr txBox="1"/>
          <p:nvPr/>
        </p:nvSpPr>
        <p:spPr>
          <a:xfrm>
            <a:off x="3529262" y="1623661"/>
            <a:ext cx="6437242" cy="4524315"/>
          </a:xfrm>
          <a:prstGeom prst="rect">
            <a:avLst/>
          </a:prstGeom>
          <a:noFill/>
        </p:spPr>
        <p:txBody>
          <a:bodyPr wrap="square" rtlCol="0">
            <a:spAutoFit/>
          </a:bodyPr>
          <a:lstStyle/>
          <a:p>
            <a:r>
              <a:rPr lang="en-US" i="1" dirty="0"/>
              <a:t>Main conditions</a:t>
            </a:r>
          </a:p>
          <a:p>
            <a:pPr marL="342900" indent="-342900">
              <a:buFont typeface="Wingdings" panose="05000000000000000000" pitchFamily="2" charset="2"/>
              <a:buChar char="q"/>
            </a:pPr>
            <a:r>
              <a:rPr lang="en-US" dirty="0"/>
              <a:t>Violation of the rights under </a:t>
            </a:r>
            <a:r>
              <a:rPr lang="en-US" b="1" dirty="0"/>
              <a:t>ECHR or Protocols</a:t>
            </a:r>
          </a:p>
          <a:p>
            <a:pPr marL="342900" indent="-342900">
              <a:buFont typeface="Wingdings" panose="05000000000000000000" pitchFamily="2" charset="2"/>
              <a:buChar char="q"/>
            </a:pPr>
            <a:r>
              <a:rPr lang="en-US" dirty="0"/>
              <a:t>Violation perpetrated by </a:t>
            </a:r>
            <a:r>
              <a:rPr lang="en-US" b="1" dirty="0"/>
              <a:t>a State </a:t>
            </a:r>
            <a:r>
              <a:rPr lang="en-US" dirty="0"/>
              <a:t>(acts or omissions), no private individual or institution.</a:t>
            </a:r>
          </a:p>
          <a:p>
            <a:pPr marL="342900" indent="-342900">
              <a:buFont typeface="Wingdings" panose="05000000000000000000" pitchFamily="2" charset="2"/>
              <a:buChar char="q"/>
            </a:pPr>
            <a:r>
              <a:rPr lang="en-US" b="1" dirty="0"/>
              <a:t>Personal conditions:</a:t>
            </a:r>
          </a:p>
          <a:p>
            <a:pPr marL="800100" lvl="1" indent="-342900">
              <a:buFont typeface="Wingdings" panose="05000000000000000000" pitchFamily="2" charset="2"/>
              <a:buChar char="q"/>
            </a:pPr>
            <a:r>
              <a:rPr lang="en-US" dirty="0"/>
              <a:t>No need to be a national (States jurisdiction);</a:t>
            </a:r>
          </a:p>
          <a:p>
            <a:pPr marL="800100" lvl="1" indent="-342900">
              <a:buFont typeface="Wingdings" panose="05000000000000000000" pitchFamily="2" charset="2"/>
              <a:buChar char="q"/>
            </a:pPr>
            <a:r>
              <a:rPr lang="en-US" dirty="0"/>
              <a:t>A private individual or a legal entity such as a company or association;</a:t>
            </a:r>
          </a:p>
          <a:p>
            <a:pPr marL="800100" lvl="1" indent="-342900">
              <a:buFont typeface="Wingdings" panose="05000000000000000000" pitchFamily="2" charset="2"/>
              <a:buChar char="q"/>
            </a:pPr>
            <a:r>
              <a:rPr lang="en-US" dirty="0"/>
              <a:t>Directly and personally been the victim (or legal representative)</a:t>
            </a:r>
          </a:p>
          <a:p>
            <a:pPr marL="800100" lvl="1" indent="-342900">
              <a:buFont typeface="Wingdings" panose="05000000000000000000" pitchFamily="2" charset="2"/>
              <a:buChar char="q"/>
            </a:pPr>
            <a:r>
              <a:rPr lang="en-US" dirty="0"/>
              <a:t>Children can</a:t>
            </a:r>
          </a:p>
          <a:p>
            <a:pPr marL="342900" indent="-342900">
              <a:buFont typeface="Wingdings" panose="05000000000000000000" pitchFamily="2" charset="2"/>
              <a:buChar char="q"/>
            </a:pPr>
            <a:r>
              <a:rPr lang="en-US" b="1" dirty="0"/>
              <a:t>Prior remedies and deadline:</a:t>
            </a:r>
          </a:p>
          <a:p>
            <a:pPr marL="800100" lvl="1" indent="-342900">
              <a:buFont typeface="Wingdings" panose="05000000000000000000" pitchFamily="2" charset="2"/>
              <a:buChar char="q"/>
            </a:pPr>
            <a:r>
              <a:rPr lang="en-US" dirty="0"/>
              <a:t>Exhaustion of internal remedies (incl. actually raised your complaints )</a:t>
            </a:r>
          </a:p>
          <a:p>
            <a:pPr marL="800100" lvl="1" indent="-342900">
              <a:buFont typeface="Wingdings" panose="05000000000000000000" pitchFamily="2" charset="2"/>
              <a:buChar char="q"/>
            </a:pPr>
            <a:r>
              <a:rPr lang="en-US" dirty="0"/>
              <a:t>4 months</a:t>
            </a:r>
            <a:endParaRPr lang="en-US" i="1" dirty="0"/>
          </a:p>
          <a:p>
            <a:pPr marL="285750" indent="-285750">
              <a:buFontTx/>
              <a:buChar char="-"/>
            </a:pPr>
            <a:endParaRPr lang="en-US" i="1" dirty="0"/>
          </a:p>
        </p:txBody>
      </p:sp>
    </p:spTree>
    <p:extLst>
      <p:ext uri="{BB962C8B-B14F-4D97-AF65-F5344CB8AC3E}">
        <p14:creationId xmlns:p14="http://schemas.microsoft.com/office/powerpoint/2010/main" val="12282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2301780" y="1258431"/>
            <a:ext cx="9144000" cy="1208287"/>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dirty="0">
                <a:solidFill>
                  <a:srgbClr val="EC7F20"/>
                </a:solidFill>
              </a:rPr>
              <a:t>Module 7</a:t>
            </a:r>
            <a:br>
              <a:rPr lang="fr-BE" dirty="0">
                <a:solidFill>
                  <a:srgbClr val="EC7F20"/>
                </a:solidFill>
              </a:rPr>
            </a:br>
            <a:r>
              <a:rPr lang="fr-BE" dirty="0">
                <a:solidFill>
                  <a:srgbClr val="FF6600"/>
                </a:solidFill>
              </a:rPr>
              <a:t> </a:t>
            </a: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2610283" y="212528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a:solidFill>
                  <a:srgbClr val="FF9933"/>
                </a:solidFill>
              </a:rPr>
              <a:t>International mechanisms to defend children’s rights</a:t>
            </a:r>
            <a:endParaRPr lang="fr-BE" sz="3600" dirty="0">
              <a:solidFill>
                <a:srgbClr val="FF9933"/>
              </a:solidFill>
            </a:endParaRPr>
          </a:p>
        </p:txBody>
      </p:sp>
      <p:pic>
        <p:nvPicPr>
          <p:cNvPr id="10" name="Image 9"/>
          <p:cNvPicPr/>
          <p:nvPr/>
        </p:nvPicPr>
        <p:blipFill>
          <a:blip r:embed="rId4"/>
          <a:stretch>
            <a:fillRect/>
          </a:stretch>
        </p:blipFill>
        <p:spPr>
          <a:xfrm>
            <a:off x="4112365" y="3781043"/>
            <a:ext cx="1589606" cy="1332660"/>
          </a:xfrm>
          <a:prstGeom prst="rect">
            <a:avLst/>
          </a:prstGeom>
        </p:spPr>
      </p:pic>
      <p:sp>
        <p:nvSpPr>
          <p:cNvPr id="11" name="ZoneTexte 10">
            <a:extLst>
              <a:ext uri="{FF2B5EF4-FFF2-40B4-BE49-F238E27FC236}">
                <a16:creationId xmlns:a16="http://schemas.microsoft.com/office/drawing/2014/main" id="{31378776-A142-408E-9964-67E8A49530E5}"/>
              </a:ext>
            </a:extLst>
          </p:cNvPr>
          <p:cNvSpPr txBox="1"/>
          <p:nvPr/>
        </p:nvSpPr>
        <p:spPr>
          <a:xfrm>
            <a:off x="5726685" y="3970103"/>
            <a:ext cx="2574587" cy="646331"/>
          </a:xfrm>
          <a:prstGeom prst="rect">
            <a:avLst/>
          </a:prstGeom>
          <a:noFill/>
        </p:spPr>
        <p:txBody>
          <a:bodyPr wrap="square" rtlCol="0">
            <a:spAutoFit/>
          </a:bodyPr>
          <a:lstStyle/>
          <a:p>
            <a:r>
              <a:rPr lang="en-GB" dirty="0">
                <a:solidFill>
                  <a:prstClr val="black"/>
                </a:solidFill>
              </a:rPr>
              <a:t>INSERT TIMING and/or Agenda (incl. break)</a:t>
            </a:r>
          </a:p>
        </p:txBody>
      </p:sp>
    </p:spTree>
    <p:extLst>
      <p:ext uri="{BB962C8B-B14F-4D97-AF65-F5344CB8AC3E}">
        <p14:creationId xmlns:p14="http://schemas.microsoft.com/office/powerpoint/2010/main" val="3809728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9308" y="226853"/>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3915208" y="0"/>
            <a:ext cx="7165351" cy="19211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fr-FR" sz="3600" dirty="0">
                <a:solidFill>
                  <a:srgbClr val="FBA617"/>
                </a:solidFill>
              </a:rPr>
              <a:t>European Court of Human Rights</a:t>
            </a:r>
          </a:p>
          <a:p>
            <a:r>
              <a:rPr lang="en-US" altLang="fr-FR" sz="3600" dirty="0">
                <a:solidFill>
                  <a:srgbClr val="FBA617"/>
                </a:solidFill>
              </a:rPr>
              <a:t>Key info</a:t>
            </a:r>
          </a:p>
          <a:p>
            <a:endParaRPr lang="en-US" altLang="fr-FR" sz="4000" dirty="0">
              <a:solidFill>
                <a:srgbClr val="FBA617"/>
              </a:solidFill>
            </a:endParaRPr>
          </a:p>
        </p:txBody>
      </p:sp>
      <p:pic>
        <p:nvPicPr>
          <p:cNvPr id="14" name="Image 13"/>
          <p:cNvPicPr>
            <a:picLocks noChangeAspect="1"/>
          </p:cNvPicPr>
          <p:nvPr/>
        </p:nvPicPr>
        <p:blipFill>
          <a:blip r:embed="rId4"/>
          <a:stretch>
            <a:fillRect/>
          </a:stretch>
        </p:blipFill>
        <p:spPr>
          <a:xfrm>
            <a:off x="10576611" y="178749"/>
            <a:ext cx="1446776" cy="1225840"/>
          </a:xfrm>
          <a:prstGeom prst="rect">
            <a:avLst/>
          </a:prstGeom>
        </p:spPr>
      </p:pic>
      <p:pic>
        <p:nvPicPr>
          <p:cNvPr id="15" name="Image 14"/>
          <p:cNvPicPr>
            <a:picLocks noChangeAspect="1"/>
          </p:cNvPicPr>
          <p:nvPr/>
        </p:nvPicPr>
        <p:blipFill>
          <a:blip r:embed="rId5"/>
          <a:stretch>
            <a:fillRect/>
          </a:stretch>
        </p:blipFill>
        <p:spPr>
          <a:xfrm>
            <a:off x="10576611" y="1452693"/>
            <a:ext cx="1523488" cy="1215163"/>
          </a:xfrm>
          <a:prstGeom prst="rect">
            <a:avLst/>
          </a:prstGeom>
        </p:spPr>
      </p:pic>
      <p:sp>
        <p:nvSpPr>
          <p:cNvPr id="10" name="ZoneTexte 9"/>
          <p:cNvSpPr txBox="1"/>
          <p:nvPr/>
        </p:nvSpPr>
        <p:spPr>
          <a:xfrm>
            <a:off x="3529262" y="1623661"/>
            <a:ext cx="6437242" cy="369332"/>
          </a:xfrm>
          <a:prstGeom prst="rect">
            <a:avLst/>
          </a:prstGeom>
          <a:noFill/>
        </p:spPr>
        <p:txBody>
          <a:bodyPr wrap="square" rtlCol="0">
            <a:spAutoFit/>
          </a:bodyPr>
          <a:lstStyle/>
          <a:p>
            <a:pPr marL="285750" indent="-285750">
              <a:buFontTx/>
              <a:buChar char="-"/>
            </a:pPr>
            <a:endParaRPr lang="en-US" i="1" dirty="0"/>
          </a:p>
        </p:txBody>
      </p:sp>
      <p:sp>
        <p:nvSpPr>
          <p:cNvPr id="9" name="ZoneTexte 8"/>
          <p:cNvSpPr txBox="1"/>
          <p:nvPr/>
        </p:nvSpPr>
        <p:spPr>
          <a:xfrm>
            <a:off x="3529262" y="2147993"/>
            <a:ext cx="6437242" cy="2031325"/>
          </a:xfrm>
          <a:prstGeom prst="rect">
            <a:avLst/>
          </a:prstGeom>
          <a:noFill/>
        </p:spPr>
        <p:txBody>
          <a:bodyPr wrap="square" rtlCol="0">
            <a:spAutoFit/>
          </a:bodyPr>
          <a:lstStyle/>
          <a:p>
            <a:r>
              <a:rPr lang="en-US" i="1" dirty="0"/>
              <a:t>All case law of ECtHR available on HUDOC:</a:t>
            </a:r>
          </a:p>
          <a:p>
            <a:r>
              <a:rPr lang="en-US" i="1" dirty="0">
                <a:hlinkClick r:id="rId6"/>
              </a:rPr>
              <a:t>https://echr.coe.int/Pages/home.aspx?p=caselaw/HUDOC&amp;c</a:t>
            </a:r>
            <a:r>
              <a:rPr lang="en-US" i="1" dirty="0"/>
              <a:t>= </a:t>
            </a:r>
          </a:p>
          <a:p>
            <a:endParaRPr lang="en-US" b="1" i="1" dirty="0"/>
          </a:p>
          <a:p>
            <a:r>
              <a:rPr lang="en-US" dirty="0"/>
              <a:t>Possible Interim measures (compulsory for States)</a:t>
            </a:r>
          </a:p>
          <a:p>
            <a:endParaRPr lang="en-US" dirty="0"/>
          </a:p>
          <a:p>
            <a:r>
              <a:rPr lang="en-US" dirty="0"/>
              <a:t>Decisions of ECtHR </a:t>
            </a:r>
            <a:r>
              <a:rPr lang="en-US" u="sng" dirty="0"/>
              <a:t>are binding.</a:t>
            </a:r>
          </a:p>
          <a:p>
            <a:endParaRPr lang="en-US" dirty="0"/>
          </a:p>
        </p:txBody>
      </p:sp>
    </p:spTree>
    <p:extLst>
      <p:ext uri="{BB962C8B-B14F-4D97-AF65-F5344CB8AC3E}">
        <p14:creationId xmlns:p14="http://schemas.microsoft.com/office/powerpoint/2010/main" val="683391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9308" y="226853"/>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4419155" y="235330"/>
            <a:ext cx="5421157" cy="192114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4000">
                <a:solidFill>
                  <a:srgbClr val="FBA617"/>
                </a:solidFill>
                <a:latin typeface="+mj-lt"/>
                <a:ea typeface="+mj-ea"/>
                <a:cs typeface="+mj-cs"/>
              </a:defRPr>
            </a:lvl1pPr>
          </a:lstStyle>
          <a:p>
            <a:r>
              <a:rPr lang="en-US" dirty="0"/>
              <a:t>European Committee of Social Rights</a:t>
            </a:r>
          </a:p>
          <a:p>
            <a:endParaRPr lang="en-US" altLang="fr-FR" dirty="0"/>
          </a:p>
        </p:txBody>
      </p:sp>
      <p:pic>
        <p:nvPicPr>
          <p:cNvPr id="14" name="Image 13"/>
          <p:cNvPicPr>
            <a:picLocks noChangeAspect="1"/>
          </p:cNvPicPr>
          <p:nvPr/>
        </p:nvPicPr>
        <p:blipFill>
          <a:blip r:embed="rId4"/>
          <a:stretch>
            <a:fillRect/>
          </a:stretch>
        </p:blipFill>
        <p:spPr>
          <a:xfrm>
            <a:off x="10145949" y="226853"/>
            <a:ext cx="1733088" cy="1468429"/>
          </a:xfrm>
          <a:prstGeom prst="rect">
            <a:avLst/>
          </a:prstGeom>
        </p:spPr>
      </p:pic>
      <p:pic>
        <p:nvPicPr>
          <p:cNvPr id="15" name="Image 14"/>
          <p:cNvPicPr>
            <a:picLocks noChangeAspect="1"/>
          </p:cNvPicPr>
          <p:nvPr/>
        </p:nvPicPr>
        <p:blipFill>
          <a:blip r:embed="rId5"/>
          <a:stretch>
            <a:fillRect/>
          </a:stretch>
        </p:blipFill>
        <p:spPr>
          <a:xfrm>
            <a:off x="10305794" y="1796751"/>
            <a:ext cx="1600200" cy="1276350"/>
          </a:xfrm>
          <a:prstGeom prst="rect">
            <a:avLst/>
          </a:prstGeom>
        </p:spPr>
      </p:pic>
      <p:pic>
        <p:nvPicPr>
          <p:cNvPr id="2050" name="Picture 2" descr="European Social Charter (revised) 199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9318" t="5339"/>
          <a:stretch/>
        </p:blipFill>
        <p:spPr bwMode="auto">
          <a:xfrm>
            <a:off x="7459679" y="1796751"/>
            <a:ext cx="2613374" cy="37481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llow-up of the Conclusions of the European Committee of Social Rights by  the Committee of Minist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5212" y="2281191"/>
            <a:ext cx="3992871" cy="265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478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9308" y="226853"/>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4419155" y="235330"/>
            <a:ext cx="5421157" cy="1921140"/>
          </a:xfrm>
          <a:prstGeom prst="rect">
            <a:avLst/>
          </a:prstGeom>
        </p:spPr>
        <p:txBody>
          <a:bodyPr vert="horz" lIns="91440" tIns="45720" rIns="91440" bIns="45720" rtlCol="0" anchor="b">
            <a:noAutofit/>
          </a:bodyPr>
          <a:lstStyle>
            <a:defPPr>
              <a:defRPr lang="fr-FR"/>
            </a:defPPr>
            <a:lvl1pPr algn="ctr">
              <a:lnSpc>
                <a:spcPct val="90000"/>
              </a:lnSpc>
              <a:spcBef>
                <a:spcPct val="0"/>
              </a:spcBef>
              <a:buNone/>
              <a:defRPr sz="4000">
                <a:solidFill>
                  <a:srgbClr val="FBA617"/>
                </a:solidFill>
                <a:latin typeface="+mj-lt"/>
                <a:ea typeface="+mj-ea"/>
                <a:cs typeface="+mj-cs"/>
              </a:defRPr>
            </a:lvl1pPr>
          </a:lstStyle>
          <a:p>
            <a:r>
              <a:rPr lang="en-US" dirty="0"/>
              <a:t>European Committee of Social Rights – Key info</a:t>
            </a:r>
          </a:p>
          <a:p>
            <a:endParaRPr lang="en-US" altLang="fr-FR" dirty="0"/>
          </a:p>
        </p:txBody>
      </p:sp>
      <p:pic>
        <p:nvPicPr>
          <p:cNvPr id="14" name="Image 13"/>
          <p:cNvPicPr>
            <a:picLocks noChangeAspect="1"/>
          </p:cNvPicPr>
          <p:nvPr/>
        </p:nvPicPr>
        <p:blipFill>
          <a:blip r:embed="rId4"/>
          <a:stretch>
            <a:fillRect/>
          </a:stretch>
        </p:blipFill>
        <p:spPr>
          <a:xfrm>
            <a:off x="10145949" y="226853"/>
            <a:ext cx="1733088" cy="1468429"/>
          </a:xfrm>
          <a:prstGeom prst="rect">
            <a:avLst/>
          </a:prstGeom>
        </p:spPr>
      </p:pic>
      <p:pic>
        <p:nvPicPr>
          <p:cNvPr id="15" name="Image 14"/>
          <p:cNvPicPr>
            <a:picLocks noChangeAspect="1"/>
          </p:cNvPicPr>
          <p:nvPr/>
        </p:nvPicPr>
        <p:blipFill>
          <a:blip r:embed="rId5"/>
          <a:stretch>
            <a:fillRect/>
          </a:stretch>
        </p:blipFill>
        <p:spPr>
          <a:xfrm>
            <a:off x="10305794" y="1796751"/>
            <a:ext cx="1600200" cy="1276350"/>
          </a:xfrm>
          <a:prstGeom prst="rect">
            <a:avLst/>
          </a:prstGeom>
        </p:spPr>
      </p:pic>
      <p:sp>
        <p:nvSpPr>
          <p:cNvPr id="8" name="ZoneTexte 7"/>
          <p:cNvSpPr txBox="1"/>
          <p:nvPr/>
        </p:nvSpPr>
        <p:spPr>
          <a:xfrm>
            <a:off x="3529262" y="2147993"/>
            <a:ext cx="6437242" cy="3970318"/>
          </a:xfrm>
          <a:prstGeom prst="rect">
            <a:avLst/>
          </a:prstGeom>
          <a:noFill/>
        </p:spPr>
        <p:txBody>
          <a:bodyPr wrap="square" rtlCol="0">
            <a:spAutoFit/>
          </a:bodyPr>
          <a:lstStyle/>
          <a:p>
            <a:r>
              <a:rPr lang="en-US" i="1" dirty="0"/>
              <a:t>Collective complaint procedure</a:t>
            </a:r>
          </a:p>
          <a:p>
            <a:endParaRPr lang="en-US" i="1" dirty="0"/>
          </a:p>
          <a:p>
            <a:r>
              <a:rPr lang="en-US" i="1" dirty="0"/>
              <a:t>Certain NGOs with participatory </a:t>
            </a:r>
            <a:r>
              <a:rPr lang="en-US" i="1" dirty="0" err="1"/>
              <a:t>statuts</a:t>
            </a:r>
            <a:r>
              <a:rPr lang="en-US" i="1" dirty="0"/>
              <a:t> with the </a:t>
            </a:r>
            <a:r>
              <a:rPr lang="en-US" i="1" dirty="0" err="1"/>
              <a:t>CoE</a:t>
            </a:r>
            <a:endParaRPr lang="en-US" i="1" dirty="0"/>
          </a:p>
          <a:p>
            <a:endParaRPr lang="en-US" i="1" dirty="0"/>
          </a:p>
          <a:p>
            <a:r>
              <a:rPr lang="en-US" i="1" dirty="0"/>
              <a:t>Follow up of the implementation of the decisions by the </a:t>
            </a:r>
            <a:r>
              <a:rPr lang="en-US" dirty="0" err="1"/>
              <a:t>the</a:t>
            </a:r>
            <a:r>
              <a:rPr lang="en-US" dirty="0"/>
              <a:t> Committee of Ministers of the Council of Europe.</a:t>
            </a:r>
          </a:p>
          <a:p>
            <a:endParaRPr lang="en-US" dirty="0"/>
          </a:p>
          <a:p>
            <a:r>
              <a:rPr lang="en-US" dirty="0"/>
              <a:t>Belgium, Bulgaria, Croatia, Cyprus, the Czech Republic, Finland, France, Greece, Ireland, Italy, the Netherlands, Norway, Portugal, Slovenia and Sweden</a:t>
            </a:r>
            <a:endParaRPr lang="en-GB" dirty="0"/>
          </a:p>
          <a:p>
            <a:r>
              <a:rPr lang="en-US" i="1" dirty="0"/>
              <a:t> </a:t>
            </a:r>
          </a:p>
          <a:p>
            <a:endParaRPr lang="en-US" i="1" u="sng" dirty="0"/>
          </a:p>
          <a:p>
            <a:endParaRPr lang="en-US" u="sng" dirty="0"/>
          </a:p>
          <a:p>
            <a:endParaRPr lang="en-US" dirty="0"/>
          </a:p>
        </p:txBody>
      </p:sp>
    </p:spTree>
    <p:extLst>
      <p:ext uri="{BB962C8B-B14F-4D97-AF65-F5344CB8AC3E}">
        <p14:creationId xmlns:p14="http://schemas.microsoft.com/office/powerpoint/2010/main" val="305873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9308" y="226853"/>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4269029" y="229583"/>
            <a:ext cx="5421157" cy="19211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fr-FR" sz="4000" dirty="0">
                <a:solidFill>
                  <a:srgbClr val="FBA617"/>
                </a:solidFill>
              </a:rPr>
              <a:t>Court of Justice of the European Union</a:t>
            </a:r>
          </a:p>
          <a:p>
            <a:r>
              <a:rPr lang="en-US" altLang="fr-FR" sz="4000" dirty="0">
                <a:solidFill>
                  <a:srgbClr val="FBA617"/>
                </a:solidFill>
              </a:rPr>
              <a:t> </a:t>
            </a:r>
          </a:p>
        </p:txBody>
      </p:sp>
      <p:pic>
        <p:nvPicPr>
          <p:cNvPr id="11" name="Image 10"/>
          <p:cNvPicPr>
            <a:picLocks noChangeAspect="1"/>
          </p:cNvPicPr>
          <p:nvPr/>
        </p:nvPicPr>
        <p:blipFill rotWithShape="1">
          <a:blip r:embed="rId4"/>
          <a:srcRect l="2997" t="2737"/>
          <a:stretch/>
        </p:blipFill>
        <p:spPr>
          <a:xfrm>
            <a:off x="10657828" y="1784603"/>
            <a:ext cx="1097259" cy="732239"/>
          </a:xfrm>
          <a:prstGeom prst="rect">
            <a:avLst/>
          </a:prstGeom>
        </p:spPr>
      </p:pic>
      <p:pic>
        <p:nvPicPr>
          <p:cNvPr id="16" name="Image 15"/>
          <p:cNvPicPr>
            <a:picLocks noChangeAspect="1"/>
          </p:cNvPicPr>
          <p:nvPr/>
        </p:nvPicPr>
        <p:blipFill>
          <a:blip r:embed="rId5"/>
          <a:stretch>
            <a:fillRect/>
          </a:stretch>
        </p:blipFill>
        <p:spPr>
          <a:xfrm>
            <a:off x="10487321" y="102178"/>
            <a:ext cx="1438275" cy="1581150"/>
          </a:xfrm>
          <a:prstGeom prst="rect">
            <a:avLst/>
          </a:prstGeom>
        </p:spPr>
      </p:pic>
      <p:pic>
        <p:nvPicPr>
          <p:cNvPr id="8" name="Image 7"/>
          <p:cNvPicPr>
            <a:picLocks noChangeAspect="1"/>
          </p:cNvPicPr>
          <p:nvPr/>
        </p:nvPicPr>
        <p:blipFill rotWithShape="1">
          <a:blip r:embed="rId6"/>
          <a:srcRect l="976"/>
          <a:stretch/>
        </p:blipFill>
        <p:spPr>
          <a:xfrm>
            <a:off x="2866029" y="2006385"/>
            <a:ext cx="4585649" cy="3481869"/>
          </a:xfrm>
          <a:prstGeom prst="rect">
            <a:avLst/>
          </a:prstGeom>
        </p:spPr>
      </p:pic>
    </p:spTree>
    <p:extLst>
      <p:ext uri="{BB962C8B-B14F-4D97-AF65-F5344CB8AC3E}">
        <p14:creationId xmlns:p14="http://schemas.microsoft.com/office/powerpoint/2010/main" val="1902027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9308" y="226853"/>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4419155" y="350514"/>
            <a:ext cx="5421157" cy="19211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fr-FR" sz="4000" dirty="0">
                <a:solidFill>
                  <a:srgbClr val="FBA617"/>
                </a:solidFill>
              </a:rPr>
              <a:t>What about our national mechanisms? </a:t>
            </a:r>
          </a:p>
          <a:p>
            <a:r>
              <a:rPr lang="en-US" altLang="fr-FR" sz="4000" dirty="0">
                <a:solidFill>
                  <a:srgbClr val="FBA617"/>
                </a:solidFill>
              </a:rPr>
              <a:t> </a:t>
            </a:r>
          </a:p>
        </p:txBody>
      </p:sp>
      <p:pic>
        <p:nvPicPr>
          <p:cNvPr id="11" name="Image 10"/>
          <p:cNvPicPr>
            <a:picLocks noChangeAspect="1"/>
          </p:cNvPicPr>
          <p:nvPr/>
        </p:nvPicPr>
        <p:blipFill rotWithShape="1">
          <a:blip r:embed="rId4"/>
          <a:srcRect l="2997" t="2737"/>
          <a:stretch/>
        </p:blipFill>
        <p:spPr>
          <a:xfrm>
            <a:off x="10657828" y="1784603"/>
            <a:ext cx="1097259" cy="732239"/>
          </a:xfrm>
          <a:prstGeom prst="rect">
            <a:avLst/>
          </a:prstGeom>
        </p:spPr>
      </p:pic>
    </p:spTree>
    <p:extLst>
      <p:ext uri="{BB962C8B-B14F-4D97-AF65-F5344CB8AC3E}">
        <p14:creationId xmlns:p14="http://schemas.microsoft.com/office/powerpoint/2010/main" val="1067079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59308" y="226853"/>
            <a:ext cx="4159847" cy="1129633"/>
          </a:xfrm>
        </p:spPr>
        <p:txBody>
          <a:bodyPr>
            <a:noAutofit/>
          </a:bodyPr>
          <a:lstStyle/>
          <a:p>
            <a:pPr algn="l"/>
            <a:r>
              <a:rPr lang="en-US" sz="3100" dirty="0">
                <a:solidFill>
                  <a:schemeClr val="bg1"/>
                </a:solidFill>
              </a:rPr>
              <a:t>Part 2: </a:t>
            </a:r>
            <a:r>
              <a:rPr lang="en-US" sz="3100" dirty="0" err="1">
                <a:solidFill>
                  <a:schemeClr val="bg1"/>
                </a:solidFill>
              </a:rPr>
              <a:t>Analysing</a:t>
            </a:r>
            <a:r>
              <a:rPr lang="en-US" sz="3100" dirty="0">
                <a:solidFill>
                  <a:schemeClr val="bg1"/>
                </a:solidFill>
              </a:rPr>
              <a:t> advantages and disadvantages of these mechanisms </a:t>
            </a:r>
            <a:endParaRPr lang="fr-BE" sz="3100" dirty="0">
              <a:solidFill>
                <a:schemeClr val="bg1"/>
              </a:solidFill>
            </a:endParaRP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4233473" y="226853"/>
            <a:ext cx="7653727" cy="19211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fr-FR" sz="4000" dirty="0">
                <a:solidFill>
                  <a:srgbClr val="FBA617"/>
                </a:solidFill>
              </a:rPr>
              <a:t>Part 2: </a:t>
            </a:r>
            <a:r>
              <a:rPr lang="en-GB" sz="4000" dirty="0">
                <a:solidFill>
                  <a:srgbClr val="FBA617"/>
                </a:solidFill>
              </a:rPr>
              <a:t>Analysing advantages and disadvantages of these mechanisms </a:t>
            </a:r>
            <a:endParaRPr lang="en-US" altLang="fr-FR" sz="4000" dirty="0">
              <a:solidFill>
                <a:srgbClr val="FBA617"/>
              </a:solidFill>
            </a:endParaRPr>
          </a:p>
          <a:p>
            <a:r>
              <a:rPr lang="en-US" altLang="fr-FR" sz="4000" dirty="0">
                <a:solidFill>
                  <a:srgbClr val="FBA617"/>
                </a:solidFill>
              </a:rPr>
              <a:t> </a:t>
            </a:r>
          </a:p>
        </p:txBody>
      </p:sp>
      <p:pic>
        <p:nvPicPr>
          <p:cNvPr id="9" name="Image 8"/>
          <p:cNvPicPr/>
          <p:nvPr/>
        </p:nvPicPr>
        <p:blipFill>
          <a:blip r:embed="rId4"/>
          <a:stretch>
            <a:fillRect/>
          </a:stretch>
        </p:blipFill>
        <p:spPr>
          <a:xfrm>
            <a:off x="3306920" y="2644453"/>
            <a:ext cx="3529960" cy="2702194"/>
          </a:xfrm>
          <a:prstGeom prst="rect">
            <a:avLst/>
          </a:prstGeom>
        </p:spPr>
      </p:pic>
      <p:sp>
        <p:nvSpPr>
          <p:cNvPr id="2" name="ZoneTexte 1"/>
          <p:cNvSpPr txBox="1"/>
          <p:nvPr/>
        </p:nvSpPr>
        <p:spPr>
          <a:xfrm>
            <a:off x="7633129" y="2461934"/>
            <a:ext cx="2715904" cy="2031325"/>
          </a:xfrm>
          <a:prstGeom prst="rect">
            <a:avLst/>
          </a:prstGeom>
          <a:noFill/>
        </p:spPr>
        <p:txBody>
          <a:bodyPr wrap="square" rtlCol="0">
            <a:spAutoFit/>
          </a:bodyPr>
          <a:lstStyle/>
          <a:p>
            <a:r>
              <a:rPr lang="en-GB" dirty="0"/>
              <a:t>Steps of the exercise:</a:t>
            </a:r>
          </a:p>
          <a:p>
            <a:pPr marL="285750" indent="-285750">
              <a:buFontTx/>
              <a:buChar char="-"/>
            </a:pPr>
            <a:r>
              <a:rPr lang="en-GB" dirty="0"/>
              <a:t>Group reflexion - 10’</a:t>
            </a:r>
          </a:p>
          <a:p>
            <a:pPr marL="285750" indent="-285750">
              <a:buFontTx/>
              <a:buChar char="-"/>
            </a:pPr>
            <a:r>
              <a:rPr lang="en-GB" dirty="0"/>
              <a:t>Plenary session – 10’</a:t>
            </a:r>
          </a:p>
          <a:p>
            <a:endParaRPr lang="en-GB" dirty="0"/>
          </a:p>
          <a:p>
            <a:endParaRPr lang="en-GB" dirty="0"/>
          </a:p>
          <a:p>
            <a:endParaRPr lang="en-GB" dirty="0"/>
          </a:p>
          <a:p>
            <a:endParaRPr lang="en-GB" dirty="0"/>
          </a:p>
        </p:txBody>
      </p:sp>
      <p:pic>
        <p:nvPicPr>
          <p:cNvPr id="14" name="Image 13"/>
          <p:cNvPicPr/>
          <p:nvPr/>
        </p:nvPicPr>
        <p:blipFill>
          <a:blip r:embed="rId5"/>
          <a:stretch>
            <a:fillRect/>
          </a:stretch>
        </p:blipFill>
        <p:spPr>
          <a:xfrm>
            <a:off x="7401475" y="3826929"/>
            <a:ext cx="1589606" cy="1332660"/>
          </a:xfrm>
          <a:prstGeom prst="rect">
            <a:avLst/>
          </a:prstGeom>
        </p:spPr>
      </p:pic>
    </p:spTree>
    <p:extLst>
      <p:ext uri="{BB962C8B-B14F-4D97-AF65-F5344CB8AC3E}">
        <p14:creationId xmlns:p14="http://schemas.microsoft.com/office/powerpoint/2010/main" val="196925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br>
              <a:rPr lang="en-GB" dirty="0"/>
            </a:br>
            <a:endParaRPr lang="en-GB"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12351754"/>
              </p:ext>
            </p:extLst>
          </p:nvPr>
        </p:nvGraphicFramePr>
        <p:xfrm>
          <a:off x="469711" y="903218"/>
          <a:ext cx="5112223" cy="5765800"/>
        </p:xfrm>
        <a:graphic>
          <a:graphicData uri="http://schemas.openxmlformats.org/drawingml/2006/table">
            <a:tbl>
              <a:tblPr firstRow="1" bandRow="1">
                <a:tableStyleId>{5940675A-B579-460E-94D1-54222C63F5DA}</a:tableStyleId>
              </a:tblPr>
              <a:tblGrid>
                <a:gridCol w="2478206">
                  <a:extLst>
                    <a:ext uri="{9D8B030D-6E8A-4147-A177-3AD203B41FA5}">
                      <a16:colId xmlns:a16="http://schemas.microsoft.com/office/drawing/2014/main" val="20000"/>
                    </a:ext>
                  </a:extLst>
                </a:gridCol>
                <a:gridCol w="2634017">
                  <a:extLst>
                    <a:ext uri="{9D8B030D-6E8A-4147-A177-3AD203B41FA5}">
                      <a16:colId xmlns:a16="http://schemas.microsoft.com/office/drawing/2014/main" val="20001"/>
                    </a:ext>
                  </a:extLst>
                </a:gridCol>
              </a:tblGrid>
              <a:tr h="370840">
                <a:tc gridSpan="2">
                  <a:txBody>
                    <a:bodyPr/>
                    <a:lstStyle/>
                    <a:p>
                      <a:pPr algn="ctr"/>
                      <a:r>
                        <a:rPr lang="en-GB" b="1" dirty="0">
                          <a:solidFill>
                            <a:srgbClr val="5CBDB2"/>
                          </a:solidFill>
                        </a:rPr>
                        <a:t>Complaint to the European Court of Human Rights</a:t>
                      </a:r>
                    </a:p>
                    <a:p>
                      <a:pPr algn="ctr"/>
                      <a:endParaRPr lang="en-GB" dirty="0"/>
                    </a:p>
                    <a:p>
                      <a:pPr algn="ctr"/>
                      <a:endParaRPr lang="en-GB" dirty="0"/>
                    </a:p>
                    <a:p>
                      <a:pPr algn="ctr"/>
                      <a:endParaRPr lang="en-GB" dirty="0"/>
                    </a:p>
                    <a:p>
                      <a:pPr algn="ctr"/>
                      <a:endParaRPr lang="en-GB" dirty="0"/>
                    </a:p>
                  </a:txBody>
                  <a:tcPr/>
                </a:tc>
                <a:tc hMerge="1">
                  <a:txBody>
                    <a:bodyPr/>
                    <a:lstStyle/>
                    <a:p>
                      <a:endParaRPr lang="en-GB"/>
                    </a:p>
                  </a:txBody>
                  <a:tcPr/>
                </a:tc>
                <a:extLst>
                  <a:ext uri="{0D108BD9-81ED-4DB2-BD59-A6C34878D82A}">
                    <a16:rowId xmlns:a16="http://schemas.microsoft.com/office/drawing/2014/main" val="10000"/>
                  </a:ext>
                </a:extLst>
              </a:tr>
              <a:tr h="370840">
                <a:tc>
                  <a:txBody>
                    <a:bodyPr/>
                    <a:lstStyle/>
                    <a:p>
                      <a:pPr algn="ctr"/>
                      <a:r>
                        <a:rPr lang="en-GB" dirty="0">
                          <a:solidFill>
                            <a:srgbClr val="FBA617"/>
                          </a:solidFill>
                        </a:rPr>
                        <a:t>Advantages</a:t>
                      </a:r>
                    </a:p>
                  </a:txBody>
                  <a:tcPr/>
                </a:tc>
                <a:tc>
                  <a:txBody>
                    <a:bodyPr/>
                    <a:lstStyle/>
                    <a:p>
                      <a:pPr algn="ctr"/>
                      <a:r>
                        <a:rPr lang="en-GB" dirty="0">
                          <a:solidFill>
                            <a:srgbClr val="FBA617"/>
                          </a:solidFill>
                        </a:rPr>
                        <a:t>Disadvantages</a:t>
                      </a:r>
                    </a:p>
                  </a:txBody>
                  <a:tcPr/>
                </a:tc>
                <a:extLst>
                  <a:ext uri="{0D108BD9-81ED-4DB2-BD59-A6C34878D82A}">
                    <a16:rowId xmlns:a16="http://schemas.microsoft.com/office/drawing/2014/main" val="10001"/>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1732699" y="101026"/>
            <a:ext cx="9491573" cy="646331"/>
          </a:xfrm>
          <a:prstGeom prst="rect">
            <a:avLst/>
          </a:prstGeom>
        </p:spPr>
        <p:txBody>
          <a:bodyPr wrap="none">
            <a:spAutoFit/>
          </a:bodyPr>
          <a:lstStyle/>
          <a:p>
            <a:r>
              <a:rPr lang="en-GB" sz="3600" dirty="0">
                <a:solidFill>
                  <a:srgbClr val="FBA617"/>
                </a:solidFill>
              </a:rPr>
              <a:t>Exercise: Analysing advantages and disadvantages</a:t>
            </a:r>
            <a:endParaRPr lang="en-GB" sz="3600"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2957301620"/>
              </p:ext>
            </p:extLst>
          </p:nvPr>
        </p:nvGraphicFramePr>
        <p:xfrm>
          <a:off x="6478485" y="818866"/>
          <a:ext cx="5421225" cy="5765800"/>
        </p:xfrm>
        <a:graphic>
          <a:graphicData uri="http://schemas.openxmlformats.org/drawingml/2006/table">
            <a:tbl>
              <a:tblPr firstRow="1" bandRow="1">
                <a:tableStyleId>{5940675A-B579-460E-94D1-54222C63F5DA}</a:tableStyleId>
              </a:tblPr>
              <a:tblGrid>
                <a:gridCol w="2674838">
                  <a:extLst>
                    <a:ext uri="{9D8B030D-6E8A-4147-A177-3AD203B41FA5}">
                      <a16:colId xmlns:a16="http://schemas.microsoft.com/office/drawing/2014/main" val="20000"/>
                    </a:ext>
                  </a:extLst>
                </a:gridCol>
                <a:gridCol w="2746387">
                  <a:extLst>
                    <a:ext uri="{9D8B030D-6E8A-4147-A177-3AD203B41FA5}">
                      <a16:colId xmlns:a16="http://schemas.microsoft.com/office/drawing/2014/main" val="20001"/>
                    </a:ext>
                  </a:extLst>
                </a:gridCol>
              </a:tblGrid>
              <a:tr h="1258060">
                <a:tc gridSpan="2">
                  <a:txBody>
                    <a:bodyPr/>
                    <a:lstStyle/>
                    <a:p>
                      <a:pPr algn="ctr"/>
                      <a:r>
                        <a:rPr lang="en-GB" b="1" dirty="0">
                          <a:solidFill>
                            <a:srgbClr val="5CBDB2"/>
                          </a:solidFill>
                        </a:rPr>
                        <a:t>Individual communication to UN</a:t>
                      </a:r>
                      <a:r>
                        <a:rPr lang="en-GB" b="1" baseline="0" dirty="0">
                          <a:solidFill>
                            <a:srgbClr val="5CBDB2"/>
                          </a:solidFill>
                        </a:rPr>
                        <a:t> treaty Bodies</a:t>
                      </a:r>
                    </a:p>
                    <a:p>
                      <a:pPr algn="ctr"/>
                      <a:endParaRPr lang="en-GB" baseline="0" dirty="0"/>
                    </a:p>
                    <a:p>
                      <a:pPr algn="ctr"/>
                      <a:endParaRPr lang="en-GB" dirty="0"/>
                    </a:p>
                    <a:p>
                      <a:pPr algn="ctr"/>
                      <a:endParaRPr lang="en-GB" dirty="0"/>
                    </a:p>
                    <a:p>
                      <a:pPr algn="ctr"/>
                      <a:endParaRPr lang="en-GB" dirty="0"/>
                    </a:p>
                  </a:txBody>
                  <a:tcPr/>
                </a:tc>
                <a:tc hMerge="1">
                  <a:txBody>
                    <a:bodyPr/>
                    <a:lstStyle/>
                    <a:p>
                      <a:endParaRPr lang="en-GB"/>
                    </a:p>
                  </a:txBody>
                  <a:tcPr/>
                </a:tc>
                <a:extLst>
                  <a:ext uri="{0D108BD9-81ED-4DB2-BD59-A6C34878D82A}">
                    <a16:rowId xmlns:a16="http://schemas.microsoft.com/office/drawing/2014/main" val="10000"/>
                  </a:ext>
                </a:extLst>
              </a:tr>
              <a:tr h="370840">
                <a:tc>
                  <a:txBody>
                    <a:bodyPr/>
                    <a:lstStyle/>
                    <a:p>
                      <a:pPr algn="ctr"/>
                      <a:r>
                        <a:rPr lang="en-GB" dirty="0">
                          <a:solidFill>
                            <a:srgbClr val="FBA617"/>
                          </a:solidFill>
                        </a:rPr>
                        <a:t>Advantages</a:t>
                      </a:r>
                    </a:p>
                  </a:txBody>
                  <a:tcPr/>
                </a:tc>
                <a:tc>
                  <a:txBody>
                    <a:bodyPr/>
                    <a:lstStyle/>
                    <a:p>
                      <a:pPr algn="ctr"/>
                      <a:r>
                        <a:rPr lang="en-GB" dirty="0">
                          <a:solidFill>
                            <a:srgbClr val="FBA617"/>
                          </a:solidFill>
                        </a:rPr>
                        <a:t>Disadvantages</a:t>
                      </a:r>
                    </a:p>
                  </a:txBody>
                  <a:tcPr/>
                </a:tc>
                <a:extLst>
                  <a:ext uri="{0D108BD9-81ED-4DB2-BD59-A6C34878D82A}">
                    <a16:rowId xmlns:a16="http://schemas.microsoft.com/office/drawing/2014/main" val="10001"/>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pic>
        <p:nvPicPr>
          <p:cNvPr id="7" name="Image 6"/>
          <p:cNvPicPr>
            <a:picLocks noChangeAspect="1"/>
          </p:cNvPicPr>
          <p:nvPr/>
        </p:nvPicPr>
        <p:blipFill>
          <a:blip r:embed="rId3"/>
          <a:stretch>
            <a:fillRect/>
          </a:stretch>
        </p:blipFill>
        <p:spPr>
          <a:xfrm>
            <a:off x="1909800" y="1252535"/>
            <a:ext cx="861281" cy="729755"/>
          </a:xfrm>
          <a:prstGeom prst="rect">
            <a:avLst/>
          </a:prstGeom>
        </p:spPr>
      </p:pic>
      <p:pic>
        <p:nvPicPr>
          <p:cNvPr id="9" name="Image 8"/>
          <p:cNvPicPr>
            <a:picLocks noChangeAspect="1"/>
          </p:cNvPicPr>
          <p:nvPr/>
        </p:nvPicPr>
        <p:blipFill>
          <a:blip r:embed="rId4"/>
          <a:stretch>
            <a:fillRect/>
          </a:stretch>
        </p:blipFill>
        <p:spPr>
          <a:xfrm>
            <a:off x="7675444" y="1232043"/>
            <a:ext cx="1522881" cy="818487"/>
          </a:xfrm>
          <a:prstGeom prst="rect">
            <a:avLst/>
          </a:prstGeom>
        </p:spPr>
      </p:pic>
      <p:pic>
        <p:nvPicPr>
          <p:cNvPr id="10" name="Image 9"/>
          <p:cNvPicPr>
            <a:picLocks noChangeAspect="1"/>
          </p:cNvPicPr>
          <p:nvPr/>
        </p:nvPicPr>
        <p:blipFill>
          <a:blip r:embed="rId5"/>
          <a:stretch>
            <a:fillRect/>
          </a:stretch>
        </p:blipFill>
        <p:spPr>
          <a:xfrm>
            <a:off x="9468159" y="1252535"/>
            <a:ext cx="807903" cy="742524"/>
          </a:xfrm>
          <a:prstGeom prst="rect">
            <a:avLst/>
          </a:prstGeom>
        </p:spPr>
      </p:pic>
      <p:pic>
        <p:nvPicPr>
          <p:cNvPr id="11" name="Picture 4" descr="European Convention on Human Right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615" r="14818"/>
          <a:stretch/>
        </p:blipFill>
        <p:spPr bwMode="auto">
          <a:xfrm>
            <a:off x="2900641" y="1252535"/>
            <a:ext cx="593070" cy="84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079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br>
              <a:rPr lang="en-GB" dirty="0"/>
            </a:br>
            <a:endParaRPr lang="en-GB"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926523937"/>
              </p:ext>
            </p:extLst>
          </p:nvPr>
        </p:nvGraphicFramePr>
        <p:xfrm>
          <a:off x="592541" y="822960"/>
          <a:ext cx="5112223" cy="6035040"/>
        </p:xfrm>
        <a:graphic>
          <a:graphicData uri="http://schemas.openxmlformats.org/drawingml/2006/table">
            <a:tbl>
              <a:tblPr firstRow="1" bandRow="1">
                <a:tableStyleId>{5940675A-B579-460E-94D1-54222C63F5DA}</a:tableStyleId>
              </a:tblPr>
              <a:tblGrid>
                <a:gridCol w="2478206">
                  <a:extLst>
                    <a:ext uri="{9D8B030D-6E8A-4147-A177-3AD203B41FA5}">
                      <a16:colId xmlns:a16="http://schemas.microsoft.com/office/drawing/2014/main" val="20000"/>
                    </a:ext>
                  </a:extLst>
                </a:gridCol>
                <a:gridCol w="2634017">
                  <a:extLst>
                    <a:ext uri="{9D8B030D-6E8A-4147-A177-3AD203B41FA5}">
                      <a16:colId xmlns:a16="http://schemas.microsoft.com/office/drawing/2014/main" val="20001"/>
                    </a:ext>
                  </a:extLst>
                </a:gridCol>
              </a:tblGrid>
              <a:tr h="1527164">
                <a:tc gridSpan="2">
                  <a:txBody>
                    <a:bodyPr/>
                    <a:lstStyle/>
                    <a:p>
                      <a:pPr algn="ctr"/>
                      <a:r>
                        <a:rPr lang="en-GB" b="1" dirty="0">
                          <a:solidFill>
                            <a:srgbClr val="5CBDB2"/>
                          </a:solidFill>
                        </a:rPr>
                        <a:t>Collective complaint to </a:t>
                      </a:r>
                      <a:r>
                        <a:rPr lang="en-GB" sz="1800" b="1" kern="1200" dirty="0">
                          <a:solidFill>
                            <a:srgbClr val="5CBDB2"/>
                          </a:solidFill>
                          <a:latin typeface="+mn-lt"/>
                          <a:ea typeface="+mn-ea"/>
                          <a:cs typeface="+mn-cs"/>
                        </a:rPr>
                        <a:t>the </a:t>
                      </a:r>
                      <a:r>
                        <a:rPr lang="en-US" sz="1800" b="1" kern="1200" dirty="0">
                          <a:solidFill>
                            <a:srgbClr val="5CBDB2"/>
                          </a:solidFill>
                          <a:latin typeface="+mn-lt"/>
                          <a:ea typeface="+mn-ea"/>
                          <a:cs typeface="+mn-cs"/>
                        </a:rPr>
                        <a:t>European Committee of Social Rights</a:t>
                      </a:r>
                    </a:p>
                    <a:p>
                      <a:pPr algn="ctr"/>
                      <a:endParaRPr lang="en-GB" dirty="0"/>
                    </a:p>
                    <a:p>
                      <a:pPr algn="ctr"/>
                      <a:endParaRPr lang="en-GB" dirty="0"/>
                    </a:p>
                    <a:p>
                      <a:pPr algn="ctr"/>
                      <a:endParaRPr lang="en-GB" dirty="0"/>
                    </a:p>
                    <a:p>
                      <a:pPr algn="ctr"/>
                      <a:endParaRPr lang="en-GB" dirty="0"/>
                    </a:p>
                  </a:txBody>
                  <a:tcPr/>
                </a:tc>
                <a:tc hMerge="1">
                  <a:txBody>
                    <a:bodyPr/>
                    <a:lstStyle/>
                    <a:p>
                      <a:endParaRPr lang="en-GB"/>
                    </a:p>
                  </a:txBody>
                  <a:tcPr/>
                </a:tc>
                <a:extLst>
                  <a:ext uri="{0D108BD9-81ED-4DB2-BD59-A6C34878D82A}">
                    <a16:rowId xmlns:a16="http://schemas.microsoft.com/office/drawing/2014/main" val="10000"/>
                  </a:ext>
                </a:extLst>
              </a:tr>
              <a:tr h="321508">
                <a:tc>
                  <a:txBody>
                    <a:bodyPr/>
                    <a:lstStyle/>
                    <a:p>
                      <a:pPr algn="ctr"/>
                      <a:r>
                        <a:rPr lang="en-GB" dirty="0">
                          <a:solidFill>
                            <a:srgbClr val="FBA617"/>
                          </a:solidFill>
                        </a:rPr>
                        <a:t>Advantages</a:t>
                      </a:r>
                    </a:p>
                  </a:txBody>
                  <a:tcPr/>
                </a:tc>
                <a:tc>
                  <a:txBody>
                    <a:bodyPr/>
                    <a:lstStyle/>
                    <a:p>
                      <a:pPr algn="ctr"/>
                      <a:r>
                        <a:rPr lang="en-GB" dirty="0">
                          <a:solidFill>
                            <a:srgbClr val="FBA617"/>
                          </a:solidFill>
                        </a:rPr>
                        <a:t>Disadvantages</a:t>
                      </a:r>
                    </a:p>
                  </a:txBody>
                  <a:tcPr/>
                </a:tc>
                <a:extLst>
                  <a:ext uri="{0D108BD9-81ED-4DB2-BD59-A6C34878D82A}">
                    <a16:rowId xmlns:a16="http://schemas.microsoft.com/office/drawing/2014/main" val="10001"/>
                  </a:ext>
                </a:extLst>
              </a:tr>
              <a:tr h="3456213">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1732699" y="101026"/>
            <a:ext cx="9491573" cy="646331"/>
          </a:xfrm>
          <a:prstGeom prst="rect">
            <a:avLst/>
          </a:prstGeom>
        </p:spPr>
        <p:txBody>
          <a:bodyPr wrap="none">
            <a:spAutoFit/>
          </a:bodyPr>
          <a:lstStyle/>
          <a:p>
            <a:r>
              <a:rPr lang="en-GB" sz="3600" dirty="0">
                <a:solidFill>
                  <a:srgbClr val="FBA617"/>
                </a:solidFill>
              </a:rPr>
              <a:t>Exercise: Analysing advantages and disadvantages</a:t>
            </a:r>
            <a:endParaRPr lang="en-GB" sz="3600" dirty="0"/>
          </a:p>
        </p:txBody>
      </p:sp>
      <p:pic>
        <p:nvPicPr>
          <p:cNvPr id="7" name="Image 6"/>
          <p:cNvPicPr>
            <a:picLocks noChangeAspect="1"/>
          </p:cNvPicPr>
          <p:nvPr/>
        </p:nvPicPr>
        <p:blipFill>
          <a:blip r:embed="rId3"/>
          <a:stretch>
            <a:fillRect/>
          </a:stretch>
        </p:blipFill>
        <p:spPr>
          <a:xfrm>
            <a:off x="2387472" y="1457252"/>
            <a:ext cx="861281" cy="729755"/>
          </a:xfrm>
          <a:prstGeom prst="rect">
            <a:avLst/>
          </a:prstGeom>
        </p:spPr>
      </p:pic>
      <p:pic>
        <p:nvPicPr>
          <p:cNvPr id="12" name="Picture 2" descr="European Social Charter (revised) 199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318" t="5339"/>
          <a:stretch/>
        </p:blipFill>
        <p:spPr bwMode="auto">
          <a:xfrm>
            <a:off x="3870126" y="1391911"/>
            <a:ext cx="729319" cy="10460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Espace réservé du contenu 3"/>
          <p:cNvGraphicFramePr>
            <a:graphicFrameLocks/>
          </p:cNvGraphicFramePr>
          <p:nvPr>
            <p:extLst>
              <p:ext uri="{D42A27DB-BD31-4B8C-83A1-F6EECF244321}">
                <p14:modId xmlns:p14="http://schemas.microsoft.com/office/powerpoint/2010/main" val="3996276607"/>
              </p:ext>
            </p:extLst>
          </p:nvPr>
        </p:nvGraphicFramePr>
        <p:xfrm>
          <a:off x="6478485" y="818866"/>
          <a:ext cx="5421225" cy="5977719"/>
        </p:xfrm>
        <a:graphic>
          <a:graphicData uri="http://schemas.openxmlformats.org/drawingml/2006/table">
            <a:tbl>
              <a:tblPr firstRow="1" bandRow="1">
                <a:tableStyleId>{5940675A-B579-460E-94D1-54222C63F5DA}</a:tableStyleId>
              </a:tblPr>
              <a:tblGrid>
                <a:gridCol w="2674838">
                  <a:extLst>
                    <a:ext uri="{9D8B030D-6E8A-4147-A177-3AD203B41FA5}">
                      <a16:colId xmlns:a16="http://schemas.microsoft.com/office/drawing/2014/main" val="20000"/>
                    </a:ext>
                  </a:extLst>
                </a:gridCol>
                <a:gridCol w="2746387">
                  <a:extLst>
                    <a:ext uri="{9D8B030D-6E8A-4147-A177-3AD203B41FA5}">
                      <a16:colId xmlns:a16="http://schemas.microsoft.com/office/drawing/2014/main" val="20001"/>
                    </a:ext>
                  </a:extLst>
                </a:gridCol>
              </a:tblGrid>
              <a:tr h="1258060">
                <a:tc gridSpan="2">
                  <a:txBody>
                    <a:bodyPr/>
                    <a:lstStyle/>
                    <a:p>
                      <a:pPr algn="ctr"/>
                      <a:r>
                        <a:rPr lang="en-GB" b="1" dirty="0">
                          <a:solidFill>
                            <a:srgbClr val="5CBDB2"/>
                          </a:solidFill>
                        </a:rPr>
                        <a:t>Reporting to UN</a:t>
                      </a:r>
                      <a:r>
                        <a:rPr lang="en-GB" b="1" baseline="0" dirty="0">
                          <a:solidFill>
                            <a:srgbClr val="5CBDB2"/>
                          </a:solidFill>
                        </a:rPr>
                        <a:t> treaty Bodies</a:t>
                      </a:r>
                    </a:p>
                    <a:p>
                      <a:pPr algn="ctr"/>
                      <a:endParaRPr lang="en-GB" baseline="0" dirty="0"/>
                    </a:p>
                    <a:p>
                      <a:pPr algn="ctr"/>
                      <a:endParaRPr lang="en-GB" dirty="0"/>
                    </a:p>
                    <a:p>
                      <a:pPr algn="ctr"/>
                      <a:endParaRPr lang="en-GB" dirty="0"/>
                    </a:p>
                    <a:p>
                      <a:pPr algn="ctr"/>
                      <a:endParaRPr lang="en-GB" dirty="0"/>
                    </a:p>
                  </a:txBody>
                  <a:tcPr/>
                </a:tc>
                <a:tc hMerge="1">
                  <a:txBody>
                    <a:bodyPr/>
                    <a:lstStyle/>
                    <a:p>
                      <a:endParaRPr lang="en-GB"/>
                    </a:p>
                  </a:txBody>
                  <a:tcPr/>
                </a:tc>
                <a:extLst>
                  <a:ext uri="{0D108BD9-81ED-4DB2-BD59-A6C34878D82A}">
                    <a16:rowId xmlns:a16="http://schemas.microsoft.com/office/drawing/2014/main" val="10000"/>
                  </a:ext>
                </a:extLst>
              </a:tr>
              <a:tr h="370840">
                <a:tc>
                  <a:txBody>
                    <a:bodyPr/>
                    <a:lstStyle/>
                    <a:p>
                      <a:pPr algn="ctr"/>
                      <a:r>
                        <a:rPr lang="en-GB" dirty="0">
                          <a:solidFill>
                            <a:srgbClr val="FBA617"/>
                          </a:solidFill>
                        </a:rPr>
                        <a:t>Advantages</a:t>
                      </a:r>
                    </a:p>
                  </a:txBody>
                  <a:tcPr/>
                </a:tc>
                <a:tc>
                  <a:txBody>
                    <a:bodyPr/>
                    <a:lstStyle/>
                    <a:p>
                      <a:pPr algn="ctr"/>
                      <a:r>
                        <a:rPr lang="en-GB" dirty="0">
                          <a:solidFill>
                            <a:srgbClr val="FBA617"/>
                          </a:solidFill>
                        </a:rPr>
                        <a:t>Disadvantages</a:t>
                      </a:r>
                    </a:p>
                  </a:txBody>
                  <a:tcPr/>
                </a:tc>
                <a:extLst>
                  <a:ext uri="{0D108BD9-81ED-4DB2-BD59-A6C34878D82A}">
                    <a16:rowId xmlns:a16="http://schemas.microsoft.com/office/drawing/2014/main" val="10001"/>
                  </a:ext>
                </a:extLst>
              </a:tr>
              <a:tr h="4143839">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pic>
        <p:nvPicPr>
          <p:cNvPr id="14" name="Image 13"/>
          <p:cNvPicPr>
            <a:picLocks noChangeAspect="1"/>
          </p:cNvPicPr>
          <p:nvPr/>
        </p:nvPicPr>
        <p:blipFill>
          <a:blip r:embed="rId5"/>
          <a:stretch>
            <a:fillRect/>
          </a:stretch>
        </p:blipFill>
        <p:spPr>
          <a:xfrm>
            <a:off x="7675444" y="1232043"/>
            <a:ext cx="1522881" cy="818487"/>
          </a:xfrm>
          <a:prstGeom prst="rect">
            <a:avLst/>
          </a:prstGeom>
        </p:spPr>
      </p:pic>
      <p:pic>
        <p:nvPicPr>
          <p:cNvPr id="15" name="Image 14"/>
          <p:cNvPicPr>
            <a:picLocks noChangeAspect="1"/>
          </p:cNvPicPr>
          <p:nvPr/>
        </p:nvPicPr>
        <p:blipFill>
          <a:blip r:embed="rId6"/>
          <a:stretch>
            <a:fillRect/>
          </a:stretch>
        </p:blipFill>
        <p:spPr>
          <a:xfrm>
            <a:off x="9468159" y="1252535"/>
            <a:ext cx="807903" cy="742524"/>
          </a:xfrm>
          <a:prstGeom prst="rect">
            <a:avLst/>
          </a:prstGeom>
        </p:spPr>
      </p:pic>
    </p:spTree>
    <p:extLst>
      <p:ext uri="{BB962C8B-B14F-4D97-AF65-F5344CB8AC3E}">
        <p14:creationId xmlns:p14="http://schemas.microsoft.com/office/powerpoint/2010/main" val="703242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50126" y="1962"/>
            <a:ext cx="4159847" cy="1129633"/>
          </a:xfrm>
        </p:spPr>
        <p:txBody>
          <a:bodyPr>
            <a:noAutofit/>
          </a:bodyPr>
          <a:lstStyle/>
          <a:p>
            <a:pPr algn="l"/>
            <a:r>
              <a:rPr lang="en-US" sz="3100" dirty="0">
                <a:solidFill>
                  <a:schemeClr val="bg1"/>
                </a:solidFill>
              </a:rPr>
              <a:t>Part 2: </a:t>
            </a:r>
            <a:r>
              <a:rPr lang="en-US" sz="3100" dirty="0" err="1">
                <a:solidFill>
                  <a:schemeClr val="bg1"/>
                </a:solidFill>
              </a:rPr>
              <a:t>Analysing</a:t>
            </a:r>
            <a:r>
              <a:rPr lang="en-US" sz="3100" dirty="0">
                <a:solidFill>
                  <a:schemeClr val="bg1"/>
                </a:solidFill>
              </a:rPr>
              <a:t> advantages and disadvantages of these mechanisms </a:t>
            </a:r>
            <a:endParaRPr lang="fr-BE" sz="3100" dirty="0">
              <a:solidFill>
                <a:schemeClr val="bg1"/>
              </a:solidFill>
            </a:endParaRP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4162541" y="460835"/>
            <a:ext cx="7653727" cy="837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altLang="fr-FR" sz="4000" dirty="0" err="1">
                <a:solidFill>
                  <a:srgbClr val="FBA617"/>
                </a:solidFill>
              </a:rPr>
              <a:t>Results</a:t>
            </a:r>
            <a:r>
              <a:rPr lang="fr-BE" altLang="fr-FR" sz="4000" dirty="0">
                <a:solidFill>
                  <a:srgbClr val="FBA617"/>
                </a:solidFill>
              </a:rPr>
              <a:t> of the </a:t>
            </a:r>
            <a:r>
              <a:rPr lang="fr-BE" altLang="fr-FR" sz="4000" dirty="0" err="1">
                <a:solidFill>
                  <a:srgbClr val="FBA617"/>
                </a:solidFill>
              </a:rPr>
              <a:t>exercise</a:t>
            </a:r>
            <a:endParaRPr lang="en-US" altLang="fr-FR" sz="4000" dirty="0">
              <a:solidFill>
                <a:srgbClr val="FBA617"/>
              </a:solidFill>
            </a:endParaRPr>
          </a:p>
        </p:txBody>
      </p:sp>
      <p:sp>
        <p:nvSpPr>
          <p:cNvPr id="2" name="ZoneTexte 1"/>
          <p:cNvSpPr txBox="1"/>
          <p:nvPr/>
        </p:nvSpPr>
        <p:spPr>
          <a:xfrm>
            <a:off x="7233313" y="1905789"/>
            <a:ext cx="2715904" cy="1200329"/>
          </a:xfrm>
          <a:prstGeom prst="rect">
            <a:avLst/>
          </a:prstGeom>
          <a:noFill/>
        </p:spPr>
        <p:txBody>
          <a:bodyPr wrap="square" rtlCol="0">
            <a:spAutoFit/>
          </a:bodyPr>
          <a:lstStyle/>
          <a:p>
            <a:endParaRPr lang="en-GB" dirty="0"/>
          </a:p>
          <a:p>
            <a:endParaRPr lang="en-GB" dirty="0"/>
          </a:p>
          <a:p>
            <a:endParaRPr lang="en-GB" dirty="0"/>
          </a:p>
          <a:p>
            <a:endParaRPr lang="en-GB" dirty="0"/>
          </a:p>
        </p:txBody>
      </p:sp>
      <p:graphicFrame>
        <p:nvGraphicFramePr>
          <p:cNvPr id="3" name="Tableau 2"/>
          <p:cNvGraphicFramePr>
            <a:graphicFrameLocks noGrp="1"/>
          </p:cNvGraphicFramePr>
          <p:nvPr>
            <p:extLst>
              <p:ext uri="{D42A27DB-BD31-4B8C-83A1-F6EECF244321}">
                <p14:modId xmlns:p14="http://schemas.microsoft.com/office/powerpoint/2010/main" val="3324587286"/>
              </p:ext>
            </p:extLst>
          </p:nvPr>
        </p:nvGraphicFramePr>
        <p:xfrm>
          <a:off x="3948334" y="931539"/>
          <a:ext cx="7867934" cy="4829722"/>
        </p:xfrm>
        <a:graphic>
          <a:graphicData uri="http://schemas.openxmlformats.org/drawingml/2006/table">
            <a:tbl>
              <a:tblPr firstRow="1" bandRow="1">
                <a:tableStyleId>{5940675A-B579-460E-94D1-54222C63F5DA}</a:tableStyleId>
              </a:tblPr>
              <a:tblGrid>
                <a:gridCol w="3814066">
                  <a:extLst>
                    <a:ext uri="{9D8B030D-6E8A-4147-A177-3AD203B41FA5}">
                      <a16:colId xmlns:a16="http://schemas.microsoft.com/office/drawing/2014/main" val="20000"/>
                    </a:ext>
                  </a:extLst>
                </a:gridCol>
                <a:gridCol w="4053868">
                  <a:extLst>
                    <a:ext uri="{9D8B030D-6E8A-4147-A177-3AD203B41FA5}">
                      <a16:colId xmlns:a16="http://schemas.microsoft.com/office/drawing/2014/main" val="20001"/>
                    </a:ext>
                  </a:extLst>
                </a:gridCol>
              </a:tblGrid>
              <a:tr h="313910">
                <a:tc gridSpan="2">
                  <a:txBody>
                    <a:bodyPr/>
                    <a:lstStyle/>
                    <a:p>
                      <a:pPr algn="ctr"/>
                      <a:r>
                        <a:rPr lang="en-GB" sz="1600" b="1" dirty="0">
                          <a:solidFill>
                            <a:srgbClr val="5CBDB2"/>
                          </a:solidFill>
                        </a:rPr>
                        <a:t>Complaint to the European Court of Human Rights</a:t>
                      </a:r>
                      <a:endParaRPr lang="en-GB" sz="1600" dirty="0"/>
                    </a:p>
                  </a:txBody>
                  <a:tcPr/>
                </a:tc>
                <a:tc hMerge="1">
                  <a:txBody>
                    <a:bodyPr/>
                    <a:lstStyle/>
                    <a:p>
                      <a:endParaRPr lang="en-GB"/>
                    </a:p>
                  </a:txBody>
                  <a:tcPr/>
                </a:tc>
                <a:extLst>
                  <a:ext uri="{0D108BD9-81ED-4DB2-BD59-A6C34878D82A}">
                    <a16:rowId xmlns:a16="http://schemas.microsoft.com/office/drawing/2014/main" val="10000"/>
                  </a:ext>
                </a:extLst>
              </a:tr>
              <a:tr h="313910">
                <a:tc>
                  <a:txBody>
                    <a:bodyPr/>
                    <a:lstStyle/>
                    <a:p>
                      <a:pPr algn="ctr"/>
                      <a:r>
                        <a:rPr lang="en-GB" sz="1600" dirty="0">
                          <a:solidFill>
                            <a:srgbClr val="FBA617"/>
                          </a:solidFill>
                        </a:rPr>
                        <a:t>Advantages</a:t>
                      </a:r>
                    </a:p>
                  </a:txBody>
                  <a:tcPr/>
                </a:tc>
                <a:tc>
                  <a:txBody>
                    <a:bodyPr/>
                    <a:lstStyle/>
                    <a:p>
                      <a:pPr algn="ctr"/>
                      <a:r>
                        <a:rPr lang="en-GB" sz="1600" dirty="0">
                          <a:solidFill>
                            <a:srgbClr val="FBA617"/>
                          </a:solidFill>
                        </a:rPr>
                        <a:t>Disadvantages</a:t>
                      </a:r>
                    </a:p>
                  </a:txBody>
                  <a:tcPr/>
                </a:tc>
                <a:extLst>
                  <a:ext uri="{0D108BD9-81ED-4DB2-BD59-A6C34878D82A}">
                    <a16:rowId xmlns:a16="http://schemas.microsoft.com/office/drawing/2014/main" val="10001"/>
                  </a:ext>
                </a:extLst>
              </a:tr>
              <a:tr h="4159162">
                <a:tc>
                  <a:txBody>
                    <a:bodyPr/>
                    <a:lstStyle/>
                    <a:p>
                      <a:r>
                        <a:rPr lang="en-GB" sz="1600" dirty="0"/>
                        <a:t>The decision is legally binding for the State.</a:t>
                      </a:r>
                    </a:p>
                    <a:p>
                      <a:endParaRPr lang="en-GB" sz="1600" dirty="0"/>
                    </a:p>
                    <a:p>
                      <a:r>
                        <a:rPr lang="en-US" sz="1600" dirty="0"/>
                        <a:t>The decision may have a greater impact than just for that child, by setting a precedent.</a:t>
                      </a:r>
                    </a:p>
                    <a:p>
                      <a:endParaRPr lang="en-US" sz="1600" dirty="0"/>
                    </a:p>
                    <a:p>
                      <a:r>
                        <a:rPr lang="en-US" sz="1600" dirty="0"/>
                        <a:t>If needed, there</a:t>
                      </a:r>
                      <a:r>
                        <a:rPr lang="en-US" sz="1600" baseline="0" dirty="0"/>
                        <a:t> is a p</a:t>
                      </a:r>
                      <a:r>
                        <a:rPr lang="en-US" sz="1600" dirty="0"/>
                        <a:t>ossibility</a:t>
                      </a:r>
                      <a:r>
                        <a:rPr lang="en-US" sz="1600" baseline="0" dirty="0"/>
                        <a:t> of</a:t>
                      </a:r>
                      <a:r>
                        <a:rPr lang="en-US" sz="1600" dirty="0"/>
                        <a:t> Interim measures (and they compulsory for States).</a:t>
                      </a:r>
                    </a:p>
                    <a:p>
                      <a:endParaRPr lang="en-US" sz="1600" dirty="0"/>
                    </a:p>
                    <a:p>
                      <a:r>
                        <a:rPr lang="en-US" sz="1600" dirty="0"/>
                        <a:t>Unlike a collective complaint, there is no need to prove that the problem concerns many people.</a:t>
                      </a:r>
                    </a:p>
                    <a:p>
                      <a:endParaRPr lang="en-US" sz="1600" dirty="0"/>
                    </a:p>
                    <a:p>
                      <a:r>
                        <a:rPr lang="en-US" sz="1600" dirty="0"/>
                        <a:t>There is no age requirement to act.</a:t>
                      </a:r>
                    </a:p>
                  </a:txBody>
                  <a:tcPr/>
                </a:tc>
                <a:tc>
                  <a:txBody>
                    <a:bodyPr/>
                    <a:lstStyle/>
                    <a:p>
                      <a:r>
                        <a:rPr lang="en-US" sz="1600" dirty="0"/>
                        <a:t>Cost (lawyer: possibilities</a:t>
                      </a:r>
                      <a:r>
                        <a:rPr lang="en-US" sz="1600" baseline="0" dirty="0"/>
                        <a:t> of legal aid</a:t>
                      </a:r>
                      <a:r>
                        <a:rPr lang="en-US" sz="1600" dirty="0"/>
                        <a:t>)</a:t>
                      </a:r>
                    </a:p>
                    <a:p>
                      <a:endParaRPr lang="en-US" sz="1600" dirty="0"/>
                    </a:p>
                    <a:p>
                      <a:r>
                        <a:rPr lang="en-US" sz="1600" dirty="0"/>
                        <a:t>Risks of reprisals (also risk of media exposure, invasion of privacy)</a:t>
                      </a:r>
                    </a:p>
                    <a:p>
                      <a:endParaRPr lang="en-US" sz="1600" dirty="0"/>
                    </a:p>
                    <a:p>
                      <a:r>
                        <a:rPr lang="en-US" sz="1600" dirty="0"/>
                        <a:t>Exhaustion of internal remedies</a:t>
                      </a:r>
                      <a:r>
                        <a:rPr lang="en-US" sz="1600" baseline="0" dirty="0"/>
                        <a:t> </a:t>
                      </a:r>
                      <a:endParaRPr lang="en-US" sz="1600" dirty="0"/>
                    </a:p>
                    <a:p>
                      <a:endParaRPr lang="en-US" sz="1600" dirty="0"/>
                    </a:p>
                    <a:p>
                      <a:r>
                        <a:rPr lang="en-US" sz="1600" dirty="0"/>
                        <a:t>Length of proceedings (including exhaustion of domestic remedies)</a:t>
                      </a:r>
                    </a:p>
                    <a:p>
                      <a:endParaRPr lang="en-US" sz="1600" dirty="0"/>
                    </a:p>
                    <a:p>
                      <a:r>
                        <a:rPr lang="en-US" sz="1600" dirty="0"/>
                        <a:t>A</a:t>
                      </a:r>
                      <a:r>
                        <a:rPr lang="en-US" sz="1600" baseline="0" dirty="0"/>
                        <a:t> </a:t>
                      </a:r>
                      <a:r>
                        <a:rPr lang="en-US" sz="1600" dirty="0"/>
                        <a:t>choice must be made because the same issue should not be submitted to two different international bodies</a:t>
                      </a:r>
                    </a:p>
                    <a:p>
                      <a:endParaRPr lang="en-US" sz="1600" dirty="0"/>
                    </a:p>
                    <a:p>
                      <a:r>
                        <a:rPr lang="en-US" sz="1600" dirty="0"/>
                        <a:t>Short</a:t>
                      </a:r>
                      <a:r>
                        <a:rPr lang="en-US" sz="1600" baseline="0" dirty="0"/>
                        <a:t> delay (only 4 months)</a:t>
                      </a:r>
                      <a:endParaRPr lang="en-GB"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42821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22830" y="-82970"/>
            <a:ext cx="4159847" cy="1129633"/>
          </a:xfrm>
        </p:spPr>
        <p:txBody>
          <a:bodyPr>
            <a:noAutofit/>
          </a:bodyPr>
          <a:lstStyle/>
          <a:p>
            <a:pPr algn="l"/>
            <a:r>
              <a:rPr lang="en-US" sz="3100" dirty="0">
                <a:solidFill>
                  <a:schemeClr val="bg1"/>
                </a:solidFill>
              </a:rPr>
              <a:t>Part 2: </a:t>
            </a:r>
            <a:r>
              <a:rPr lang="en-US" sz="3100" dirty="0" err="1">
                <a:solidFill>
                  <a:schemeClr val="bg1"/>
                </a:solidFill>
              </a:rPr>
              <a:t>Analysing</a:t>
            </a:r>
            <a:r>
              <a:rPr lang="en-US" sz="3100" dirty="0">
                <a:solidFill>
                  <a:schemeClr val="bg1"/>
                </a:solidFill>
              </a:rPr>
              <a:t> advantages and disadvantages of these mechanisms </a:t>
            </a:r>
            <a:endParaRPr lang="fr-BE" sz="3100" dirty="0">
              <a:solidFill>
                <a:schemeClr val="bg1"/>
              </a:solidFill>
            </a:endParaRP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4162541" y="0"/>
            <a:ext cx="7653727" cy="837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altLang="fr-FR" sz="4000" dirty="0" err="1">
                <a:solidFill>
                  <a:srgbClr val="FBA617"/>
                </a:solidFill>
              </a:rPr>
              <a:t>Results</a:t>
            </a:r>
            <a:r>
              <a:rPr lang="fr-BE" altLang="fr-FR" sz="4000" dirty="0">
                <a:solidFill>
                  <a:srgbClr val="FBA617"/>
                </a:solidFill>
              </a:rPr>
              <a:t> of the </a:t>
            </a:r>
            <a:r>
              <a:rPr lang="fr-BE" altLang="fr-FR" sz="4000" dirty="0" err="1">
                <a:solidFill>
                  <a:srgbClr val="FBA617"/>
                </a:solidFill>
              </a:rPr>
              <a:t>exercise</a:t>
            </a:r>
            <a:endParaRPr lang="en-US" altLang="fr-FR" sz="4000" dirty="0">
              <a:solidFill>
                <a:srgbClr val="FBA617"/>
              </a:solidFill>
            </a:endParaRPr>
          </a:p>
        </p:txBody>
      </p:sp>
      <p:sp>
        <p:nvSpPr>
          <p:cNvPr id="2" name="ZoneTexte 1"/>
          <p:cNvSpPr txBox="1"/>
          <p:nvPr/>
        </p:nvSpPr>
        <p:spPr>
          <a:xfrm>
            <a:off x="7233313" y="1905789"/>
            <a:ext cx="2715904" cy="1200329"/>
          </a:xfrm>
          <a:prstGeom prst="rect">
            <a:avLst/>
          </a:prstGeom>
          <a:noFill/>
        </p:spPr>
        <p:txBody>
          <a:bodyPr wrap="square" rtlCol="0">
            <a:spAutoFit/>
          </a:bodyPr>
          <a:lstStyle/>
          <a:p>
            <a:endParaRPr lang="en-GB" dirty="0"/>
          </a:p>
          <a:p>
            <a:endParaRPr lang="en-GB" dirty="0"/>
          </a:p>
          <a:p>
            <a:endParaRPr lang="en-GB" dirty="0"/>
          </a:p>
          <a:p>
            <a:endParaRPr lang="en-GB" dirty="0"/>
          </a:p>
        </p:txBody>
      </p:sp>
      <p:graphicFrame>
        <p:nvGraphicFramePr>
          <p:cNvPr id="3" name="Tableau 2"/>
          <p:cNvGraphicFramePr>
            <a:graphicFrameLocks noGrp="1"/>
          </p:cNvGraphicFramePr>
          <p:nvPr>
            <p:extLst>
              <p:ext uri="{D42A27DB-BD31-4B8C-83A1-F6EECF244321}">
                <p14:modId xmlns:p14="http://schemas.microsoft.com/office/powerpoint/2010/main" val="3523951781"/>
              </p:ext>
            </p:extLst>
          </p:nvPr>
        </p:nvGraphicFramePr>
        <p:xfrm>
          <a:off x="3948334" y="801032"/>
          <a:ext cx="7867934" cy="4786982"/>
        </p:xfrm>
        <a:graphic>
          <a:graphicData uri="http://schemas.openxmlformats.org/drawingml/2006/table">
            <a:tbl>
              <a:tblPr firstRow="1" bandRow="1">
                <a:tableStyleId>{5940675A-B579-460E-94D1-54222C63F5DA}</a:tableStyleId>
              </a:tblPr>
              <a:tblGrid>
                <a:gridCol w="3814066">
                  <a:extLst>
                    <a:ext uri="{9D8B030D-6E8A-4147-A177-3AD203B41FA5}">
                      <a16:colId xmlns:a16="http://schemas.microsoft.com/office/drawing/2014/main" val="20000"/>
                    </a:ext>
                  </a:extLst>
                </a:gridCol>
                <a:gridCol w="4053868">
                  <a:extLst>
                    <a:ext uri="{9D8B030D-6E8A-4147-A177-3AD203B41FA5}">
                      <a16:colId xmlns:a16="http://schemas.microsoft.com/office/drawing/2014/main" val="20001"/>
                    </a:ext>
                  </a:extLst>
                </a:gridCol>
              </a:tblGrid>
              <a:tr h="313910">
                <a:tc gridSpan="2">
                  <a:txBody>
                    <a:bodyPr/>
                    <a:lstStyle/>
                    <a:p>
                      <a:pPr algn="ctr"/>
                      <a:r>
                        <a:rPr lang="en-GB" sz="1400" b="1" dirty="0">
                          <a:solidFill>
                            <a:srgbClr val="5CBDB2"/>
                          </a:solidFill>
                        </a:rPr>
                        <a:t>Individual</a:t>
                      </a:r>
                      <a:r>
                        <a:rPr lang="en-GB" sz="1400" b="1" baseline="0" dirty="0">
                          <a:solidFill>
                            <a:srgbClr val="5CBDB2"/>
                          </a:solidFill>
                        </a:rPr>
                        <a:t> complaints to UN treaty Bodies</a:t>
                      </a:r>
                      <a:endParaRPr lang="en-GB" sz="1400" dirty="0"/>
                    </a:p>
                  </a:txBody>
                  <a:tcPr/>
                </a:tc>
                <a:tc hMerge="1">
                  <a:txBody>
                    <a:bodyPr/>
                    <a:lstStyle/>
                    <a:p>
                      <a:endParaRPr lang="en-GB"/>
                    </a:p>
                  </a:txBody>
                  <a:tcPr/>
                </a:tc>
                <a:extLst>
                  <a:ext uri="{0D108BD9-81ED-4DB2-BD59-A6C34878D82A}">
                    <a16:rowId xmlns:a16="http://schemas.microsoft.com/office/drawing/2014/main" val="10000"/>
                  </a:ext>
                </a:extLst>
              </a:tr>
              <a:tr h="313910">
                <a:tc>
                  <a:txBody>
                    <a:bodyPr/>
                    <a:lstStyle/>
                    <a:p>
                      <a:pPr algn="ctr"/>
                      <a:r>
                        <a:rPr lang="en-GB" sz="1400" dirty="0">
                          <a:solidFill>
                            <a:srgbClr val="FBA617"/>
                          </a:solidFill>
                        </a:rPr>
                        <a:t>Advantages</a:t>
                      </a:r>
                    </a:p>
                  </a:txBody>
                  <a:tcPr/>
                </a:tc>
                <a:tc>
                  <a:txBody>
                    <a:bodyPr/>
                    <a:lstStyle/>
                    <a:p>
                      <a:pPr algn="ctr"/>
                      <a:r>
                        <a:rPr lang="en-GB" sz="1400" dirty="0">
                          <a:solidFill>
                            <a:srgbClr val="FBA617"/>
                          </a:solidFill>
                        </a:rPr>
                        <a:t>Disadvantages</a:t>
                      </a:r>
                    </a:p>
                  </a:txBody>
                  <a:tcPr/>
                </a:tc>
                <a:extLst>
                  <a:ext uri="{0D108BD9-81ED-4DB2-BD59-A6C34878D82A}">
                    <a16:rowId xmlns:a16="http://schemas.microsoft.com/office/drawing/2014/main" val="10001"/>
                  </a:ext>
                </a:extLst>
              </a:tr>
              <a:tr h="4159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Possibility of interim measures (but many States consider they are not compulsory).</a:t>
                      </a:r>
                      <a:r>
                        <a:rPr lang="en-US" sz="14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The formalism is quite limited, these procedures are supposed to be “accessible to laypeople”.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There are 9 treaty bodies, you can choose the most suitable for your case (if applicable in your country) and/or the one with a good pre-established case law in the matter of the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r>
                        <a:rPr lang="en-US" sz="1400" dirty="0"/>
                        <a:t>You can ask for</a:t>
                      </a:r>
                      <a:r>
                        <a:rPr lang="en-US" sz="1400" baseline="0" dirty="0"/>
                        <a:t> the anonymity of the case. </a:t>
                      </a:r>
                      <a:endParaRPr lang="en-US" sz="1400" dirty="0"/>
                    </a:p>
                  </a:txBody>
                  <a:tcPr/>
                </a:tc>
                <a:tc>
                  <a:txBody>
                    <a:bodyPr/>
                    <a:lstStyle/>
                    <a:p>
                      <a:r>
                        <a:rPr lang="en-GB" sz="1400" dirty="0"/>
                        <a:t>For CRC (OPIC), longer delay than</a:t>
                      </a:r>
                      <a:r>
                        <a:rPr lang="en-GB" sz="1400" baseline="0" dirty="0"/>
                        <a:t> ECtHR: 1 year.</a:t>
                      </a:r>
                    </a:p>
                    <a:p>
                      <a:endParaRPr lang="en-GB" sz="1400" baseline="0" dirty="0"/>
                    </a:p>
                    <a:p>
                      <a:r>
                        <a:rPr lang="en-GB" sz="1400" baseline="0" dirty="0"/>
                        <a:t>Delay: exhaustion of internal remedies + time of consideration of the complaint by the committee can be very long (especially for a child who has his/her own perception of the time).</a:t>
                      </a:r>
                    </a:p>
                    <a:p>
                      <a:endParaRPr lang="en-GB" sz="1400" baseline="0" dirty="0"/>
                    </a:p>
                    <a:p>
                      <a:r>
                        <a:rPr lang="en-GB" sz="1400" dirty="0"/>
                        <a:t>Even if the States have</a:t>
                      </a:r>
                      <a:r>
                        <a:rPr lang="en-GB" sz="1400" baseline="0" dirty="0"/>
                        <a:t> to implement the decisions, they are not </a:t>
                      </a:r>
                      <a:r>
                        <a:rPr lang="en-GB" sz="1400" i="1" baseline="0" dirty="0" err="1"/>
                        <a:t>stricto</a:t>
                      </a:r>
                      <a:r>
                        <a:rPr lang="en-GB" sz="1400" i="1" baseline="0" dirty="0"/>
                        <a:t> </a:t>
                      </a:r>
                      <a:r>
                        <a:rPr lang="en-GB" sz="1400" i="1" baseline="0" dirty="0" err="1"/>
                        <a:t>sensu</a:t>
                      </a:r>
                      <a:r>
                        <a:rPr lang="en-GB" sz="1400" i="1" baseline="0" dirty="0"/>
                        <a:t> </a:t>
                      </a:r>
                      <a:r>
                        <a:rPr lang="en-GB" sz="1400" baseline="0" dirty="0"/>
                        <a:t>binding. Then, some States are quite reluctant in the implementation of the decisions. </a:t>
                      </a:r>
                    </a:p>
                    <a:p>
                      <a:endParaRPr lang="en-GB" sz="1400" baseline="0" dirty="0"/>
                    </a:p>
                    <a:p>
                      <a:r>
                        <a:rPr lang="en-GB" sz="1400" baseline="0" dirty="0"/>
                        <a:t>Need to prove the exhaustion of national remedies (however you can prove that you did not use them because they were not effective).</a:t>
                      </a:r>
                      <a:endParaRPr lang="en-GB"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48326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3154396" y="-273806"/>
            <a:ext cx="9144000" cy="120828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dirty="0">
                <a:solidFill>
                  <a:srgbClr val="EC7F20"/>
                </a:solidFill>
              </a:rPr>
              <a:t>Contents</a:t>
            </a:r>
            <a:endParaRPr lang="fr-BE" dirty="0">
              <a:solidFill>
                <a:srgbClr val="FF6600"/>
              </a:solidFill>
            </a:endParaRP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5241368" y="1371177"/>
            <a:ext cx="6782019" cy="41813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dirty="0">
                <a:solidFill>
                  <a:srgbClr val="FF9933"/>
                </a:solidFill>
              </a:rPr>
              <a:t>UN mechanisms</a:t>
            </a:r>
          </a:p>
          <a:p>
            <a:pPr marL="285750" indent="-285750" algn="l">
              <a:buFontTx/>
              <a:buChar char="-"/>
            </a:pPr>
            <a:r>
              <a:rPr lang="en-GB" sz="1900" dirty="0"/>
              <a:t>UN human rights system</a:t>
            </a:r>
          </a:p>
          <a:p>
            <a:pPr marL="285750" indent="-285750" algn="l">
              <a:buFontTx/>
              <a:buChar char="-"/>
            </a:pPr>
            <a:r>
              <a:rPr lang="en-GB" sz="1900" dirty="0"/>
              <a:t>Treaty Bodies</a:t>
            </a:r>
          </a:p>
          <a:p>
            <a:pPr marL="800100" lvl="1" indent="-342900" algn="l">
              <a:buFont typeface="Wingdings" panose="05000000000000000000" pitchFamily="2" charset="2"/>
              <a:buChar char="Ø"/>
            </a:pPr>
            <a:r>
              <a:rPr lang="en-GB" sz="1900" dirty="0"/>
              <a:t>Their control mechanisms</a:t>
            </a:r>
          </a:p>
          <a:p>
            <a:pPr marL="800100" lvl="1" indent="-342900" algn="l">
              <a:buFont typeface="Wingdings" panose="05000000000000000000" pitchFamily="2" charset="2"/>
              <a:buChar char="Ø"/>
            </a:pPr>
            <a:r>
              <a:rPr lang="en-GB" sz="1900" dirty="0"/>
              <a:t>Focus on Individual Complaints</a:t>
            </a:r>
          </a:p>
          <a:p>
            <a:pPr algn="l"/>
            <a:r>
              <a:rPr lang="en-GB" sz="3600" dirty="0">
                <a:solidFill>
                  <a:srgbClr val="FF9933"/>
                </a:solidFill>
              </a:rPr>
              <a:t>European mechanisms</a:t>
            </a:r>
          </a:p>
          <a:p>
            <a:pPr marL="571500" indent="-571500" algn="l">
              <a:buFontTx/>
              <a:buChar char="-"/>
            </a:pPr>
            <a:r>
              <a:rPr lang="en-GB" sz="1900" dirty="0"/>
              <a:t>European Court of Human Rights</a:t>
            </a:r>
          </a:p>
          <a:p>
            <a:pPr marL="571500" indent="-571500" algn="l">
              <a:buFontTx/>
              <a:buChar char="-"/>
            </a:pPr>
            <a:r>
              <a:rPr lang="en-US" sz="1900" dirty="0"/>
              <a:t>European Committee of Social Rights</a:t>
            </a:r>
          </a:p>
          <a:p>
            <a:pPr marL="571500" indent="-571500" algn="l">
              <a:buFontTx/>
              <a:buChar char="-"/>
            </a:pPr>
            <a:r>
              <a:rPr lang="en-US" sz="1900" dirty="0"/>
              <a:t>Court of Justice of the European Union</a:t>
            </a:r>
            <a:endParaRPr lang="fr-BE" sz="1900" dirty="0"/>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pic>
        <p:nvPicPr>
          <p:cNvPr id="2" name="Image 1"/>
          <p:cNvPicPr>
            <a:picLocks noChangeAspect="1"/>
          </p:cNvPicPr>
          <p:nvPr/>
        </p:nvPicPr>
        <p:blipFill rotWithShape="1">
          <a:blip r:embed="rId4"/>
          <a:srcRect b="3184"/>
          <a:stretch/>
        </p:blipFill>
        <p:spPr>
          <a:xfrm>
            <a:off x="3109263" y="3791565"/>
            <a:ext cx="1553528" cy="1395072"/>
          </a:xfrm>
          <a:prstGeom prst="rect">
            <a:avLst/>
          </a:prstGeom>
        </p:spPr>
      </p:pic>
      <p:pic>
        <p:nvPicPr>
          <p:cNvPr id="3" name="Image 2"/>
          <p:cNvPicPr>
            <a:picLocks noChangeAspect="1"/>
          </p:cNvPicPr>
          <p:nvPr/>
        </p:nvPicPr>
        <p:blipFill>
          <a:blip r:embed="rId5"/>
          <a:stretch>
            <a:fillRect/>
          </a:stretch>
        </p:blipFill>
        <p:spPr>
          <a:xfrm>
            <a:off x="2917763" y="2004119"/>
            <a:ext cx="2125234" cy="1142227"/>
          </a:xfrm>
          <a:prstGeom prst="rect">
            <a:avLst/>
          </a:prstGeom>
        </p:spPr>
      </p:pic>
      <p:pic>
        <p:nvPicPr>
          <p:cNvPr id="4" name="Image 3"/>
          <p:cNvPicPr>
            <a:picLocks noChangeAspect="1"/>
          </p:cNvPicPr>
          <p:nvPr/>
        </p:nvPicPr>
        <p:blipFill>
          <a:blip r:embed="rId6"/>
          <a:stretch>
            <a:fillRect/>
          </a:stretch>
        </p:blipFill>
        <p:spPr>
          <a:xfrm>
            <a:off x="10145949" y="1496789"/>
            <a:ext cx="1104000" cy="1014659"/>
          </a:xfrm>
          <a:prstGeom prst="rect">
            <a:avLst/>
          </a:prstGeom>
        </p:spPr>
      </p:pic>
      <p:pic>
        <p:nvPicPr>
          <p:cNvPr id="5" name="Image 4"/>
          <p:cNvPicPr>
            <a:picLocks noChangeAspect="1"/>
          </p:cNvPicPr>
          <p:nvPr/>
        </p:nvPicPr>
        <p:blipFill rotWithShape="1">
          <a:blip r:embed="rId7"/>
          <a:srcRect l="2997" t="2737"/>
          <a:stretch/>
        </p:blipFill>
        <p:spPr>
          <a:xfrm>
            <a:off x="10295669" y="3828636"/>
            <a:ext cx="1097259" cy="732239"/>
          </a:xfrm>
          <a:prstGeom prst="rect">
            <a:avLst/>
          </a:prstGeom>
        </p:spPr>
      </p:pic>
    </p:spTree>
    <p:extLst>
      <p:ext uri="{BB962C8B-B14F-4D97-AF65-F5344CB8AC3E}">
        <p14:creationId xmlns:p14="http://schemas.microsoft.com/office/powerpoint/2010/main" val="3580764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694" y="0"/>
            <a:ext cx="4159847" cy="1129633"/>
          </a:xfrm>
        </p:spPr>
        <p:txBody>
          <a:bodyPr>
            <a:noAutofit/>
          </a:bodyPr>
          <a:lstStyle/>
          <a:p>
            <a:pPr algn="l"/>
            <a:r>
              <a:rPr lang="en-US" sz="3100" dirty="0">
                <a:solidFill>
                  <a:schemeClr val="bg1"/>
                </a:solidFill>
              </a:rPr>
              <a:t>Part 2: </a:t>
            </a:r>
            <a:r>
              <a:rPr lang="en-US" sz="3100" dirty="0" err="1">
                <a:solidFill>
                  <a:schemeClr val="bg1"/>
                </a:solidFill>
              </a:rPr>
              <a:t>Analysing</a:t>
            </a:r>
            <a:r>
              <a:rPr lang="en-US" sz="3100" dirty="0">
                <a:solidFill>
                  <a:schemeClr val="bg1"/>
                </a:solidFill>
              </a:rPr>
              <a:t> advantages and disadvantages of these mechanisms </a:t>
            </a:r>
            <a:endParaRPr lang="fr-BE" sz="3100" dirty="0">
              <a:solidFill>
                <a:schemeClr val="bg1"/>
              </a:solidFill>
            </a:endParaRP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4162541" y="564816"/>
            <a:ext cx="7653727" cy="837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altLang="fr-FR" sz="4000" dirty="0" err="1">
                <a:solidFill>
                  <a:srgbClr val="FBA617"/>
                </a:solidFill>
              </a:rPr>
              <a:t>Results</a:t>
            </a:r>
            <a:r>
              <a:rPr lang="fr-BE" altLang="fr-FR" sz="4000" dirty="0">
                <a:solidFill>
                  <a:srgbClr val="FBA617"/>
                </a:solidFill>
              </a:rPr>
              <a:t> of the </a:t>
            </a:r>
            <a:r>
              <a:rPr lang="fr-BE" altLang="fr-FR" sz="4000" dirty="0" err="1">
                <a:solidFill>
                  <a:srgbClr val="FBA617"/>
                </a:solidFill>
              </a:rPr>
              <a:t>exercise</a:t>
            </a:r>
            <a:endParaRPr lang="en-US" altLang="fr-FR" sz="4000" dirty="0">
              <a:solidFill>
                <a:srgbClr val="FBA617"/>
              </a:solidFill>
            </a:endParaRPr>
          </a:p>
        </p:txBody>
      </p:sp>
      <p:sp>
        <p:nvSpPr>
          <p:cNvPr id="2" name="ZoneTexte 1"/>
          <p:cNvSpPr txBox="1"/>
          <p:nvPr/>
        </p:nvSpPr>
        <p:spPr>
          <a:xfrm>
            <a:off x="7233313" y="1905789"/>
            <a:ext cx="2715904" cy="1200329"/>
          </a:xfrm>
          <a:prstGeom prst="rect">
            <a:avLst/>
          </a:prstGeom>
          <a:noFill/>
        </p:spPr>
        <p:txBody>
          <a:bodyPr wrap="square" rtlCol="0">
            <a:spAutoFit/>
          </a:bodyPr>
          <a:lstStyle/>
          <a:p>
            <a:endParaRPr lang="en-GB" dirty="0"/>
          </a:p>
          <a:p>
            <a:endParaRPr lang="en-GB" dirty="0"/>
          </a:p>
          <a:p>
            <a:endParaRPr lang="en-GB" dirty="0"/>
          </a:p>
          <a:p>
            <a:endParaRPr lang="en-GB" dirty="0"/>
          </a:p>
        </p:txBody>
      </p:sp>
      <p:graphicFrame>
        <p:nvGraphicFramePr>
          <p:cNvPr id="3" name="Tableau 2"/>
          <p:cNvGraphicFramePr>
            <a:graphicFrameLocks noGrp="1"/>
          </p:cNvGraphicFramePr>
          <p:nvPr>
            <p:extLst>
              <p:ext uri="{D42A27DB-BD31-4B8C-83A1-F6EECF244321}">
                <p14:modId xmlns:p14="http://schemas.microsoft.com/office/powerpoint/2010/main" val="2492545203"/>
              </p:ext>
            </p:extLst>
          </p:nvPr>
        </p:nvGraphicFramePr>
        <p:xfrm>
          <a:off x="3798209" y="1414887"/>
          <a:ext cx="7867934" cy="3931920"/>
        </p:xfrm>
        <a:graphic>
          <a:graphicData uri="http://schemas.openxmlformats.org/drawingml/2006/table">
            <a:tbl>
              <a:tblPr firstRow="1" bandRow="1">
                <a:tableStyleId>{5940675A-B579-460E-94D1-54222C63F5DA}</a:tableStyleId>
              </a:tblPr>
              <a:tblGrid>
                <a:gridCol w="3814066">
                  <a:extLst>
                    <a:ext uri="{9D8B030D-6E8A-4147-A177-3AD203B41FA5}">
                      <a16:colId xmlns:a16="http://schemas.microsoft.com/office/drawing/2014/main" val="20000"/>
                    </a:ext>
                  </a:extLst>
                </a:gridCol>
                <a:gridCol w="4053868">
                  <a:extLst>
                    <a:ext uri="{9D8B030D-6E8A-4147-A177-3AD203B41FA5}">
                      <a16:colId xmlns:a16="http://schemas.microsoft.com/office/drawing/2014/main" val="20001"/>
                    </a:ext>
                  </a:extLst>
                </a:gridCol>
              </a:tblGrid>
              <a:tr h="219540">
                <a:tc gridSpan="2">
                  <a:txBody>
                    <a:bodyPr/>
                    <a:lstStyle/>
                    <a:p>
                      <a:pPr algn="ctr"/>
                      <a:r>
                        <a:rPr lang="en-GB" sz="1600" b="1" dirty="0">
                          <a:solidFill>
                            <a:srgbClr val="5CBDB2"/>
                          </a:solidFill>
                        </a:rPr>
                        <a:t>Collective complaint to </a:t>
                      </a:r>
                      <a:r>
                        <a:rPr lang="en-GB" sz="1600" b="1" kern="1200" dirty="0">
                          <a:solidFill>
                            <a:srgbClr val="5CBDB2"/>
                          </a:solidFill>
                          <a:latin typeface="+mn-lt"/>
                          <a:ea typeface="+mn-ea"/>
                          <a:cs typeface="+mn-cs"/>
                        </a:rPr>
                        <a:t>the </a:t>
                      </a:r>
                      <a:r>
                        <a:rPr lang="en-US" sz="1600" b="1" kern="1200" dirty="0">
                          <a:solidFill>
                            <a:srgbClr val="5CBDB2"/>
                          </a:solidFill>
                          <a:latin typeface="+mn-lt"/>
                          <a:ea typeface="+mn-ea"/>
                          <a:cs typeface="+mn-cs"/>
                        </a:rPr>
                        <a:t>European Committee of Social Rights</a:t>
                      </a:r>
                    </a:p>
                  </a:txBody>
                  <a:tcPr/>
                </a:tc>
                <a:tc hMerge="1">
                  <a:txBody>
                    <a:bodyPr/>
                    <a:lstStyle/>
                    <a:p>
                      <a:endParaRPr lang="en-GB"/>
                    </a:p>
                  </a:txBody>
                  <a:tcPr/>
                </a:tc>
                <a:extLst>
                  <a:ext uri="{0D108BD9-81ED-4DB2-BD59-A6C34878D82A}">
                    <a16:rowId xmlns:a16="http://schemas.microsoft.com/office/drawing/2014/main" val="10000"/>
                  </a:ext>
                </a:extLst>
              </a:tr>
              <a:tr h="219540">
                <a:tc>
                  <a:txBody>
                    <a:bodyPr/>
                    <a:lstStyle/>
                    <a:p>
                      <a:pPr algn="ctr"/>
                      <a:r>
                        <a:rPr lang="en-GB" sz="1600" dirty="0">
                          <a:solidFill>
                            <a:srgbClr val="FBA617"/>
                          </a:solidFill>
                        </a:rPr>
                        <a:t>Advantages</a:t>
                      </a:r>
                    </a:p>
                  </a:txBody>
                  <a:tcPr/>
                </a:tc>
                <a:tc>
                  <a:txBody>
                    <a:bodyPr/>
                    <a:lstStyle/>
                    <a:p>
                      <a:pPr algn="ctr"/>
                      <a:r>
                        <a:rPr lang="en-GB" sz="1600" dirty="0">
                          <a:solidFill>
                            <a:srgbClr val="FBA617"/>
                          </a:solidFill>
                        </a:rPr>
                        <a:t>Disadvantages</a:t>
                      </a:r>
                    </a:p>
                  </a:txBody>
                  <a:tcPr/>
                </a:tc>
                <a:extLst>
                  <a:ext uri="{0D108BD9-81ED-4DB2-BD59-A6C34878D82A}">
                    <a16:rowId xmlns:a16="http://schemas.microsoft.com/office/drawing/2014/main" val="10001"/>
                  </a:ext>
                </a:extLst>
              </a:tr>
              <a:tr h="2908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 need to exhaust internal remedies.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Influence of the group as opposed to the individual: it brings additional weigh.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Obligation of the State to respond to complaints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Allows violations to be identified that could not be brought before national courts.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 need to have the mandate/represent the person(s) in question.</a:t>
                      </a:r>
                    </a:p>
                  </a:txBody>
                  <a:tcPr/>
                </a:tc>
                <a:tc>
                  <a:txBody>
                    <a:bodyPr/>
                    <a:lstStyle/>
                    <a:p>
                      <a:r>
                        <a:rPr lang="en-US" sz="1600" dirty="0"/>
                        <a:t>Must go through an accredited NGO</a:t>
                      </a:r>
                    </a:p>
                    <a:p>
                      <a:endParaRPr lang="en-US" sz="1600" dirty="0"/>
                    </a:p>
                    <a:p>
                      <a:r>
                        <a:rPr lang="en-US" sz="1600" dirty="0"/>
                        <a:t>Strength of decisions: less effect than an individual decision</a:t>
                      </a:r>
                    </a:p>
                    <a:p>
                      <a:endParaRPr lang="en-US" sz="1600" dirty="0"/>
                    </a:p>
                    <a:p>
                      <a:r>
                        <a:rPr lang="en-US" sz="1600" dirty="0"/>
                        <a:t>Not all states have signed up to this mechanism</a:t>
                      </a:r>
                    </a:p>
                    <a:p>
                      <a:r>
                        <a:rPr lang="en-US" sz="1600" dirty="0"/>
                        <a:t>Heavy and long procedure</a:t>
                      </a:r>
                    </a:p>
                    <a:p>
                      <a:endParaRPr lang="en-US" sz="1600" dirty="0"/>
                    </a:p>
                    <a:p>
                      <a:r>
                        <a:rPr lang="en-US" sz="1600" dirty="0"/>
                        <a:t>Diplomacy v. rights - implementation of decisions?</a:t>
                      </a:r>
                      <a:endParaRPr lang="en-GB"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13584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694" y="10830"/>
            <a:ext cx="4159847" cy="1129633"/>
          </a:xfrm>
        </p:spPr>
        <p:txBody>
          <a:bodyPr>
            <a:noAutofit/>
          </a:bodyPr>
          <a:lstStyle/>
          <a:p>
            <a:pPr algn="l"/>
            <a:r>
              <a:rPr lang="en-US" sz="3100" dirty="0">
                <a:solidFill>
                  <a:schemeClr val="bg1"/>
                </a:solidFill>
              </a:rPr>
              <a:t>Part 2: </a:t>
            </a:r>
            <a:r>
              <a:rPr lang="en-US" sz="3100" dirty="0" err="1">
                <a:solidFill>
                  <a:schemeClr val="bg1"/>
                </a:solidFill>
              </a:rPr>
              <a:t>Analysing</a:t>
            </a:r>
            <a:r>
              <a:rPr lang="en-US" sz="3100" dirty="0">
                <a:solidFill>
                  <a:schemeClr val="bg1"/>
                </a:solidFill>
              </a:rPr>
              <a:t> advantages and disadvantages of these mechanisms </a:t>
            </a:r>
            <a:endParaRPr lang="fr-BE" sz="3100" dirty="0">
              <a:solidFill>
                <a:schemeClr val="bg1"/>
              </a:solidFill>
            </a:endParaRP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4162541" y="-82970"/>
            <a:ext cx="7653727" cy="837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altLang="fr-FR" sz="4000" dirty="0" err="1">
                <a:solidFill>
                  <a:srgbClr val="FBA617"/>
                </a:solidFill>
              </a:rPr>
              <a:t>Results</a:t>
            </a:r>
            <a:r>
              <a:rPr lang="fr-BE" altLang="fr-FR" sz="4000" dirty="0">
                <a:solidFill>
                  <a:srgbClr val="FBA617"/>
                </a:solidFill>
              </a:rPr>
              <a:t> of the </a:t>
            </a:r>
            <a:r>
              <a:rPr lang="fr-BE" altLang="fr-FR" sz="4000" dirty="0" err="1">
                <a:solidFill>
                  <a:srgbClr val="FBA617"/>
                </a:solidFill>
              </a:rPr>
              <a:t>exercise</a:t>
            </a:r>
            <a:endParaRPr lang="en-US" altLang="fr-FR" sz="4000" dirty="0">
              <a:solidFill>
                <a:srgbClr val="FBA617"/>
              </a:solidFill>
            </a:endParaRPr>
          </a:p>
        </p:txBody>
      </p:sp>
      <p:sp>
        <p:nvSpPr>
          <p:cNvPr id="2" name="ZoneTexte 1"/>
          <p:cNvSpPr txBox="1"/>
          <p:nvPr/>
        </p:nvSpPr>
        <p:spPr>
          <a:xfrm>
            <a:off x="7233313" y="1905789"/>
            <a:ext cx="2715904" cy="1200329"/>
          </a:xfrm>
          <a:prstGeom prst="rect">
            <a:avLst/>
          </a:prstGeom>
          <a:noFill/>
        </p:spPr>
        <p:txBody>
          <a:bodyPr wrap="square" rtlCol="0">
            <a:spAutoFit/>
          </a:bodyPr>
          <a:lstStyle/>
          <a:p>
            <a:endParaRPr lang="en-GB" dirty="0"/>
          </a:p>
          <a:p>
            <a:endParaRPr lang="en-GB" dirty="0"/>
          </a:p>
          <a:p>
            <a:endParaRPr lang="en-GB" dirty="0"/>
          </a:p>
          <a:p>
            <a:endParaRPr lang="en-GB" dirty="0"/>
          </a:p>
        </p:txBody>
      </p:sp>
      <p:graphicFrame>
        <p:nvGraphicFramePr>
          <p:cNvPr id="3" name="Tableau 2"/>
          <p:cNvGraphicFramePr>
            <a:graphicFrameLocks noGrp="1"/>
          </p:cNvGraphicFramePr>
          <p:nvPr>
            <p:extLst>
              <p:ext uri="{D42A27DB-BD31-4B8C-83A1-F6EECF244321}">
                <p14:modId xmlns:p14="http://schemas.microsoft.com/office/powerpoint/2010/main" val="1594627420"/>
              </p:ext>
            </p:extLst>
          </p:nvPr>
        </p:nvGraphicFramePr>
        <p:xfrm>
          <a:off x="3948334" y="870868"/>
          <a:ext cx="7867934" cy="5151120"/>
        </p:xfrm>
        <a:graphic>
          <a:graphicData uri="http://schemas.openxmlformats.org/drawingml/2006/table">
            <a:tbl>
              <a:tblPr firstRow="1" bandRow="1">
                <a:tableStyleId>{5940675A-B579-460E-94D1-54222C63F5DA}</a:tableStyleId>
              </a:tblPr>
              <a:tblGrid>
                <a:gridCol w="3814066">
                  <a:extLst>
                    <a:ext uri="{9D8B030D-6E8A-4147-A177-3AD203B41FA5}">
                      <a16:colId xmlns:a16="http://schemas.microsoft.com/office/drawing/2014/main" val="20000"/>
                    </a:ext>
                  </a:extLst>
                </a:gridCol>
                <a:gridCol w="4053868">
                  <a:extLst>
                    <a:ext uri="{9D8B030D-6E8A-4147-A177-3AD203B41FA5}">
                      <a16:colId xmlns:a16="http://schemas.microsoft.com/office/drawing/2014/main" val="20001"/>
                    </a:ext>
                  </a:extLst>
                </a:gridCol>
              </a:tblGrid>
              <a:tr h="219540">
                <a:tc gridSpan="2">
                  <a:txBody>
                    <a:bodyPr/>
                    <a:lstStyle/>
                    <a:p>
                      <a:pPr algn="ctr"/>
                      <a:r>
                        <a:rPr lang="en-GB" sz="1600" b="1" dirty="0">
                          <a:solidFill>
                            <a:srgbClr val="5CBDB2"/>
                          </a:solidFill>
                        </a:rPr>
                        <a:t>Reporting to UN</a:t>
                      </a:r>
                      <a:r>
                        <a:rPr lang="en-GB" sz="1600" b="1" baseline="0" dirty="0">
                          <a:solidFill>
                            <a:srgbClr val="5CBDB2"/>
                          </a:solidFill>
                        </a:rPr>
                        <a:t> treaty Bodies</a:t>
                      </a:r>
                    </a:p>
                  </a:txBody>
                  <a:tcPr/>
                </a:tc>
                <a:tc hMerge="1">
                  <a:txBody>
                    <a:bodyPr/>
                    <a:lstStyle/>
                    <a:p>
                      <a:endParaRPr lang="en-GB"/>
                    </a:p>
                  </a:txBody>
                  <a:tcPr/>
                </a:tc>
                <a:extLst>
                  <a:ext uri="{0D108BD9-81ED-4DB2-BD59-A6C34878D82A}">
                    <a16:rowId xmlns:a16="http://schemas.microsoft.com/office/drawing/2014/main" val="10000"/>
                  </a:ext>
                </a:extLst>
              </a:tr>
              <a:tr h="219540">
                <a:tc>
                  <a:txBody>
                    <a:bodyPr/>
                    <a:lstStyle/>
                    <a:p>
                      <a:pPr algn="ctr"/>
                      <a:r>
                        <a:rPr lang="en-GB" sz="1600" dirty="0">
                          <a:solidFill>
                            <a:srgbClr val="FBA617"/>
                          </a:solidFill>
                        </a:rPr>
                        <a:t>Advantages</a:t>
                      </a:r>
                    </a:p>
                  </a:txBody>
                  <a:tcPr/>
                </a:tc>
                <a:tc>
                  <a:txBody>
                    <a:bodyPr/>
                    <a:lstStyle/>
                    <a:p>
                      <a:pPr algn="ctr"/>
                      <a:r>
                        <a:rPr lang="en-GB" sz="1600" dirty="0">
                          <a:solidFill>
                            <a:srgbClr val="FBA617"/>
                          </a:solidFill>
                        </a:rPr>
                        <a:t>Disadvantages</a:t>
                      </a:r>
                    </a:p>
                  </a:txBody>
                  <a:tcPr/>
                </a:tc>
                <a:extLst>
                  <a:ext uri="{0D108BD9-81ED-4DB2-BD59-A6C34878D82A}">
                    <a16:rowId xmlns:a16="http://schemas.microsoft.com/office/drawing/2014/main" val="10001"/>
                  </a:ext>
                </a:extLst>
              </a:tr>
              <a:tr h="2908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Very broad analysis of all rights on the territory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Involvement of different actors (States, civil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Space for dialogue (sometimes)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 need for a specific case to address shortcomings on certain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Opportunity to receive advice from international experts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Concluding</a:t>
                      </a:r>
                      <a:r>
                        <a:rPr lang="en-US" sz="1600" baseline="0" dirty="0"/>
                        <a:t> observation can be an interesting argument in front of a national jurisdiction</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tc>
                  <a:txBody>
                    <a:bodyPr/>
                    <a:lstStyle/>
                    <a:p>
                      <a:r>
                        <a:rPr lang="en-US" sz="1600" dirty="0"/>
                        <a:t>Not binding - depends on state commitment - difficulties in implementing concluding observations.</a:t>
                      </a:r>
                    </a:p>
                    <a:p>
                      <a:endParaRPr lang="en-US" sz="1600" dirty="0"/>
                    </a:p>
                    <a:p>
                      <a:r>
                        <a:rPr lang="en-US" sz="1600" dirty="0"/>
                        <a:t>Reporting cycles far apart (sometimes almost 10 years)</a:t>
                      </a:r>
                    </a:p>
                    <a:p>
                      <a:endParaRPr lang="en-US" sz="1600" dirty="0"/>
                    </a:p>
                    <a:p>
                      <a:r>
                        <a:rPr lang="en-US" sz="1600" dirty="0"/>
                        <a:t>It</a:t>
                      </a:r>
                      <a:r>
                        <a:rPr lang="en-US" sz="1600" baseline="0" dirty="0"/>
                        <a:t> d</a:t>
                      </a:r>
                      <a:r>
                        <a:rPr lang="en-US" sz="1600" dirty="0"/>
                        <a:t>oes not provide a response to an individual situation: recommendations are general</a:t>
                      </a:r>
                      <a:endParaRPr lang="en-GB" sz="16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95518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4142488" y="1039900"/>
            <a:ext cx="7653727" cy="19211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rgbClr val="FBA617"/>
                </a:solidFill>
              </a:rPr>
              <a:t>Part 3: Case study: which mechanism should I use to defend the rights of my young client? </a:t>
            </a:r>
          </a:p>
          <a:p>
            <a:endParaRPr lang="en-US" altLang="fr-FR" sz="4000" dirty="0">
              <a:solidFill>
                <a:srgbClr val="FBA617"/>
              </a:solidFill>
            </a:endParaRPr>
          </a:p>
          <a:p>
            <a:r>
              <a:rPr lang="en-US" altLang="fr-FR" sz="4000" dirty="0">
                <a:solidFill>
                  <a:srgbClr val="FBA617"/>
                </a:solidFill>
              </a:rPr>
              <a:t> </a:t>
            </a:r>
          </a:p>
        </p:txBody>
      </p:sp>
      <p:pic>
        <p:nvPicPr>
          <p:cNvPr id="9" name="Image 8"/>
          <p:cNvPicPr/>
          <p:nvPr/>
        </p:nvPicPr>
        <p:blipFill>
          <a:blip r:embed="rId4"/>
          <a:stretch>
            <a:fillRect/>
          </a:stretch>
        </p:blipFill>
        <p:spPr>
          <a:xfrm>
            <a:off x="3306920" y="2644453"/>
            <a:ext cx="3529960" cy="2702194"/>
          </a:xfrm>
          <a:prstGeom prst="rect">
            <a:avLst/>
          </a:prstGeom>
        </p:spPr>
      </p:pic>
      <p:sp>
        <p:nvSpPr>
          <p:cNvPr id="2" name="ZoneTexte 1"/>
          <p:cNvSpPr txBox="1"/>
          <p:nvPr/>
        </p:nvSpPr>
        <p:spPr>
          <a:xfrm>
            <a:off x="7633129" y="2461934"/>
            <a:ext cx="2715904" cy="2308324"/>
          </a:xfrm>
          <a:prstGeom prst="rect">
            <a:avLst/>
          </a:prstGeom>
          <a:noFill/>
        </p:spPr>
        <p:txBody>
          <a:bodyPr wrap="square" rtlCol="0">
            <a:spAutoFit/>
          </a:bodyPr>
          <a:lstStyle/>
          <a:p>
            <a:r>
              <a:rPr lang="en-GB" b="1" dirty="0"/>
              <a:t>Steps of the exercise:</a:t>
            </a:r>
          </a:p>
          <a:p>
            <a:pPr marL="285750" indent="-285750">
              <a:buFontTx/>
              <a:buChar char="-"/>
            </a:pPr>
            <a:r>
              <a:rPr lang="en-GB" dirty="0"/>
              <a:t>Group work on the case study – 20’</a:t>
            </a:r>
          </a:p>
          <a:p>
            <a:pPr marL="285750" indent="-285750">
              <a:buFontTx/>
              <a:buChar char="-"/>
            </a:pPr>
            <a:r>
              <a:rPr lang="en-GB" dirty="0"/>
              <a:t>Plenary session – 15’</a:t>
            </a:r>
          </a:p>
          <a:p>
            <a:endParaRPr lang="en-GB" dirty="0"/>
          </a:p>
          <a:p>
            <a:endParaRPr lang="en-GB" dirty="0"/>
          </a:p>
          <a:p>
            <a:endParaRPr lang="en-GB" dirty="0"/>
          </a:p>
          <a:p>
            <a:endParaRPr lang="en-GB" dirty="0"/>
          </a:p>
        </p:txBody>
      </p:sp>
      <p:pic>
        <p:nvPicPr>
          <p:cNvPr id="14" name="Image 13"/>
          <p:cNvPicPr/>
          <p:nvPr/>
        </p:nvPicPr>
        <p:blipFill>
          <a:blip r:embed="rId5"/>
          <a:stretch>
            <a:fillRect/>
          </a:stretch>
        </p:blipFill>
        <p:spPr>
          <a:xfrm>
            <a:off x="7633129" y="3774087"/>
            <a:ext cx="1589606" cy="1332660"/>
          </a:xfrm>
          <a:prstGeom prst="rect">
            <a:avLst/>
          </a:prstGeom>
        </p:spPr>
      </p:pic>
    </p:spTree>
    <p:extLst>
      <p:ext uri="{BB962C8B-B14F-4D97-AF65-F5344CB8AC3E}">
        <p14:creationId xmlns:p14="http://schemas.microsoft.com/office/powerpoint/2010/main" val="4142225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4052" y="-297657"/>
            <a:ext cx="10515600" cy="1325563"/>
          </a:xfrm>
        </p:spPr>
        <p:txBody>
          <a:bodyPr>
            <a:normAutofit/>
          </a:bodyPr>
          <a:lstStyle/>
          <a:p>
            <a:pPr algn="ctr"/>
            <a:r>
              <a:rPr lang="en-US" sz="2400" dirty="0">
                <a:solidFill>
                  <a:srgbClr val="FBA617"/>
                </a:solidFill>
              </a:rPr>
              <a:t>Case study: which mechanism should I use to defend the rights of my young client?</a:t>
            </a:r>
            <a:endParaRPr lang="en-GB" sz="2400" dirty="0"/>
          </a:p>
        </p:txBody>
      </p:sp>
      <p:sp>
        <p:nvSpPr>
          <p:cNvPr id="5" name="Rectangle 4"/>
          <p:cNvSpPr/>
          <p:nvPr/>
        </p:nvSpPr>
        <p:spPr>
          <a:xfrm>
            <a:off x="2442949" y="230188"/>
            <a:ext cx="8188657" cy="646331"/>
          </a:xfrm>
          <a:prstGeom prst="rect">
            <a:avLst/>
          </a:prstGeom>
        </p:spPr>
        <p:txBody>
          <a:bodyPr wrap="square">
            <a:spAutoFit/>
          </a:bodyPr>
          <a:lstStyle/>
          <a:p>
            <a:endParaRPr lang="en-GB" sz="36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069379189"/>
              </p:ext>
            </p:extLst>
          </p:nvPr>
        </p:nvGraphicFramePr>
        <p:xfrm>
          <a:off x="1425053" y="867195"/>
          <a:ext cx="8933598" cy="4754880"/>
        </p:xfrm>
        <a:graphic>
          <a:graphicData uri="http://schemas.openxmlformats.org/drawingml/2006/table">
            <a:tbl>
              <a:tblPr firstRow="1" bandRow="1">
                <a:tableStyleId>{5940675A-B579-460E-94D1-54222C63F5DA}</a:tableStyleId>
              </a:tblPr>
              <a:tblGrid>
                <a:gridCol w="4466799">
                  <a:extLst>
                    <a:ext uri="{9D8B030D-6E8A-4147-A177-3AD203B41FA5}">
                      <a16:colId xmlns:a16="http://schemas.microsoft.com/office/drawing/2014/main" val="20000"/>
                    </a:ext>
                  </a:extLst>
                </a:gridCol>
                <a:gridCol w="4466799">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t>Case 1: description</a:t>
                      </a:r>
                      <a:r>
                        <a:rPr lang="en-GB" sz="1400" b="1" baseline="0" dirty="0"/>
                        <a:t> of the situation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t>Case 2: description of the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Analyse</a:t>
                      </a:r>
                      <a:r>
                        <a:rPr lang="en-GB" sz="1400" baseline="0" dirty="0"/>
                        <a:t> the situation in group, w</a:t>
                      </a:r>
                      <a:r>
                        <a:rPr lang="en-GB" sz="1400" dirty="0"/>
                        <a:t>hich international mechanism</a:t>
                      </a:r>
                      <a:r>
                        <a:rPr lang="en-GB" sz="1400" baseline="0" dirty="0"/>
                        <a:t> is the more adapted to the situation? </a:t>
                      </a:r>
                    </a:p>
                    <a:p>
                      <a:endParaRPr lang="en-GB"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Analyse</a:t>
                      </a:r>
                      <a:r>
                        <a:rPr lang="en-GB" sz="1400" baseline="0" dirty="0"/>
                        <a:t> the situation in group, w</a:t>
                      </a:r>
                      <a:r>
                        <a:rPr lang="en-GB" sz="1400" dirty="0"/>
                        <a:t>hich international mechanism</a:t>
                      </a:r>
                      <a:r>
                        <a:rPr lang="en-GB" sz="1400" baseline="0" dirty="0"/>
                        <a:t> is the more adapted to the situation? </a:t>
                      </a:r>
                    </a:p>
                    <a:p>
                      <a:endParaRPr lang="en-GB" sz="1400" b="1"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a:t>
                      </a:r>
                      <a:endParaRPr lang="en-GB"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84059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3965067" y="125500"/>
            <a:ext cx="7653727" cy="19211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rgbClr val="FBA617"/>
                </a:solidFill>
              </a:rPr>
              <a:t>Part 4: Ethical considerations </a:t>
            </a:r>
          </a:p>
          <a:p>
            <a:endParaRPr lang="en-US" altLang="fr-FR" sz="4000" dirty="0">
              <a:solidFill>
                <a:srgbClr val="FBA617"/>
              </a:solidFill>
            </a:endParaRPr>
          </a:p>
          <a:p>
            <a:r>
              <a:rPr lang="en-US" altLang="fr-FR" sz="4000" dirty="0">
                <a:solidFill>
                  <a:srgbClr val="FBA617"/>
                </a:solidFill>
              </a:rPr>
              <a:t> </a:t>
            </a:r>
          </a:p>
        </p:txBody>
      </p:sp>
      <p:sp>
        <p:nvSpPr>
          <p:cNvPr id="8" name="Bulle ronde 7"/>
          <p:cNvSpPr/>
          <p:nvPr/>
        </p:nvSpPr>
        <p:spPr>
          <a:xfrm>
            <a:off x="5951324" y="3199859"/>
            <a:ext cx="3143385" cy="1148137"/>
          </a:xfrm>
          <a:prstGeom prst="wedgeEllipseCallout">
            <a:avLst>
              <a:gd name="adj1" fmla="val -24469"/>
              <a:gd name="adj2" fmla="val 79092"/>
            </a:avLst>
          </a:prstGeom>
          <a:solidFill>
            <a:srgbClr val="EC7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Bulle ronde 9"/>
          <p:cNvSpPr/>
          <p:nvPr/>
        </p:nvSpPr>
        <p:spPr>
          <a:xfrm>
            <a:off x="7523016" y="3773927"/>
            <a:ext cx="2146300" cy="1111068"/>
          </a:xfrm>
          <a:prstGeom prst="wedgeEllipseCallout">
            <a:avLst>
              <a:gd name="adj1" fmla="val 44619"/>
              <a:gd name="adj2" fmla="val 55863"/>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Bulle ronde 10"/>
          <p:cNvSpPr/>
          <p:nvPr/>
        </p:nvSpPr>
        <p:spPr>
          <a:xfrm>
            <a:off x="3965067" y="3820682"/>
            <a:ext cx="2146300" cy="1111068"/>
          </a:xfrm>
          <a:prstGeom prst="wedgeEllipseCallout">
            <a:avLst>
              <a:gd name="adj1" fmla="val -56974"/>
              <a:gd name="adj2" fmla="val 81186"/>
            </a:avLst>
          </a:prstGeom>
          <a:solidFill>
            <a:srgbClr val="5CB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4394579" y="1478945"/>
            <a:ext cx="5995397" cy="2031325"/>
          </a:xfrm>
          <a:prstGeom prst="rect">
            <a:avLst/>
          </a:prstGeom>
          <a:noFill/>
        </p:spPr>
        <p:txBody>
          <a:bodyPr wrap="square" rtlCol="0">
            <a:spAutoFit/>
          </a:bodyPr>
          <a:lstStyle/>
          <a:p>
            <a:r>
              <a:rPr lang="en-GB" b="1" dirty="0"/>
              <a:t>Brainstorming: </a:t>
            </a:r>
            <a:r>
              <a:rPr lang="en-GB" dirty="0"/>
              <a:t>what ethical considerations should a lawyer take into account when assessing the opportunity of using an international mechanism for the case of his/her child client?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150475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3" name="Titre 1">
            <a:extLst>
              <a:ext uri="{FF2B5EF4-FFF2-40B4-BE49-F238E27FC236}">
                <a16:creationId xmlns:a16="http://schemas.microsoft.com/office/drawing/2014/main" id="{B488E8A8-1127-461C-B276-1561DA8E25BF}"/>
              </a:ext>
            </a:extLst>
          </p:cNvPr>
          <p:cNvSpPr txBox="1">
            <a:spLocks/>
          </p:cNvSpPr>
          <p:nvPr/>
        </p:nvSpPr>
        <p:spPr>
          <a:xfrm>
            <a:off x="3965067" y="125500"/>
            <a:ext cx="7653727" cy="19211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rgbClr val="FBA617"/>
                </a:solidFill>
              </a:rPr>
              <a:t>Part 4: Ethical considerations </a:t>
            </a:r>
          </a:p>
          <a:p>
            <a:endParaRPr lang="en-US" altLang="fr-FR" sz="4000" dirty="0">
              <a:solidFill>
                <a:srgbClr val="FBA617"/>
              </a:solidFill>
            </a:endParaRPr>
          </a:p>
          <a:p>
            <a:r>
              <a:rPr lang="en-US" altLang="fr-FR" sz="4000" dirty="0">
                <a:solidFill>
                  <a:srgbClr val="FBA617"/>
                </a:solidFill>
              </a:rPr>
              <a:t> </a:t>
            </a:r>
          </a:p>
        </p:txBody>
      </p:sp>
      <p:sp>
        <p:nvSpPr>
          <p:cNvPr id="12" name="ZoneTexte 11"/>
          <p:cNvSpPr txBox="1"/>
          <p:nvPr/>
        </p:nvSpPr>
        <p:spPr>
          <a:xfrm>
            <a:off x="3507475" y="1858505"/>
            <a:ext cx="5172502" cy="3970318"/>
          </a:xfrm>
          <a:prstGeom prst="rect">
            <a:avLst/>
          </a:prstGeom>
          <a:noFill/>
        </p:spPr>
        <p:txBody>
          <a:bodyPr wrap="square" rtlCol="0">
            <a:spAutoFit/>
          </a:bodyPr>
          <a:lstStyle/>
          <a:p>
            <a:r>
              <a:rPr lang="en-GB" b="1" dirty="0"/>
              <a:t>Do not harm:</a:t>
            </a:r>
          </a:p>
          <a:p>
            <a:pPr marL="285750" indent="-285750">
              <a:buFontTx/>
              <a:buChar char="-"/>
            </a:pPr>
            <a:r>
              <a:rPr lang="en-GB" dirty="0"/>
              <a:t>Precautionary principle</a:t>
            </a:r>
          </a:p>
          <a:p>
            <a:pPr marL="285750" indent="-285750">
              <a:buFontTx/>
              <a:buChar char="-"/>
            </a:pPr>
            <a:r>
              <a:rPr lang="en-GB" dirty="0"/>
              <a:t>Analysis of the potential risks with the child</a:t>
            </a:r>
          </a:p>
          <a:p>
            <a:pPr marL="285750" indent="-285750">
              <a:buFontTx/>
              <a:buChar char="-"/>
            </a:pPr>
            <a:r>
              <a:rPr lang="en-GB" dirty="0"/>
              <a:t>Protective environment and interviews.</a:t>
            </a:r>
          </a:p>
          <a:p>
            <a:pPr marL="285750" indent="-285750">
              <a:buFontTx/>
              <a:buChar char="-"/>
            </a:pPr>
            <a:endParaRPr lang="en-GB" dirty="0"/>
          </a:p>
          <a:p>
            <a:r>
              <a:rPr lang="en-GB" b="1" dirty="0"/>
              <a:t>Information</a:t>
            </a:r>
            <a:r>
              <a:rPr lang="en-GB" dirty="0"/>
              <a:t> </a:t>
            </a:r>
          </a:p>
          <a:p>
            <a:endParaRPr lang="en-GB" dirty="0"/>
          </a:p>
          <a:p>
            <a:r>
              <a:rPr lang="en-GB" b="1" dirty="0"/>
              <a:t>Participation – informed and free consent</a:t>
            </a:r>
          </a:p>
          <a:p>
            <a:endParaRPr lang="en-GB" dirty="0"/>
          </a:p>
          <a:p>
            <a:r>
              <a:rPr lang="en-GB" b="1" dirty="0"/>
              <a:t>Right to privacy</a:t>
            </a:r>
          </a:p>
          <a:p>
            <a:pPr marL="285750" indent="-285750">
              <a:buFontTx/>
              <a:buChar char="-"/>
            </a:pPr>
            <a:endParaRPr lang="en-GB" dirty="0"/>
          </a:p>
          <a:p>
            <a:endParaRPr lang="en-GB" dirty="0"/>
          </a:p>
          <a:p>
            <a:endParaRPr lang="en-GB" dirty="0"/>
          </a:p>
          <a:p>
            <a:endParaRPr lang="en-GB" dirty="0"/>
          </a:p>
        </p:txBody>
      </p:sp>
      <p:pic>
        <p:nvPicPr>
          <p:cNvPr id="2" name="Image 1"/>
          <p:cNvPicPr>
            <a:picLocks noChangeAspect="1"/>
          </p:cNvPicPr>
          <p:nvPr/>
        </p:nvPicPr>
        <p:blipFill>
          <a:blip r:embed="rId4"/>
          <a:stretch>
            <a:fillRect/>
          </a:stretch>
        </p:blipFill>
        <p:spPr>
          <a:xfrm>
            <a:off x="8664695" y="1244356"/>
            <a:ext cx="2954099" cy="3802456"/>
          </a:xfrm>
          <a:prstGeom prst="rect">
            <a:avLst/>
          </a:prstGeom>
        </p:spPr>
      </p:pic>
    </p:spTree>
    <p:extLst>
      <p:ext uri="{BB962C8B-B14F-4D97-AF65-F5344CB8AC3E}">
        <p14:creationId xmlns:p14="http://schemas.microsoft.com/office/powerpoint/2010/main" val="1116042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12" name="ZoneTexte 11"/>
          <p:cNvSpPr txBox="1"/>
          <p:nvPr/>
        </p:nvSpPr>
        <p:spPr>
          <a:xfrm>
            <a:off x="4427539" y="2213346"/>
            <a:ext cx="5718410" cy="1908215"/>
          </a:xfrm>
          <a:prstGeom prst="rect">
            <a:avLst/>
          </a:prstGeom>
          <a:noFill/>
        </p:spPr>
        <p:txBody>
          <a:bodyPr wrap="square" rtlCol="0">
            <a:spAutoFit/>
          </a:bodyPr>
          <a:lstStyle/>
          <a:p>
            <a:endParaRPr lang="en-GB" dirty="0"/>
          </a:p>
          <a:p>
            <a:pPr algn="ctr"/>
            <a:r>
              <a:rPr lang="en-GB" sz="2800" b="1" dirty="0"/>
              <a:t>Thank you for your participation !</a:t>
            </a:r>
          </a:p>
          <a:p>
            <a:pPr marL="285750" indent="-285750">
              <a:buFontTx/>
              <a:buChar char="-"/>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3592879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4600894" y="98560"/>
            <a:ext cx="5421157" cy="5460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rgbClr val="FBA617"/>
                </a:solidFill>
              </a:rPr>
              <a:t>UN human rights system</a:t>
            </a:r>
            <a:endParaRPr lang="fr-BE" sz="4000" dirty="0">
              <a:solidFill>
                <a:srgbClr val="FBA617"/>
              </a:solidFill>
            </a:endParaRPr>
          </a:p>
        </p:txBody>
      </p:sp>
      <p:sp>
        <p:nvSpPr>
          <p:cNvPr id="9" name="Sous-titre 2">
            <a:extLst>
              <a:ext uri="{FF2B5EF4-FFF2-40B4-BE49-F238E27FC236}">
                <a16:creationId xmlns:a16="http://schemas.microsoft.com/office/drawing/2014/main" id="{5759FC79-A880-4F68-9DAF-8208F35749D7}"/>
              </a:ext>
            </a:extLst>
          </p:cNvPr>
          <p:cNvSpPr txBox="1">
            <a:spLocks/>
          </p:cNvSpPr>
          <p:nvPr/>
        </p:nvSpPr>
        <p:spPr>
          <a:xfrm>
            <a:off x="5000215" y="1840248"/>
            <a:ext cx="4223119" cy="4013881"/>
          </a:xfrm>
          <a:prstGeom prst="rect">
            <a:avLst/>
          </a:prstGeom>
          <a:ln>
            <a:solidFill>
              <a:srgbClr val="FBA617"/>
            </a:solidFill>
          </a:ln>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100" dirty="0">
                <a:solidFill>
                  <a:srgbClr val="FBA617"/>
                </a:solidFill>
              </a:rPr>
              <a:t>Treaty Bodies</a:t>
            </a:r>
          </a:p>
          <a:p>
            <a:r>
              <a:rPr lang="en-US" sz="1600" dirty="0"/>
              <a:t>Committee on the Elimination of Racial Discrimination (</a:t>
            </a:r>
            <a:r>
              <a:rPr lang="en-US" sz="1600" b="1" dirty="0"/>
              <a:t>CERD</a:t>
            </a:r>
            <a:r>
              <a:rPr lang="en-US" sz="1600" dirty="0"/>
              <a:t>) </a:t>
            </a:r>
          </a:p>
          <a:p>
            <a:r>
              <a:rPr lang="en-US" sz="1600" dirty="0"/>
              <a:t>Committee on Economic, Social and Cultural Rights (</a:t>
            </a:r>
            <a:r>
              <a:rPr lang="en-US" sz="1600" b="1" dirty="0"/>
              <a:t>CESCR</a:t>
            </a:r>
            <a:r>
              <a:rPr lang="en-US" sz="1600" dirty="0"/>
              <a:t>)</a:t>
            </a:r>
          </a:p>
          <a:p>
            <a:r>
              <a:rPr lang="en-US" sz="1600" dirty="0"/>
              <a:t> Human Rights Committee (</a:t>
            </a:r>
            <a:r>
              <a:rPr lang="en-US" sz="1600" b="1" dirty="0"/>
              <a:t>CCPR</a:t>
            </a:r>
            <a:r>
              <a:rPr lang="en-US" sz="1600" dirty="0"/>
              <a:t>)</a:t>
            </a:r>
          </a:p>
          <a:p>
            <a:r>
              <a:rPr lang="en-US" sz="1600" dirty="0"/>
              <a:t> Committee on the Elimination of Discrimination against Women (</a:t>
            </a:r>
            <a:r>
              <a:rPr lang="en-US" sz="1600" b="1" dirty="0"/>
              <a:t>CEDAW</a:t>
            </a:r>
            <a:r>
              <a:rPr lang="en-US" sz="1600" dirty="0"/>
              <a:t>)</a:t>
            </a:r>
          </a:p>
          <a:p>
            <a:r>
              <a:rPr lang="en-US" sz="1600" dirty="0"/>
              <a:t> </a:t>
            </a:r>
            <a:r>
              <a:rPr lang="fr-BE" sz="1600" dirty="0"/>
              <a:t>Committee </a:t>
            </a:r>
            <a:r>
              <a:rPr lang="fr-BE" sz="1600" dirty="0" err="1"/>
              <a:t>against</a:t>
            </a:r>
            <a:r>
              <a:rPr lang="fr-BE" sz="1600" dirty="0"/>
              <a:t> Torture (</a:t>
            </a:r>
            <a:r>
              <a:rPr lang="fr-BE" sz="1600" b="1" dirty="0"/>
              <a:t>CAT</a:t>
            </a:r>
            <a:r>
              <a:rPr lang="fr-BE" sz="1600" dirty="0"/>
              <a:t>)</a:t>
            </a:r>
          </a:p>
          <a:p>
            <a:r>
              <a:rPr lang="fr-BE" sz="1600" dirty="0"/>
              <a:t> </a:t>
            </a:r>
            <a:r>
              <a:rPr lang="en-US" sz="1600" dirty="0"/>
              <a:t>Committee on the Rights of the Child (</a:t>
            </a:r>
            <a:r>
              <a:rPr lang="en-US" sz="1600" b="1" dirty="0"/>
              <a:t>CRC</a:t>
            </a:r>
            <a:r>
              <a:rPr lang="en-US" sz="1600" dirty="0"/>
              <a:t>)</a:t>
            </a:r>
          </a:p>
          <a:p>
            <a:r>
              <a:rPr lang="en-US" sz="1600" dirty="0"/>
              <a:t> Committee on Migrant Workers (</a:t>
            </a:r>
            <a:r>
              <a:rPr lang="en-US" sz="1600" b="1" dirty="0"/>
              <a:t>CMW</a:t>
            </a:r>
            <a:r>
              <a:rPr lang="en-US" sz="1600" dirty="0"/>
              <a:t>)</a:t>
            </a:r>
          </a:p>
          <a:p>
            <a:r>
              <a:rPr lang="en-US" sz="1600" dirty="0"/>
              <a:t> Subcommittee on Prevention of Torture and other Cruel, Inhuman or Degrading Treatment or Punishment (</a:t>
            </a:r>
            <a:r>
              <a:rPr lang="en-US" sz="1600" b="1" dirty="0"/>
              <a:t>SPT</a:t>
            </a:r>
            <a:r>
              <a:rPr lang="en-US" sz="1600" dirty="0"/>
              <a:t>)</a:t>
            </a:r>
          </a:p>
          <a:p>
            <a:r>
              <a:rPr lang="en-US" sz="1600" dirty="0"/>
              <a:t> Committee on the Rights of Persons with Disabilities (</a:t>
            </a:r>
            <a:r>
              <a:rPr lang="en-US" sz="1600" b="1" dirty="0"/>
              <a:t>CRPD</a:t>
            </a:r>
            <a:r>
              <a:rPr lang="en-US" sz="1600" dirty="0"/>
              <a:t>)</a:t>
            </a:r>
          </a:p>
          <a:p>
            <a:r>
              <a:rPr lang="en-US" sz="1600" dirty="0"/>
              <a:t> Committee on Enforced Disappearances (</a:t>
            </a:r>
            <a:r>
              <a:rPr lang="en-US" sz="1600" b="1" dirty="0"/>
              <a:t>CED</a:t>
            </a:r>
            <a:r>
              <a:rPr lang="en-US" sz="1600" dirty="0"/>
              <a:t>)</a:t>
            </a:r>
          </a:p>
          <a:p>
            <a:pPr marL="285750" indent="-285750" algn="l">
              <a:buFontTx/>
              <a:buChar char="-"/>
            </a:pPr>
            <a:endParaRPr lang="en-GB" sz="1900" dirty="0"/>
          </a:p>
          <a:p>
            <a:pPr marL="285750" indent="-285750" algn="l">
              <a:buFontTx/>
              <a:buChar char="-"/>
            </a:pPr>
            <a:endParaRPr lang="en-GB" sz="1900" dirty="0"/>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39700" y="229267"/>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pic>
        <p:nvPicPr>
          <p:cNvPr id="3" name="Image 2"/>
          <p:cNvPicPr>
            <a:picLocks noChangeAspect="1"/>
          </p:cNvPicPr>
          <p:nvPr/>
        </p:nvPicPr>
        <p:blipFill>
          <a:blip r:embed="rId4"/>
          <a:stretch>
            <a:fillRect/>
          </a:stretch>
        </p:blipFill>
        <p:spPr>
          <a:xfrm>
            <a:off x="10022051" y="64592"/>
            <a:ext cx="2125234" cy="1142227"/>
          </a:xfrm>
          <a:prstGeom prst="rect">
            <a:avLst/>
          </a:prstGeom>
        </p:spPr>
      </p:pic>
      <p:pic>
        <p:nvPicPr>
          <p:cNvPr id="4" name="Image 3"/>
          <p:cNvPicPr>
            <a:picLocks noChangeAspect="1"/>
          </p:cNvPicPr>
          <p:nvPr/>
        </p:nvPicPr>
        <p:blipFill rotWithShape="1">
          <a:blip r:embed="rId5"/>
          <a:srcRect t="7087" b="3020"/>
          <a:stretch/>
        </p:blipFill>
        <p:spPr>
          <a:xfrm>
            <a:off x="6508895" y="614795"/>
            <a:ext cx="1205758" cy="996175"/>
          </a:xfrm>
          <a:prstGeom prst="rect">
            <a:avLst/>
          </a:prstGeom>
        </p:spPr>
      </p:pic>
      <p:sp>
        <p:nvSpPr>
          <p:cNvPr id="10" name="ZoneTexte 9"/>
          <p:cNvSpPr txBox="1"/>
          <p:nvPr/>
        </p:nvSpPr>
        <p:spPr>
          <a:xfrm>
            <a:off x="9837030" y="2334700"/>
            <a:ext cx="2224479" cy="3447098"/>
          </a:xfrm>
          <a:prstGeom prst="rect">
            <a:avLst/>
          </a:prstGeom>
          <a:noFill/>
          <a:ln>
            <a:solidFill>
              <a:srgbClr val="5CBDB2"/>
            </a:solidFill>
          </a:ln>
        </p:spPr>
        <p:txBody>
          <a:bodyPr wrap="square" rtlCol="0">
            <a:spAutoFit/>
          </a:bodyPr>
          <a:lstStyle/>
          <a:p>
            <a:r>
              <a:rPr lang="fr-BE" dirty="0">
                <a:solidFill>
                  <a:srgbClr val="5CBDB2"/>
                </a:solidFill>
              </a:rPr>
              <a:t>Human Rights Council</a:t>
            </a:r>
          </a:p>
          <a:p>
            <a:endParaRPr lang="fr-BE" dirty="0"/>
          </a:p>
          <a:p>
            <a:pPr algn="ctr"/>
            <a:r>
              <a:rPr lang="fr-BE" sz="1400" dirty="0"/>
              <a:t>Universal </a:t>
            </a:r>
            <a:r>
              <a:rPr lang="fr-BE" sz="1400" dirty="0" err="1"/>
              <a:t>Periodic</a:t>
            </a:r>
            <a:r>
              <a:rPr lang="fr-BE" sz="1400" dirty="0"/>
              <a:t> </a:t>
            </a:r>
            <a:r>
              <a:rPr lang="fr-BE" sz="1400" dirty="0" err="1"/>
              <a:t>Review</a:t>
            </a:r>
            <a:r>
              <a:rPr lang="fr-BE" sz="1400" dirty="0"/>
              <a:t> (UPR)</a:t>
            </a:r>
          </a:p>
          <a:p>
            <a:pPr algn="ctr"/>
            <a:endParaRPr lang="fr-BE" sz="1400" dirty="0"/>
          </a:p>
          <a:p>
            <a:pPr algn="ctr"/>
            <a:r>
              <a:rPr lang="fr-BE" sz="1400" dirty="0" err="1"/>
              <a:t>Special</a:t>
            </a:r>
            <a:r>
              <a:rPr lang="fr-BE" sz="1400" dirty="0"/>
              <a:t> </a:t>
            </a:r>
            <a:r>
              <a:rPr lang="fr-BE" sz="1400" dirty="0" err="1"/>
              <a:t>procedures</a:t>
            </a:r>
            <a:endParaRPr lang="fr-BE" sz="1400" dirty="0"/>
          </a:p>
          <a:p>
            <a:pPr algn="ctr"/>
            <a:endParaRPr lang="fr-BE" sz="1400" dirty="0"/>
          </a:p>
          <a:p>
            <a:pPr algn="ctr"/>
            <a:r>
              <a:rPr lang="fr-BE" sz="1400" dirty="0" err="1"/>
              <a:t>Other</a:t>
            </a:r>
            <a:endParaRPr lang="fr-BE" sz="1400" dirty="0"/>
          </a:p>
          <a:p>
            <a:pPr algn="ctr"/>
            <a:endParaRPr lang="fr-BE" sz="1400" dirty="0"/>
          </a:p>
          <a:p>
            <a:pPr algn="ctr"/>
            <a:endParaRPr lang="fr-BE" sz="1400" dirty="0"/>
          </a:p>
          <a:p>
            <a:pPr algn="ctr"/>
            <a:endParaRPr lang="fr-BE" sz="1400" dirty="0"/>
          </a:p>
          <a:p>
            <a:pPr algn="ctr"/>
            <a:endParaRPr lang="fr-BE" sz="1400" dirty="0"/>
          </a:p>
          <a:p>
            <a:pPr algn="ctr"/>
            <a:endParaRPr lang="fr-BE" sz="1400" dirty="0"/>
          </a:p>
          <a:p>
            <a:pPr algn="ctr"/>
            <a:endParaRPr lang="fr-BE" sz="1400" dirty="0"/>
          </a:p>
          <a:p>
            <a:pPr algn="ctr"/>
            <a:endParaRPr lang="fr-BE" sz="1400" dirty="0"/>
          </a:p>
        </p:txBody>
      </p:sp>
      <p:pic>
        <p:nvPicPr>
          <p:cNvPr id="11" name="Image 10"/>
          <p:cNvPicPr>
            <a:picLocks noChangeAspect="1"/>
          </p:cNvPicPr>
          <p:nvPr/>
        </p:nvPicPr>
        <p:blipFill>
          <a:blip r:embed="rId6"/>
          <a:stretch>
            <a:fillRect/>
          </a:stretch>
        </p:blipFill>
        <p:spPr>
          <a:xfrm>
            <a:off x="9872563" y="3948836"/>
            <a:ext cx="601264" cy="730106"/>
          </a:xfrm>
          <a:prstGeom prst="rect">
            <a:avLst/>
          </a:prstGeom>
        </p:spPr>
      </p:pic>
      <p:pic>
        <p:nvPicPr>
          <p:cNvPr id="15" name="Image 14"/>
          <p:cNvPicPr>
            <a:picLocks noChangeAspect="1"/>
          </p:cNvPicPr>
          <p:nvPr/>
        </p:nvPicPr>
        <p:blipFill rotWithShape="1">
          <a:blip r:embed="rId7"/>
          <a:srcRect l="9269" t="3618" r="7077" b="10593"/>
          <a:stretch/>
        </p:blipFill>
        <p:spPr>
          <a:xfrm>
            <a:off x="10337084" y="4713709"/>
            <a:ext cx="1495167" cy="1033322"/>
          </a:xfrm>
          <a:prstGeom prst="rect">
            <a:avLst/>
          </a:prstGeom>
        </p:spPr>
      </p:pic>
      <p:sp>
        <p:nvSpPr>
          <p:cNvPr id="16" name="ZoneTexte 15"/>
          <p:cNvSpPr txBox="1"/>
          <p:nvPr/>
        </p:nvSpPr>
        <p:spPr>
          <a:xfrm>
            <a:off x="3027858" y="2571794"/>
            <a:ext cx="1799697" cy="3385542"/>
          </a:xfrm>
          <a:prstGeom prst="rect">
            <a:avLst/>
          </a:prstGeom>
          <a:noFill/>
          <a:ln>
            <a:solidFill>
              <a:srgbClr val="EC7F20"/>
            </a:solidFill>
          </a:ln>
        </p:spPr>
        <p:txBody>
          <a:bodyPr wrap="square" rtlCol="0">
            <a:spAutoFit/>
          </a:bodyPr>
          <a:lstStyle/>
          <a:p>
            <a:pPr algn="ctr"/>
            <a:r>
              <a:rPr lang="en-GB" dirty="0">
                <a:solidFill>
                  <a:srgbClr val="EC7F20"/>
                </a:solidFill>
              </a:rPr>
              <a:t>Programmes, funds and specialised institutions</a:t>
            </a:r>
          </a:p>
          <a:p>
            <a:pPr algn="ctr"/>
            <a:endParaRPr lang="fr-BE" sz="1400" dirty="0"/>
          </a:p>
          <a:p>
            <a:pPr algn="ctr"/>
            <a:endParaRPr lang="fr-BE" sz="1400" dirty="0"/>
          </a:p>
          <a:p>
            <a:pPr algn="ctr"/>
            <a:endParaRPr lang="fr-BE" sz="1400" dirty="0"/>
          </a:p>
          <a:p>
            <a:pPr algn="ctr"/>
            <a:endParaRPr lang="fr-BE" sz="1400" dirty="0"/>
          </a:p>
          <a:p>
            <a:pPr algn="ctr"/>
            <a:endParaRPr lang="fr-BE" sz="1400" dirty="0"/>
          </a:p>
          <a:p>
            <a:pPr algn="ctr"/>
            <a:endParaRPr lang="fr-BE" sz="1400" dirty="0"/>
          </a:p>
          <a:p>
            <a:pPr algn="ctr"/>
            <a:endParaRPr lang="fr-BE" sz="1400" dirty="0"/>
          </a:p>
          <a:p>
            <a:pPr algn="ctr"/>
            <a:endParaRPr lang="fr-BE" sz="1400" dirty="0"/>
          </a:p>
          <a:p>
            <a:pPr algn="ctr"/>
            <a:endParaRPr lang="fr-BE" sz="1400" dirty="0"/>
          </a:p>
          <a:p>
            <a:pPr algn="ctr"/>
            <a:r>
              <a:rPr lang="fr-BE" sz="1600" b="1" dirty="0">
                <a:solidFill>
                  <a:srgbClr val="EC7F20"/>
                </a:solidFill>
              </a:rPr>
              <a:t>                        …</a:t>
            </a:r>
            <a:endParaRPr lang="fr-BE" sz="2000" b="1" dirty="0">
              <a:solidFill>
                <a:srgbClr val="EC7F20"/>
              </a:solidFill>
            </a:endParaRPr>
          </a:p>
        </p:txBody>
      </p:sp>
      <p:pic>
        <p:nvPicPr>
          <p:cNvPr id="18" name="Image 17"/>
          <p:cNvPicPr>
            <a:picLocks noChangeAspect="1"/>
          </p:cNvPicPr>
          <p:nvPr/>
        </p:nvPicPr>
        <p:blipFill>
          <a:blip r:embed="rId8"/>
          <a:stretch>
            <a:fillRect/>
          </a:stretch>
        </p:blipFill>
        <p:spPr>
          <a:xfrm>
            <a:off x="3120689" y="3818997"/>
            <a:ext cx="648122" cy="690130"/>
          </a:xfrm>
          <a:prstGeom prst="rect">
            <a:avLst/>
          </a:prstGeom>
        </p:spPr>
      </p:pic>
      <p:pic>
        <p:nvPicPr>
          <p:cNvPr id="19" name="Image 18"/>
          <p:cNvPicPr>
            <a:picLocks noChangeAspect="1"/>
          </p:cNvPicPr>
          <p:nvPr/>
        </p:nvPicPr>
        <p:blipFill rotWithShape="1">
          <a:blip r:embed="rId9"/>
          <a:srcRect t="11556"/>
          <a:stretch/>
        </p:blipFill>
        <p:spPr>
          <a:xfrm>
            <a:off x="3954280" y="3780185"/>
            <a:ext cx="778454" cy="784014"/>
          </a:xfrm>
          <a:prstGeom prst="rect">
            <a:avLst/>
          </a:prstGeom>
        </p:spPr>
      </p:pic>
      <p:pic>
        <p:nvPicPr>
          <p:cNvPr id="20" name="Image 19"/>
          <p:cNvPicPr>
            <a:picLocks noChangeAspect="1"/>
          </p:cNvPicPr>
          <p:nvPr/>
        </p:nvPicPr>
        <p:blipFill rotWithShape="1">
          <a:blip r:embed="rId10"/>
          <a:srcRect r="1231"/>
          <a:stretch/>
        </p:blipFill>
        <p:spPr>
          <a:xfrm>
            <a:off x="4193365" y="4642332"/>
            <a:ext cx="568363" cy="505115"/>
          </a:xfrm>
          <a:prstGeom prst="rect">
            <a:avLst/>
          </a:prstGeom>
        </p:spPr>
      </p:pic>
      <p:pic>
        <p:nvPicPr>
          <p:cNvPr id="1028" name="Picture 4" descr="ONU Femmes | Genève internationa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79597" y="4684179"/>
            <a:ext cx="649522" cy="6495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LO : Améliorer le processus de recrutement pour les candidats et les RH"/>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67603" y="5392561"/>
            <a:ext cx="627728" cy="6277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gramme des Nations unies pour le développement — Wikipéd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93667" y="4630993"/>
            <a:ext cx="268081" cy="542863"/>
          </a:xfrm>
          <a:prstGeom prst="rect">
            <a:avLst/>
          </a:prstGeom>
          <a:noFill/>
          <a:extLst>
            <a:ext uri="{909E8E84-426E-40DD-AFC4-6F175D3DCCD1}">
              <a14:hiddenFill xmlns:a14="http://schemas.microsoft.com/office/drawing/2010/main">
                <a:solidFill>
                  <a:srgbClr val="FFFFFF"/>
                </a:solidFill>
              </a14:hiddenFill>
            </a:ext>
          </a:extLst>
        </p:spPr>
      </p:pic>
      <p:sp>
        <p:nvSpPr>
          <p:cNvPr id="21" name="Flèche à angle droit 20"/>
          <p:cNvSpPr/>
          <p:nvPr/>
        </p:nvSpPr>
        <p:spPr>
          <a:xfrm rot="10800000">
            <a:off x="3365880" y="1581195"/>
            <a:ext cx="3268669" cy="778476"/>
          </a:xfrm>
          <a:prstGeom prst="bentUp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èche à angle droit 24"/>
          <p:cNvSpPr/>
          <p:nvPr/>
        </p:nvSpPr>
        <p:spPr>
          <a:xfrm rot="10800000" flipH="1">
            <a:off x="7745175" y="1556223"/>
            <a:ext cx="3301638" cy="778476"/>
          </a:xfrm>
          <a:prstGeom prst="bentUp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èche vers le bas 21"/>
          <p:cNvSpPr/>
          <p:nvPr/>
        </p:nvSpPr>
        <p:spPr>
          <a:xfrm>
            <a:off x="6870216" y="1634721"/>
            <a:ext cx="469557" cy="310740"/>
          </a:xfrm>
          <a:prstGeom prst="downArrow">
            <a:avLst/>
          </a:prstGeom>
          <a:solidFill>
            <a:srgbClr val="FBA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46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pic>
        <p:nvPicPr>
          <p:cNvPr id="11" name="Image 10"/>
          <p:cNvPicPr>
            <a:picLocks noChangeAspect="1"/>
          </p:cNvPicPr>
          <p:nvPr/>
        </p:nvPicPr>
        <p:blipFill>
          <a:blip r:embed="rId4"/>
          <a:stretch>
            <a:fillRect/>
          </a:stretch>
        </p:blipFill>
        <p:spPr>
          <a:xfrm rot="1181916">
            <a:off x="8969672" y="2048283"/>
            <a:ext cx="2352553" cy="3241706"/>
          </a:xfrm>
          <a:prstGeom prst="rect">
            <a:avLst/>
          </a:prstGeom>
        </p:spPr>
      </p:pic>
      <p:pic>
        <p:nvPicPr>
          <p:cNvPr id="5" name="Image 4"/>
          <p:cNvPicPr>
            <a:picLocks noChangeAspect="1"/>
          </p:cNvPicPr>
          <p:nvPr/>
        </p:nvPicPr>
        <p:blipFill>
          <a:blip r:embed="rId5"/>
          <a:stretch>
            <a:fillRect/>
          </a:stretch>
        </p:blipFill>
        <p:spPr>
          <a:xfrm>
            <a:off x="7744791" y="1983793"/>
            <a:ext cx="2209365" cy="2880738"/>
          </a:xfrm>
          <a:prstGeom prst="rect">
            <a:avLst/>
          </a:prstGeom>
        </p:spPr>
      </p:pic>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4450220" y="189940"/>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rgbClr val="FBA617"/>
                </a:solidFill>
              </a:rPr>
              <a:t>UN Treaty Bodies</a:t>
            </a:r>
            <a:endParaRPr lang="fr-BE" sz="4000" dirty="0">
              <a:solidFill>
                <a:srgbClr val="FBA617"/>
              </a:solidFill>
            </a:endParaRP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26776" y="243344"/>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pic>
        <p:nvPicPr>
          <p:cNvPr id="3" name="Image 2"/>
          <p:cNvPicPr>
            <a:picLocks noChangeAspect="1"/>
          </p:cNvPicPr>
          <p:nvPr/>
        </p:nvPicPr>
        <p:blipFill>
          <a:blip r:embed="rId6"/>
          <a:stretch>
            <a:fillRect/>
          </a:stretch>
        </p:blipFill>
        <p:spPr>
          <a:xfrm>
            <a:off x="10022051" y="64592"/>
            <a:ext cx="2125234" cy="1142227"/>
          </a:xfrm>
          <a:prstGeom prst="rect">
            <a:avLst/>
          </a:prstGeom>
        </p:spPr>
      </p:pic>
      <p:pic>
        <p:nvPicPr>
          <p:cNvPr id="4" name="Image 3"/>
          <p:cNvPicPr>
            <a:picLocks noChangeAspect="1"/>
          </p:cNvPicPr>
          <p:nvPr/>
        </p:nvPicPr>
        <p:blipFill>
          <a:blip r:embed="rId7"/>
          <a:stretch>
            <a:fillRect/>
          </a:stretch>
        </p:blipFill>
        <p:spPr>
          <a:xfrm>
            <a:off x="8989232" y="729769"/>
            <a:ext cx="1336597" cy="1228433"/>
          </a:xfrm>
          <a:prstGeom prst="rect">
            <a:avLst/>
          </a:prstGeom>
        </p:spPr>
      </p:pic>
      <p:sp>
        <p:nvSpPr>
          <p:cNvPr id="10" name="Sous-titre 2">
            <a:extLst>
              <a:ext uri="{FF2B5EF4-FFF2-40B4-BE49-F238E27FC236}">
                <a16:creationId xmlns:a16="http://schemas.microsoft.com/office/drawing/2014/main" id="{5759FC79-A880-4F68-9DAF-8208F35749D7}"/>
              </a:ext>
            </a:extLst>
          </p:cNvPr>
          <p:cNvSpPr txBox="1">
            <a:spLocks/>
          </p:cNvSpPr>
          <p:nvPr/>
        </p:nvSpPr>
        <p:spPr>
          <a:xfrm>
            <a:off x="3375498" y="1446800"/>
            <a:ext cx="4223119" cy="4285217"/>
          </a:xfrm>
          <a:prstGeom prst="rect">
            <a:avLst/>
          </a:prstGeom>
          <a:ln>
            <a:solidFill>
              <a:srgbClr val="FBA617"/>
            </a:solid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t>Committee on the Elimination of Racial Discrimination (</a:t>
            </a:r>
            <a:r>
              <a:rPr lang="en-US" sz="1600" b="1" dirty="0"/>
              <a:t>CERD</a:t>
            </a:r>
            <a:r>
              <a:rPr lang="en-US" sz="1600" dirty="0"/>
              <a:t>) </a:t>
            </a:r>
          </a:p>
          <a:p>
            <a:r>
              <a:rPr lang="en-US" sz="1600" dirty="0"/>
              <a:t>Committee on Economic, Social and Cultural Rights (</a:t>
            </a:r>
            <a:r>
              <a:rPr lang="en-US" sz="1600" b="1" dirty="0"/>
              <a:t>CESCR</a:t>
            </a:r>
            <a:r>
              <a:rPr lang="en-US" sz="1600" dirty="0"/>
              <a:t>)</a:t>
            </a:r>
          </a:p>
          <a:p>
            <a:r>
              <a:rPr lang="en-US" sz="1600" dirty="0"/>
              <a:t> Human Rights Committee (</a:t>
            </a:r>
            <a:r>
              <a:rPr lang="en-US" sz="1600" b="1" dirty="0"/>
              <a:t>CCPR</a:t>
            </a:r>
            <a:r>
              <a:rPr lang="en-US" sz="1600" dirty="0"/>
              <a:t>)</a:t>
            </a:r>
          </a:p>
          <a:p>
            <a:r>
              <a:rPr lang="en-US" sz="1600" dirty="0"/>
              <a:t> Committee on the Elimination of Discrimination against Women (</a:t>
            </a:r>
            <a:r>
              <a:rPr lang="en-US" sz="1600" b="1" dirty="0"/>
              <a:t>CEDAW</a:t>
            </a:r>
            <a:r>
              <a:rPr lang="en-US" sz="1600" dirty="0"/>
              <a:t>)</a:t>
            </a:r>
          </a:p>
          <a:p>
            <a:r>
              <a:rPr lang="en-US" sz="1600" dirty="0"/>
              <a:t> </a:t>
            </a:r>
            <a:r>
              <a:rPr lang="fr-BE" sz="1600" dirty="0"/>
              <a:t>Committee </a:t>
            </a:r>
            <a:r>
              <a:rPr lang="fr-BE" sz="1600" dirty="0" err="1"/>
              <a:t>against</a:t>
            </a:r>
            <a:r>
              <a:rPr lang="fr-BE" sz="1600" dirty="0"/>
              <a:t> Torture (</a:t>
            </a:r>
            <a:r>
              <a:rPr lang="fr-BE" sz="1600" b="1" dirty="0"/>
              <a:t>CAT</a:t>
            </a:r>
            <a:r>
              <a:rPr lang="fr-BE" sz="1600" dirty="0"/>
              <a:t>)</a:t>
            </a:r>
          </a:p>
          <a:p>
            <a:r>
              <a:rPr lang="fr-BE" sz="1600" dirty="0"/>
              <a:t> </a:t>
            </a:r>
            <a:r>
              <a:rPr lang="en-US" sz="1600" dirty="0"/>
              <a:t>Committee on the Rights of the Child (</a:t>
            </a:r>
            <a:r>
              <a:rPr lang="en-US" sz="1600" b="1" dirty="0"/>
              <a:t>CRC</a:t>
            </a:r>
            <a:r>
              <a:rPr lang="en-US" sz="1600" dirty="0"/>
              <a:t>)</a:t>
            </a:r>
          </a:p>
          <a:p>
            <a:r>
              <a:rPr lang="en-US" sz="1600" dirty="0"/>
              <a:t> Committee on Migrant Workers (</a:t>
            </a:r>
            <a:r>
              <a:rPr lang="en-US" sz="1600" b="1" dirty="0"/>
              <a:t>CMW</a:t>
            </a:r>
            <a:r>
              <a:rPr lang="en-US" sz="1600" dirty="0"/>
              <a:t>)</a:t>
            </a:r>
          </a:p>
          <a:p>
            <a:r>
              <a:rPr lang="en-US" sz="1600" dirty="0"/>
              <a:t>Committee on the Rights of Persons with Disabilities (</a:t>
            </a:r>
            <a:r>
              <a:rPr lang="en-US" sz="1600" b="1" dirty="0"/>
              <a:t>CRPD</a:t>
            </a:r>
            <a:r>
              <a:rPr lang="en-US" sz="1600" dirty="0"/>
              <a:t>)</a:t>
            </a:r>
          </a:p>
          <a:p>
            <a:r>
              <a:rPr lang="en-US" sz="1600" dirty="0"/>
              <a:t> Committee on Enforced Disappearances (</a:t>
            </a:r>
            <a:r>
              <a:rPr lang="en-US" sz="1600" b="1" dirty="0"/>
              <a:t>CED</a:t>
            </a:r>
            <a:r>
              <a:rPr lang="en-US" sz="1600" dirty="0"/>
              <a:t>)</a:t>
            </a:r>
          </a:p>
          <a:p>
            <a:r>
              <a:rPr lang="en-US" sz="1600" dirty="0"/>
              <a:t> Subcommittee on Prevention of Torture and other Cruel, Inhuman or Degrading Treatment or Punishment (</a:t>
            </a:r>
            <a:r>
              <a:rPr lang="en-US" sz="1600" b="1" dirty="0"/>
              <a:t>SPT</a:t>
            </a:r>
            <a:r>
              <a:rPr lang="en-US" sz="1600" dirty="0"/>
              <a:t>)</a:t>
            </a:r>
          </a:p>
          <a:p>
            <a:endParaRPr lang="en-US" sz="1600" dirty="0"/>
          </a:p>
          <a:p>
            <a:pPr marL="285750" indent="-285750" algn="l">
              <a:buFontTx/>
              <a:buChar char="-"/>
            </a:pPr>
            <a:endParaRPr lang="en-GB" sz="1900" dirty="0"/>
          </a:p>
          <a:p>
            <a:pPr marL="285750" indent="-285750" algn="l">
              <a:buFontTx/>
              <a:buChar char="-"/>
            </a:pPr>
            <a:endParaRPr lang="en-GB" sz="1900" dirty="0"/>
          </a:p>
        </p:txBody>
      </p:sp>
      <p:pic>
        <p:nvPicPr>
          <p:cNvPr id="2" name="Image 1"/>
          <p:cNvPicPr>
            <a:picLocks noChangeAspect="1"/>
          </p:cNvPicPr>
          <p:nvPr/>
        </p:nvPicPr>
        <p:blipFill>
          <a:blip r:embed="rId8"/>
          <a:stretch>
            <a:fillRect/>
          </a:stretch>
        </p:blipFill>
        <p:spPr>
          <a:xfrm>
            <a:off x="8656970" y="2735175"/>
            <a:ext cx="2287898" cy="2956610"/>
          </a:xfrm>
          <a:prstGeom prst="rect">
            <a:avLst/>
          </a:prstGeom>
        </p:spPr>
      </p:pic>
    </p:spTree>
    <p:extLst>
      <p:ext uri="{BB962C8B-B14F-4D97-AF65-F5344CB8AC3E}">
        <p14:creationId xmlns:p14="http://schemas.microsoft.com/office/powerpoint/2010/main" val="362302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4450220" y="189940"/>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rgbClr val="FBA617"/>
                </a:solidFill>
              </a:rPr>
              <a:t>UN Treaty Bodies</a:t>
            </a:r>
            <a:endParaRPr lang="fr-BE" sz="4000" dirty="0">
              <a:solidFill>
                <a:srgbClr val="FBA617"/>
              </a:solidFill>
            </a:endParaRP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26776" y="243344"/>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pic>
        <p:nvPicPr>
          <p:cNvPr id="3" name="Image 2"/>
          <p:cNvPicPr>
            <a:picLocks noChangeAspect="1"/>
          </p:cNvPicPr>
          <p:nvPr/>
        </p:nvPicPr>
        <p:blipFill>
          <a:blip r:embed="rId4"/>
          <a:stretch>
            <a:fillRect/>
          </a:stretch>
        </p:blipFill>
        <p:spPr>
          <a:xfrm>
            <a:off x="10022051" y="64592"/>
            <a:ext cx="2125234" cy="1142227"/>
          </a:xfrm>
          <a:prstGeom prst="rect">
            <a:avLst/>
          </a:prstGeom>
        </p:spPr>
      </p:pic>
      <p:pic>
        <p:nvPicPr>
          <p:cNvPr id="4" name="Image 3"/>
          <p:cNvPicPr>
            <a:picLocks noChangeAspect="1"/>
          </p:cNvPicPr>
          <p:nvPr/>
        </p:nvPicPr>
        <p:blipFill>
          <a:blip r:embed="rId5"/>
          <a:stretch>
            <a:fillRect/>
          </a:stretch>
        </p:blipFill>
        <p:spPr>
          <a:xfrm>
            <a:off x="10416369" y="1206819"/>
            <a:ext cx="1336597" cy="1228433"/>
          </a:xfrm>
          <a:prstGeom prst="rect">
            <a:avLst/>
          </a:prstGeom>
        </p:spPr>
      </p:pic>
      <p:sp>
        <p:nvSpPr>
          <p:cNvPr id="13" name="ZoneTexte 12"/>
          <p:cNvSpPr txBox="1"/>
          <p:nvPr/>
        </p:nvSpPr>
        <p:spPr>
          <a:xfrm>
            <a:off x="8041261" y="2635077"/>
            <a:ext cx="3961580" cy="646331"/>
          </a:xfrm>
          <a:prstGeom prst="rect">
            <a:avLst/>
          </a:prstGeom>
          <a:noFill/>
        </p:spPr>
        <p:txBody>
          <a:bodyPr wrap="square" rtlCol="0">
            <a:spAutoFit/>
          </a:bodyPr>
          <a:lstStyle/>
          <a:p>
            <a:r>
              <a:rPr lang="en-GB" dirty="0"/>
              <a:t>Which treaty did (NAME OF THE STATE) has ratified?</a:t>
            </a:r>
          </a:p>
        </p:txBody>
      </p:sp>
      <p:pic>
        <p:nvPicPr>
          <p:cNvPr id="14" name="Image 13"/>
          <p:cNvPicPr>
            <a:picLocks noChangeAspect="1"/>
          </p:cNvPicPr>
          <p:nvPr/>
        </p:nvPicPr>
        <p:blipFill>
          <a:blip r:embed="rId6"/>
          <a:stretch>
            <a:fillRect/>
          </a:stretch>
        </p:blipFill>
        <p:spPr>
          <a:xfrm>
            <a:off x="1944657" y="1700513"/>
            <a:ext cx="5915239" cy="3943493"/>
          </a:xfrm>
          <a:prstGeom prst="rect">
            <a:avLst/>
          </a:prstGeom>
        </p:spPr>
      </p:pic>
    </p:spTree>
    <p:extLst>
      <p:ext uri="{BB962C8B-B14F-4D97-AF65-F5344CB8AC3E}">
        <p14:creationId xmlns:p14="http://schemas.microsoft.com/office/powerpoint/2010/main" val="469644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4286623" y="265023"/>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solidFill>
                  <a:srgbClr val="FBA617"/>
                </a:solidFill>
              </a:rPr>
              <a:t>CONTROL MECHANISMS </a:t>
            </a:r>
            <a:r>
              <a:rPr lang="fr-BE" sz="4000" dirty="0">
                <a:solidFill>
                  <a:srgbClr val="FBA617"/>
                </a:solidFill>
              </a:rPr>
              <a:t>OF TREATY BODIES</a:t>
            </a:r>
            <a:endParaRPr lang="en-US" sz="4000" dirty="0">
              <a:solidFill>
                <a:srgbClr val="FBA617"/>
              </a:solidFill>
            </a:endParaRP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26776" y="243344"/>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pic>
        <p:nvPicPr>
          <p:cNvPr id="3" name="Image 2"/>
          <p:cNvPicPr>
            <a:picLocks noChangeAspect="1"/>
          </p:cNvPicPr>
          <p:nvPr/>
        </p:nvPicPr>
        <p:blipFill>
          <a:blip r:embed="rId4"/>
          <a:stretch>
            <a:fillRect/>
          </a:stretch>
        </p:blipFill>
        <p:spPr>
          <a:xfrm>
            <a:off x="10022051" y="64592"/>
            <a:ext cx="2125234" cy="1142227"/>
          </a:xfrm>
          <a:prstGeom prst="rect">
            <a:avLst/>
          </a:prstGeom>
        </p:spPr>
      </p:pic>
      <p:pic>
        <p:nvPicPr>
          <p:cNvPr id="4" name="Image 3"/>
          <p:cNvPicPr>
            <a:picLocks noChangeAspect="1"/>
          </p:cNvPicPr>
          <p:nvPr/>
        </p:nvPicPr>
        <p:blipFill>
          <a:blip r:embed="rId5"/>
          <a:stretch>
            <a:fillRect/>
          </a:stretch>
        </p:blipFill>
        <p:spPr>
          <a:xfrm>
            <a:off x="10416369" y="1298808"/>
            <a:ext cx="1336597" cy="1228433"/>
          </a:xfrm>
          <a:prstGeom prst="rect">
            <a:avLst/>
          </a:prstGeom>
        </p:spPr>
      </p:pic>
      <p:sp>
        <p:nvSpPr>
          <p:cNvPr id="13" name="ZoneTexte 12"/>
          <p:cNvSpPr txBox="1"/>
          <p:nvPr/>
        </p:nvSpPr>
        <p:spPr>
          <a:xfrm>
            <a:off x="4286623" y="1891121"/>
            <a:ext cx="7058844" cy="2834622"/>
          </a:xfrm>
          <a:prstGeom prst="rect">
            <a:avLst/>
          </a:prstGeom>
          <a:noFill/>
        </p:spPr>
        <p:txBody>
          <a:bodyPr wrap="square" rtlCol="0">
            <a:spAutoFit/>
          </a:bodyPr>
          <a:lstStyle/>
          <a:p>
            <a:pPr>
              <a:lnSpc>
                <a:spcPct val="150000"/>
              </a:lnSpc>
            </a:pPr>
            <a:r>
              <a:rPr lang="fr-BE" altLang="fr-FR" i="1" dirty="0"/>
              <a:t>	</a:t>
            </a:r>
            <a:r>
              <a:rPr lang="fr-BE" altLang="fr-FR" b="1" dirty="0"/>
              <a:t>A. Reports</a:t>
            </a:r>
          </a:p>
          <a:p>
            <a:pPr>
              <a:lnSpc>
                <a:spcPct val="150000"/>
              </a:lnSpc>
            </a:pPr>
            <a:r>
              <a:rPr lang="fr-BE" altLang="fr-FR" b="1" dirty="0"/>
              <a:t>	B. Inter-State communications</a:t>
            </a:r>
          </a:p>
          <a:p>
            <a:pPr>
              <a:lnSpc>
                <a:spcPct val="150000"/>
              </a:lnSpc>
            </a:pPr>
            <a:r>
              <a:rPr lang="fr-BE" altLang="fr-FR" b="1" dirty="0"/>
              <a:t>	C.  </a:t>
            </a:r>
            <a:r>
              <a:rPr lang="fr-BE" altLang="fr-FR" b="1" dirty="0" err="1"/>
              <a:t>Inquiry</a:t>
            </a:r>
            <a:r>
              <a:rPr lang="fr-BE" altLang="fr-FR" b="1" dirty="0"/>
              <a:t> </a:t>
            </a:r>
            <a:r>
              <a:rPr lang="fr-BE" altLang="fr-FR" b="1" dirty="0" err="1"/>
              <a:t>procedure</a:t>
            </a:r>
            <a:endParaRPr lang="fr-BE" altLang="fr-FR" b="1" dirty="0"/>
          </a:p>
          <a:p>
            <a:pPr>
              <a:lnSpc>
                <a:spcPct val="150000"/>
              </a:lnSpc>
            </a:pPr>
            <a:r>
              <a:rPr lang="fr-BE" altLang="fr-FR" b="1" dirty="0"/>
              <a:t>	D. </a:t>
            </a:r>
            <a:r>
              <a:rPr lang="fr-BE" altLang="fr-FR" b="1" dirty="0" err="1"/>
              <a:t>Visits</a:t>
            </a:r>
            <a:r>
              <a:rPr lang="fr-BE" altLang="fr-FR" b="1" dirty="0"/>
              <a:t> (SPT) and national </a:t>
            </a:r>
            <a:r>
              <a:rPr lang="fr-BE" altLang="fr-FR" b="1" dirty="0" err="1"/>
              <a:t>prevention</a:t>
            </a:r>
            <a:r>
              <a:rPr lang="fr-BE" altLang="fr-FR" b="1" dirty="0"/>
              <a:t> </a:t>
            </a:r>
            <a:r>
              <a:rPr lang="fr-BE" altLang="fr-FR" b="1" dirty="0" err="1"/>
              <a:t>mechanisms</a:t>
            </a:r>
            <a:r>
              <a:rPr lang="fr-BE" altLang="fr-FR" b="1" dirty="0"/>
              <a:t> </a:t>
            </a:r>
          </a:p>
          <a:p>
            <a:pPr>
              <a:lnSpc>
                <a:spcPct val="150000"/>
              </a:lnSpc>
            </a:pPr>
            <a:r>
              <a:rPr lang="fr-BE" altLang="fr-FR" b="1" dirty="0"/>
              <a:t>	E. </a:t>
            </a:r>
            <a:r>
              <a:rPr lang="en-US" altLang="fr-FR" b="1" dirty="0"/>
              <a:t>E</a:t>
            </a:r>
            <a:r>
              <a:rPr lang="en-US" b="1" dirty="0"/>
              <a:t>arly warning measures and urgent procedures (CERD)</a:t>
            </a:r>
          </a:p>
          <a:p>
            <a:pPr>
              <a:lnSpc>
                <a:spcPct val="150000"/>
              </a:lnSpc>
            </a:pPr>
            <a:r>
              <a:rPr lang="fr-BE" altLang="fr-FR" b="1" dirty="0"/>
              <a:t>	F. </a:t>
            </a:r>
            <a:r>
              <a:rPr lang="fr-BE" altLang="fr-FR" b="1" dirty="0" err="1"/>
              <a:t>Individual</a:t>
            </a:r>
            <a:r>
              <a:rPr lang="fr-BE" altLang="fr-FR" b="1" dirty="0"/>
              <a:t> communications / </a:t>
            </a:r>
            <a:r>
              <a:rPr lang="fr-BE" altLang="fr-FR" b="1" dirty="0" err="1"/>
              <a:t>Individual</a:t>
            </a:r>
            <a:r>
              <a:rPr lang="fr-BE" altLang="fr-FR" b="1" dirty="0"/>
              <a:t> complaints</a:t>
            </a:r>
            <a:endParaRPr lang="en-US" dirty="0"/>
          </a:p>
          <a:p>
            <a:pPr>
              <a:lnSpc>
                <a:spcPct val="90000"/>
              </a:lnSpc>
            </a:pPr>
            <a:endParaRPr lang="fr-BE" altLang="fr-FR" i="1" dirty="0"/>
          </a:p>
        </p:txBody>
      </p:sp>
    </p:spTree>
    <p:extLst>
      <p:ext uri="{BB962C8B-B14F-4D97-AF65-F5344CB8AC3E}">
        <p14:creationId xmlns:p14="http://schemas.microsoft.com/office/powerpoint/2010/main" val="1060656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11" name="Flèche droite 10"/>
          <p:cNvSpPr/>
          <p:nvPr/>
        </p:nvSpPr>
        <p:spPr>
          <a:xfrm>
            <a:off x="920608" y="2550799"/>
            <a:ext cx="11226677" cy="453512"/>
          </a:xfrm>
          <a:prstGeom prst="rightArrow">
            <a:avLst/>
          </a:prstGeom>
          <a:gradFill flip="none" rotWithShape="1">
            <a:gsLst>
              <a:gs pos="0">
                <a:srgbClr val="5CBDB2">
                  <a:tint val="66000"/>
                  <a:satMod val="160000"/>
                </a:srgbClr>
              </a:gs>
              <a:gs pos="50000">
                <a:srgbClr val="5CBDB2">
                  <a:tint val="44500"/>
                  <a:satMod val="160000"/>
                </a:srgbClr>
              </a:gs>
              <a:gs pos="100000">
                <a:srgbClr val="5CBDB2">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3797586" y="-134304"/>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4000" dirty="0">
                <a:solidFill>
                  <a:srgbClr val="FBA617"/>
                </a:solidFill>
              </a:rPr>
              <a:t>REPORTS</a:t>
            </a:r>
            <a:endParaRPr lang="en-US" sz="4000" dirty="0">
              <a:solidFill>
                <a:srgbClr val="FBA617"/>
              </a:solidFill>
            </a:endParaRP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126776" y="243344"/>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pic>
        <p:nvPicPr>
          <p:cNvPr id="3" name="Image 2"/>
          <p:cNvPicPr>
            <a:picLocks noChangeAspect="1"/>
          </p:cNvPicPr>
          <p:nvPr/>
        </p:nvPicPr>
        <p:blipFill>
          <a:blip r:embed="rId4"/>
          <a:stretch>
            <a:fillRect/>
          </a:stretch>
        </p:blipFill>
        <p:spPr>
          <a:xfrm>
            <a:off x="10022051" y="64592"/>
            <a:ext cx="2125234" cy="1142227"/>
          </a:xfrm>
          <a:prstGeom prst="rect">
            <a:avLst/>
          </a:prstGeom>
        </p:spPr>
      </p:pic>
      <p:pic>
        <p:nvPicPr>
          <p:cNvPr id="4" name="Image 3"/>
          <p:cNvPicPr>
            <a:picLocks noChangeAspect="1"/>
          </p:cNvPicPr>
          <p:nvPr/>
        </p:nvPicPr>
        <p:blipFill>
          <a:blip r:embed="rId5"/>
          <a:stretch>
            <a:fillRect/>
          </a:stretch>
        </p:blipFill>
        <p:spPr>
          <a:xfrm>
            <a:off x="8550444" y="63975"/>
            <a:ext cx="1336597" cy="1228433"/>
          </a:xfrm>
          <a:prstGeom prst="rect">
            <a:avLst/>
          </a:prstGeom>
        </p:spPr>
      </p:pic>
      <p:sp>
        <p:nvSpPr>
          <p:cNvPr id="13" name="ZoneTexte 12"/>
          <p:cNvSpPr txBox="1"/>
          <p:nvPr/>
        </p:nvSpPr>
        <p:spPr>
          <a:xfrm>
            <a:off x="4025824" y="1198924"/>
            <a:ext cx="7058844" cy="923330"/>
          </a:xfrm>
          <a:prstGeom prst="rect">
            <a:avLst/>
          </a:prstGeom>
          <a:noFill/>
        </p:spPr>
        <p:txBody>
          <a:bodyPr wrap="square" rtlCol="0">
            <a:spAutoFit/>
          </a:bodyPr>
          <a:lstStyle/>
          <a:p>
            <a:r>
              <a:rPr lang="en-US" altLang="fr-FR" b="1" dirty="0"/>
              <a:t>Which committees? </a:t>
            </a:r>
            <a:r>
              <a:rPr lang="en-US" altLang="fr-FR" dirty="0"/>
              <a:t>All</a:t>
            </a:r>
          </a:p>
          <a:p>
            <a:endParaRPr lang="en-US" altLang="fr-FR" dirty="0"/>
          </a:p>
          <a:p>
            <a:r>
              <a:rPr lang="en-US" altLang="fr-FR" b="1" dirty="0"/>
              <a:t>How does it work? </a:t>
            </a:r>
          </a:p>
        </p:txBody>
      </p:sp>
      <p:sp>
        <p:nvSpPr>
          <p:cNvPr id="2" name="ZoneTexte 1"/>
          <p:cNvSpPr txBox="1"/>
          <p:nvPr/>
        </p:nvSpPr>
        <p:spPr>
          <a:xfrm>
            <a:off x="4025824" y="3506142"/>
            <a:ext cx="7861110" cy="1754326"/>
          </a:xfrm>
          <a:prstGeom prst="rect">
            <a:avLst/>
          </a:prstGeom>
          <a:noFill/>
        </p:spPr>
        <p:txBody>
          <a:bodyPr wrap="square" rtlCol="0">
            <a:spAutoFit/>
          </a:bodyPr>
          <a:lstStyle/>
          <a:p>
            <a:r>
              <a:rPr lang="fr-BE" altLang="fr-FR" b="1" dirty="0"/>
              <a:t>How </a:t>
            </a:r>
            <a:r>
              <a:rPr lang="fr-BE" altLang="fr-FR" b="1" dirty="0" err="1"/>
              <a:t>can</a:t>
            </a:r>
            <a:r>
              <a:rPr lang="fr-BE" altLang="fr-FR" b="1" dirty="0"/>
              <a:t> </a:t>
            </a:r>
            <a:r>
              <a:rPr lang="fr-BE" altLang="fr-FR" b="1" dirty="0" err="1"/>
              <a:t>lawyer</a:t>
            </a:r>
            <a:r>
              <a:rPr lang="fr-BE" altLang="fr-FR" b="1" dirty="0"/>
              <a:t> for </a:t>
            </a:r>
            <a:r>
              <a:rPr lang="fr-BE" altLang="fr-FR" b="1" dirty="0" err="1"/>
              <a:t>children</a:t>
            </a:r>
            <a:r>
              <a:rPr lang="fr-BE" altLang="fr-FR" b="1" dirty="0"/>
              <a:t> use </a:t>
            </a:r>
            <a:r>
              <a:rPr lang="fr-BE" altLang="fr-FR" b="1" dirty="0" err="1"/>
              <a:t>this</a:t>
            </a:r>
            <a:r>
              <a:rPr lang="fr-BE" altLang="fr-FR" b="1" dirty="0"/>
              <a:t> </a:t>
            </a:r>
            <a:r>
              <a:rPr lang="fr-BE" altLang="fr-FR" b="1" dirty="0" err="1"/>
              <a:t>mechanism</a:t>
            </a:r>
            <a:r>
              <a:rPr lang="fr-BE" altLang="fr-FR" b="1" dirty="0"/>
              <a:t>?</a:t>
            </a:r>
          </a:p>
          <a:p>
            <a:pPr marL="285750" indent="-285750">
              <a:buFont typeface="Arial" panose="020B0604020202020204" pitchFamily="34" charset="0"/>
              <a:buChar char="•"/>
            </a:pPr>
            <a:r>
              <a:rPr lang="fr-BE" altLang="fr-FR" dirty="0"/>
              <a:t>Be in </a:t>
            </a:r>
            <a:r>
              <a:rPr lang="fr-BE" altLang="fr-FR" dirty="0" err="1"/>
              <a:t>touch</a:t>
            </a:r>
            <a:r>
              <a:rPr lang="fr-BE" altLang="fr-FR" dirty="0"/>
              <a:t> </a:t>
            </a:r>
            <a:r>
              <a:rPr lang="fr-BE" altLang="fr-FR" dirty="0" err="1"/>
              <a:t>with</a:t>
            </a:r>
            <a:r>
              <a:rPr lang="fr-BE" altLang="fr-FR" dirty="0"/>
              <a:t> </a:t>
            </a:r>
            <a:r>
              <a:rPr lang="fr-BE" altLang="fr-FR" dirty="0" err="1"/>
              <a:t>NGOs</a:t>
            </a:r>
            <a:r>
              <a:rPr lang="fr-BE" altLang="fr-FR" dirty="0"/>
              <a:t> </a:t>
            </a:r>
            <a:r>
              <a:rPr lang="fr-BE" altLang="fr-FR" dirty="0" err="1"/>
              <a:t>doing</a:t>
            </a:r>
            <a:r>
              <a:rPr lang="fr-BE" altLang="fr-FR" dirty="0"/>
              <a:t> reports and report to </a:t>
            </a:r>
            <a:r>
              <a:rPr lang="fr-BE" altLang="fr-FR" dirty="0" err="1"/>
              <a:t>them</a:t>
            </a:r>
            <a:r>
              <a:rPr lang="fr-BE" altLang="fr-FR" dirty="0"/>
              <a:t> violations </a:t>
            </a:r>
            <a:r>
              <a:rPr lang="fr-BE" altLang="fr-FR" dirty="0" err="1"/>
              <a:t>you</a:t>
            </a:r>
            <a:r>
              <a:rPr lang="fr-BE" altLang="fr-FR" dirty="0"/>
              <a:t> </a:t>
            </a:r>
            <a:r>
              <a:rPr lang="fr-BE" altLang="fr-FR" dirty="0" err="1"/>
              <a:t>see</a:t>
            </a:r>
            <a:r>
              <a:rPr lang="fr-BE" altLang="fr-FR" dirty="0"/>
              <a:t>,</a:t>
            </a:r>
          </a:p>
          <a:p>
            <a:pPr marL="285750" indent="-285750">
              <a:buFont typeface="Arial" panose="020B0604020202020204" pitchFamily="34" charset="0"/>
              <a:buChar char="•"/>
            </a:pPr>
            <a:r>
              <a:rPr lang="fr-BE" altLang="fr-FR" dirty="0"/>
              <a:t>Read the </a:t>
            </a:r>
            <a:r>
              <a:rPr lang="fr-BE" altLang="fr-FR" dirty="0" err="1"/>
              <a:t>concluding</a:t>
            </a:r>
            <a:r>
              <a:rPr lang="fr-BE" altLang="fr-FR" dirty="0"/>
              <a:t> observation the </a:t>
            </a:r>
            <a:r>
              <a:rPr lang="fr-BE" altLang="fr-FR" dirty="0" err="1"/>
              <a:t>committee</a:t>
            </a:r>
            <a:r>
              <a:rPr lang="fr-BE" altLang="fr-FR" dirty="0"/>
              <a:t> has </a:t>
            </a:r>
            <a:r>
              <a:rPr lang="fr-BE" altLang="fr-FR" dirty="0" err="1"/>
              <a:t>adopted</a:t>
            </a:r>
            <a:r>
              <a:rPr lang="fr-BE" altLang="fr-FR" dirty="0"/>
              <a:t> for </a:t>
            </a:r>
            <a:r>
              <a:rPr lang="fr-BE" altLang="fr-FR" dirty="0" err="1"/>
              <a:t>your</a:t>
            </a:r>
            <a:r>
              <a:rPr lang="fr-BE" altLang="fr-FR" dirty="0"/>
              <a:t> country</a:t>
            </a:r>
          </a:p>
          <a:p>
            <a:pPr marL="285750" indent="-285750">
              <a:buFont typeface="Arial" panose="020B0604020202020204" pitchFamily="34" charset="0"/>
              <a:buChar char="•"/>
            </a:pPr>
            <a:r>
              <a:rPr lang="fr-BE" altLang="fr-FR" dirty="0"/>
              <a:t>If </a:t>
            </a:r>
            <a:r>
              <a:rPr lang="fr-BE" altLang="fr-FR" dirty="0" err="1"/>
              <a:t>you</a:t>
            </a:r>
            <a:r>
              <a:rPr lang="fr-BE" altLang="fr-FR" dirty="0"/>
              <a:t> </a:t>
            </a:r>
            <a:r>
              <a:rPr lang="fr-BE" altLang="fr-FR" dirty="0" err="1"/>
              <a:t>work</a:t>
            </a:r>
            <a:r>
              <a:rPr lang="fr-BE" altLang="fr-FR" dirty="0"/>
              <a:t> </a:t>
            </a:r>
            <a:r>
              <a:rPr lang="fr-BE" altLang="fr-FR" dirty="0" err="1"/>
              <a:t>with</a:t>
            </a:r>
            <a:r>
              <a:rPr lang="fr-BE" altLang="fr-FR" dirty="0"/>
              <a:t> </a:t>
            </a:r>
            <a:r>
              <a:rPr lang="fr-BE" altLang="fr-FR" dirty="0" err="1"/>
              <a:t>foreign</a:t>
            </a:r>
            <a:r>
              <a:rPr lang="fr-BE" altLang="fr-FR" dirty="0"/>
              <a:t> </a:t>
            </a:r>
            <a:r>
              <a:rPr lang="fr-BE" altLang="fr-FR" dirty="0" err="1"/>
              <a:t>children</a:t>
            </a:r>
            <a:r>
              <a:rPr lang="fr-BE" altLang="fr-FR" dirty="0"/>
              <a:t>, </a:t>
            </a:r>
            <a:r>
              <a:rPr lang="fr-BE" altLang="fr-FR" dirty="0" err="1"/>
              <a:t>concluding</a:t>
            </a:r>
            <a:r>
              <a:rPr lang="fr-BE" altLang="fr-FR" dirty="0"/>
              <a:t> observation of the </a:t>
            </a:r>
            <a:r>
              <a:rPr lang="fr-BE" altLang="fr-FR" dirty="0" err="1"/>
              <a:t>committees</a:t>
            </a:r>
            <a:r>
              <a:rPr lang="fr-BE" altLang="fr-FR" dirty="0"/>
              <a:t> </a:t>
            </a:r>
            <a:r>
              <a:rPr lang="fr-BE" altLang="fr-FR" dirty="0" err="1"/>
              <a:t>might</a:t>
            </a:r>
            <a:r>
              <a:rPr lang="fr-BE" altLang="fr-FR" dirty="0"/>
              <a:t> help </a:t>
            </a:r>
            <a:r>
              <a:rPr lang="fr-BE" altLang="fr-FR" dirty="0" err="1"/>
              <a:t>you</a:t>
            </a:r>
            <a:r>
              <a:rPr lang="fr-BE" altLang="fr-FR" dirty="0"/>
              <a:t> prouve a situation in the country of </a:t>
            </a:r>
            <a:r>
              <a:rPr lang="fr-BE" altLang="fr-FR" dirty="0" err="1"/>
              <a:t>origin</a:t>
            </a:r>
            <a:endParaRPr lang="en-US" altLang="fr-FR" dirty="0"/>
          </a:p>
          <a:p>
            <a:endParaRPr lang="en-GB" dirty="0"/>
          </a:p>
        </p:txBody>
      </p:sp>
      <p:sp>
        <p:nvSpPr>
          <p:cNvPr id="5" name="ZoneTexte 4"/>
          <p:cNvSpPr txBox="1"/>
          <p:nvPr/>
        </p:nvSpPr>
        <p:spPr>
          <a:xfrm>
            <a:off x="2542258" y="2299316"/>
            <a:ext cx="1255328" cy="646331"/>
          </a:xfrm>
          <a:prstGeom prst="rect">
            <a:avLst/>
          </a:prstGeom>
          <a:solidFill>
            <a:srgbClr val="FBA617"/>
          </a:solidFill>
        </p:spPr>
        <p:txBody>
          <a:bodyPr wrap="square" rtlCol="0">
            <a:spAutoFit/>
          </a:bodyPr>
          <a:lstStyle/>
          <a:p>
            <a:pPr algn="ctr"/>
            <a:r>
              <a:rPr lang="en-GB" b="1" dirty="0">
                <a:solidFill>
                  <a:schemeClr val="bg1"/>
                </a:solidFill>
              </a:rPr>
              <a:t>State party report</a:t>
            </a:r>
          </a:p>
        </p:txBody>
      </p:sp>
      <p:sp>
        <p:nvSpPr>
          <p:cNvPr id="14" name="ZoneTexte 13"/>
          <p:cNvSpPr txBox="1"/>
          <p:nvPr/>
        </p:nvSpPr>
        <p:spPr>
          <a:xfrm>
            <a:off x="3948676" y="2295667"/>
            <a:ext cx="1895813" cy="646331"/>
          </a:xfrm>
          <a:prstGeom prst="rect">
            <a:avLst/>
          </a:prstGeom>
          <a:solidFill>
            <a:srgbClr val="FBA617"/>
          </a:solidFill>
        </p:spPr>
        <p:txBody>
          <a:bodyPr wrap="square" rtlCol="0">
            <a:spAutoFit/>
          </a:bodyPr>
          <a:lstStyle/>
          <a:p>
            <a:pPr algn="ctr"/>
            <a:r>
              <a:rPr lang="en-GB" b="1" dirty="0">
                <a:solidFill>
                  <a:schemeClr val="bg1"/>
                </a:solidFill>
              </a:rPr>
              <a:t>Alternative report (NGOs and NHRI)</a:t>
            </a:r>
          </a:p>
        </p:txBody>
      </p:sp>
      <p:sp>
        <p:nvSpPr>
          <p:cNvPr id="15" name="ZoneTexte 14"/>
          <p:cNvSpPr txBox="1"/>
          <p:nvPr/>
        </p:nvSpPr>
        <p:spPr>
          <a:xfrm>
            <a:off x="6220236" y="2700384"/>
            <a:ext cx="1895813" cy="646331"/>
          </a:xfrm>
          <a:prstGeom prst="rect">
            <a:avLst/>
          </a:prstGeom>
          <a:solidFill>
            <a:srgbClr val="FBA617"/>
          </a:solidFill>
        </p:spPr>
        <p:txBody>
          <a:bodyPr wrap="square" rtlCol="0">
            <a:spAutoFit/>
          </a:bodyPr>
          <a:lstStyle/>
          <a:p>
            <a:pPr algn="ctr"/>
            <a:r>
              <a:rPr lang="en-GB" b="1" dirty="0">
                <a:solidFill>
                  <a:schemeClr val="bg1"/>
                </a:solidFill>
              </a:rPr>
              <a:t>Interactive dialogue</a:t>
            </a:r>
          </a:p>
        </p:txBody>
      </p:sp>
      <p:sp>
        <p:nvSpPr>
          <p:cNvPr id="16" name="ZoneTexte 15"/>
          <p:cNvSpPr txBox="1"/>
          <p:nvPr/>
        </p:nvSpPr>
        <p:spPr>
          <a:xfrm>
            <a:off x="5995579" y="2249500"/>
            <a:ext cx="1895813" cy="369332"/>
          </a:xfrm>
          <a:prstGeom prst="rect">
            <a:avLst/>
          </a:prstGeom>
          <a:solidFill>
            <a:srgbClr val="FBA617"/>
          </a:solidFill>
        </p:spPr>
        <p:txBody>
          <a:bodyPr wrap="square" rtlCol="0">
            <a:spAutoFit/>
          </a:bodyPr>
          <a:lstStyle/>
          <a:p>
            <a:pPr algn="ctr"/>
            <a:r>
              <a:rPr lang="en-GB" b="1" dirty="0">
                <a:solidFill>
                  <a:schemeClr val="bg1"/>
                </a:solidFill>
              </a:rPr>
              <a:t>Pre-session</a:t>
            </a:r>
          </a:p>
        </p:txBody>
      </p:sp>
      <p:sp>
        <p:nvSpPr>
          <p:cNvPr id="17" name="ZoneTexte 16"/>
          <p:cNvSpPr txBox="1"/>
          <p:nvPr/>
        </p:nvSpPr>
        <p:spPr>
          <a:xfrm>
            <a:off x="8270835" y="2307355"/>
            <a:ext cx="1895813" cy="646331"/>
          </a:xfrm>
          <a:prstGeom prst="rect">
            <a:avLst/>
          </a:prstGeom>
          <a:solidFill>
            <a:srgbClr val="FBA617"/>
          </a:solidFill>
        </p:spPr>
        <p:txBody>
          <a:bodyPr wrap="square" rtlCol="0">
            <a:spAutoFit/>
          </a:bodyPr>
          <a:lstStyle/>
          <a:p>
            <a:pPr algn="ctr"/>
            <a:r>
              <a:rPr lang="en-GB" b="1" dirty="0">
                <a:solidFill>
                  <a:schemeClr val="bg1"/>
                </a:solidFill>
              </a:rPr>
              <a:t>Concluding observation</a:t>
            </a:r>
          </a:p>
        </p:txBody>
      </p:sp>
      <p:sp>
        <p:nvSpPr>
          <p:cNvPr id="18" name="ZoneTexte 17"/>
          <p:cNvSpPr txBox="1"/>
          <p:nvPr/>
        </p:nvSpPr>
        <p:spPr>
          <a:xfrm>
            <a:off x="10321434" y="2430988"/>
            <a:ext cx="1529890" cy="369332"/>
          </a:xfrm>
          <a:prstGeom prst="rect">
            <a:avLst/>
          </a:prstGeom>
          <a:solidFill>
            <a:srgbClr val="FBA617"/>
          </a:solidFill>
        </p:spPr>
        <p:txBody>
          <a:bodyPr wrap="square" rtlCol="0">
            <a:spAutoFit/>
          </a:bodyPr>
          <a:lstStyle/>
          <a:p>
            <a:pPr algn="ctr"/>
            <a:r>
              <a:rPr lang="en-GB" b="1" dirty="0">
                <a:solidFill>
                  <a:schemeClr val="bg1"/>
                </a:solidFill>
              </a:rPr>
              <a:t>Follow up</a:t>
            </a:r>
          </a:p>
        </p:txBody>
      </p:sp>
      <p:sp>
        <p:nvSpPr>
          <p:cNvPr id="19" name="ZoneTexte 18"/>
          <p:cNvSpPr txBox="1"/>
          <p:nvPr/>
        </p:nvSpPr>
        <p:spPr>
          <a:xfrm>
            <a:off x="887445" y="2733981"/>
            <a:ext cx="1529890" cy="923330"/>
          </a:xfrm>
          <a:prstGeom prst="rect">
            <a:avLst/>
          </a:prstGeom>
          <a:solidFill>
            <a:srgbClr val="FBA617"/>
          </a:solidFill>
        </p:spPr>
        <p:txBody>
          <a:bodyPr wrap="square" rtlCol="0">
            <a:spAutoFit/>
          </a:bodyPr>
          <a:lstStyle/>
          <a:p>
            <a:pPr algn="ctr"/>
            <a:r>
              <a:rPr lang="en-GB" b="1" dirty="0">
                <a:solidFill>
                  <a:schemeClr val="bg1"/>
                </a:solidFill>
              </a:rPr>
              <a:t>List of issue prior to reporting</a:t>
            </a:r>
          </a:p>
        </p:txBody>
      </p:sp>
      <p:sp>
        <p:nvSpPr>
          <p:cNvPr id="10" name="ZoneTexte 9"/>
          <p:cNvSpPr txBox="1"/>
          <p:nvPr/>
        </p:nvSpPr>
        <p:spPr>
          <a:xfrm>
            <a:off x="949907" y="3610450"/>
            <a:ext cx="1529890" cy="369332"/>
          </a:xfrm>
          <a:prstGeom prst="rect">
            <a:avLst/>
          </a:prstGeom>
          <a:noFill/>
        </p:spPr>
        <p:txBody>
          <a:bodyPr wrap="square" rtlCol="0">
            <a:spAutoFit/>
          </a:bodyPr>
          <a:lstStyle/>
          <a:p>
            <a:r>
              <a:rPr lang="en-GB" dirty="0"/>
              <a:t>(Sometimes)</a:t>
            </a:r>
          </a:p>
        </p:txBody>
      </p:sp>
    </p:spTree>
    <p:extLst>
      <p:ext uri="{BB962C8B-B14F-4D97-AF65-F5344CB8AC3E}">
        <p14:creationId xmlns:p14="http://schemas.microsoft.com/office/powerpoint/2010/main" val="3833861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6000" b="-76000"/>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1378776-A142-408E-9964-67E8A49530E5}"/>
              </a:ext>
            </a:extLst>
          </p:cNvPr>
          <p:cNvSpPr txBox="1"/>
          <p:nvPr/>
        </p:nvSpPr>
        <p:spPr>
          <a:xfrm>
            <a:off x="3375498" y="6138154"/>
            <a:ext cx="2574587" cy="369332"/>
          </a:xfrm>
          <a:prstGeom prst="rect">
            <a:avLst/>
          </a:prstGeom>
          <a:noFill/>
        </p:spPr>
        <p:txBody>
          <a:bodyPr wrap="square" rtlCol="0">
            <a:spAutoFit/>
          </a:bodyPr>
          <a:lstStyle/>
          <a:p>
            <a:r>
              <a:rPr lang="en-GB" dirty="0">
                <a:solidFill>
                  <a:prstClr val="black"/>
                </a:solidFill>
              </a:rPr>
              <a:t>Logo of your organisation</a:t>
            </a:r>
          </a:p>
        </p:txBody>
      </p:sp>
      <p:sp>
        <p:nvSpPr>
          <p:cNvPr id="7" name="ZoneTexte 6">
            <a:extLst>
              <a:ext uri="{FF2B5EF4-FFF2-40B4-BE49-F238E27FC236}">
                <a16:creationId xmlns:a16="http://schemas.microsoft.com/office/drawing/2014/main" id="{17AE1109-6C0D-4307-9E6A-3A70E46A0740}"/>
              </a:ext>
            </a:extLst>
          </p:cNvPr>
          <p:cNvSpPr txBox="1"/>
          <p:nvPr/>
        </p:nvSpPr>
        <p:spPr>
          <a:xfrm>
            <a:off x="10145949" y="5938099"/>
            <a:ext cx="1877438" cy="769441"/>
          </a:xfrm>
          <a:prstGeom prst="rect">
            <a:avLst/>
          </a:prstGeom>
          <a:noFill/>
        </p:spPr>
        <p:txBody>
          <a:bodyPr wrap="square" rtlCol="0">
            <a:spAutoFit/>
          </a:bodyPr>
          <a:lstStyle/>
          <a:p>
            <a:r>
              <a:rPr lang="en-GB" sz="1100" dirty="0">
                <a:solidFill>
                  <a:prstClr val="black"/>
                </a:solidFill>
              </a:rPr>
              <a:t>The project is co-funded by the Justice Program of the European Union (2014 – 2020)</a:t>
            </a:r>
          </a:p>
        </p:txBody>
      </p:sp>
      <p:sp>
        <p:nvSpPr>
          <p:cNvPr id="8" name="Titre 1">
            <a:extLst>
              <a:ext uri="{FF2B5EF4-FFF2-40B4-BE49-F238E27FC236}">
                <a16:creationId xmlns:a16="http://schemas.microsoft.com/office/drawing/2014/main" id="{B488E8A8-1127-461C-B276-1561DA8E25BF}"/>
              </a:ext>
            </a:extLst>
          </p:cNvPr>
          <p:cNvSpPr txBox="1">
            <a:spLocks/>
          </p:cNvSpPr>
          <p:nvPr/>
        </p:nvSpPr>
        <p:spPr>
          <a:xfrm>
            <a:off x="3575448" y="395013"/>
            <a:ext cx="5421157" cy="10168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BE" sz="4000" dirty="0">
                <a:solidFill>
                  <a:srgbClr val="FBA617"/>
                </a:solidFill>
              </a:rPr>
              <a:t>INTER-STATE COMMUNICATION</a:t>
            </a:r>
            <a:endParaRPr lang="en-US" sz="4000" dirty="0">
              <a:solidFill>
                <a:srgbClr val="FBA617"/>
              </a:solidFill>
            </a:endParaRPr>
          </a:p>
        </p:txBody>
      </p:sp>
      <p:sp>
        <p:nvSpPr>
          <p:cNvPr id="12" name="Sous-titre 2">
            <a:extLst>
              <a:ext uri="{FF2B5EF4-FFF2-40B4-BE49-F238E27FC236}">
                <a16:creationId xmlns:a16="http://schemas.microsoft.com/office/drawing/2014/main" id="{5759FC79-A880-4F68-9DAF-8208F35749D7}"/>
              </a:ext>
            </a:extLst>
          </p:cNvPr>
          <p:cNvSpPr>
            <a:spLocks noGrp="1"/>
          </p:cNvSpPr>
          <p:nvPr>
            <p:ph type="subTitle" idx="1"/>
          </p:nvPr>
        </p:nvSpPr>
        <p:spPr>
          <a:xfrm>
            <a:off x="208662" y="113374"/>
            <a:ext cx="4159847" cy="1129633"/>
          </a:xfrm>
        </p:spPr>
        <p:txBody>
          <a:bodyPr>
            <a:noAutofit/>
          </a:bodyPr>
          <a:lstStyle/>
          <a:p>
            <a:pPr algn="l"/>
            <a:r>
              <a:rPr lang="en-US" sz="3100" dirty="0">
                <a:solidFill>
                  <a:schemeClr val="bg1"/>
                </a:solidFill>
              </a:rPr>
              <a:t>Part 1:  </a:t>
            </a:r>
            <a:r>
              <a:rPr lang="en-GB" sz="3100" dirty="0">
                <a:solidFill>
                  <a:schemeClr val="bg1"/>
                </a:solidFill>
              </a:rPr>
              <a:t>Presentation of UN and European mechanisms </a:t>
            </a:r>
            <a:endParaRPr lang="fr-BE" sz="3100" dirty="0">
              <a:solidFill>
                <a:schemeClr val="bg1"/>
              </a:solidFill>
            </a:endParaRPr>
          </a:p>
        </p:txBody>
      </p:sp>
      <p:pic>
        <p:nvPicPr>
          <p:cNvPr id="3" name="Image 2"/>
          <p:cNvPicPr>
            <a:picLocks noChangeAspect="1"/>
          </p:cNvPicPr>
          <p:nvPr/>
        </p:nvPicPr>
        <p:blipFill>
          <a:blip r:embed="rId4"/>
          <a:stretch>
            <a:fillRect/>
          </a:stretch>
        </p:blipFill>
        <p:spPr>
          <a:xfrm>
            <a:off x="10022051" y="64592"/>
            <a:ext cx="2125234" cy="1142227"/>
          </a:xfrm>
          <a:prstGeom prst="rect">
            <a:avLst/>
          </a:prstGeom>
        </p:spPr>
      </p:pic>
      <p:pic>
        <p:nvPicPr>
          <p:cNvPr id="4" name="Image 3"/>
          <p:cNvPicPr>
            <a:picLocks noChangeAspect="1"/>
          </p:cNvPicPr>
          <p:nvPr/>
        </p:nvPicPr>
        <p:blipFill>
          <a:blip r:embed="rId5"/>
          <a:stretch>
            <a:fillRect/>
          </a:stretch>
        </p:blipFill>
        <p:spPr>
          <a:xfrm>
            <a:off x="8550444" y="63975"/>
            <a:ext cx="1336597" cy="1228433"/>
          </a:xfrm>
          <a:prstGeom prst="rect">
            <a:avLst/>
          </a:prstGeom>
        </p:spPr>
      </p:pic>
      <p:sp>
        <p:nvSpPr>
          <p:cNvPr id="13" name="ZoneTexte 12"/>
          <p:cNvSpPr txBox="1"/>
          <p:nvPr/>
        </p:nvSpPr>
        <p:spPr>
          <a:xfrm>
            <a:off x="3207224" y="1631907"/>
            <a:ext cx="4849721" cy="4247317"/>
          </a:xfrm>
          <a:prstGeom prst="rect">
            <a:avLst/>
          </a:prstGeom>
          <a:noFill/>
        </p:spPr>
        <p:txBody>
          <a:bodyPr wrap="square" rtlCol="0">
            <a:spAutoFit/>
          </a:bodyPr>
          <a:lstStyle/>
          <a:p>
            <a:r>
              <a:rPr lang="en-US" altLang="fr-FR" b="1" dirty="0"/>
              <a:t>How does it work?	</a:t>
            </a:r>
            <a:r>
              <a:rPr lang="en-US" altLang="fr-FR" dirty="0"/>
              <a:t>Complaint by a State to the Committee concerned about a treaty violation by another State. </a:t>
            </a:r>
          </a:p>
          <a:p>
            <a:r>
              <a:rPr lang="en-US" altLang="fr-FR" dirty="0"/>
              <a:t>Good offices, conciliation. Advantages: broad scope, wide reach.</a:t>
            </a:r>
          </a:p>
          <a:p>
            <a:endParaRPr lang="en-US" altLang="fr-FR" b="1" dirty="0"/>
          </a:p>
          <a:p>
            <a:r>
              <a:rPr lang="en-US" altLang="fr-FR" b="1" dirty="0"/>
              <a:t>Difficulties: </a:t>
            </a:r>
            <a:r>
              <a:rPr lang="en-US" altLang="fr-FR" dirty="0"/>
              <a:t>double condition of commitment of states, diplomacy </a:t>
            </a:r>
          </a:p>
          <a:p>
            <a:r>
              <a:rPr lang="en-US" altLang="fr-FR" dirty="0"/>
              <a:t>! Both States must have ratified the Convention (or protocol) in question and deposited the declaration of acceptance the number of declarations for the </a:t>
            </a:r>
            <a:r>
              <a:rPr lang="en-US" altLang="fr-FR" dirty="0" err="1"/>
              <a:t>e.v</a:t>
            </a:r>
            <a:r>
              <a:rPr lang="en-US" altLang="fr-FR" dirty="0"/>
              <a:t>. must be reached!</a:t>
            </a:r>
          </a:p>
          <a:p>
            <a:endParaRPr lang="en-US" altLang="fr-FR" b="1" dirty="0"/>
          </a:p>
          <a:p>
            <a:r>
              <a:rPr lang="en-US" altLang="fr-FR" b="1" dirty="0"/>
              <a:t>Examples: </a:t>
            </a:r>
            <a:r>
              <a:rPr lang="en-US" altLang="fr-FR" dirty="0"/>
              <a:t>CERD, Palestine vs Israel, Qatar vs Saudi Arabia (ongoing)</a:t>
            </a:r>
          </a:p>
        </p:txBody>
      </p:sp>
      <p:sp>
        <p:nvSpPr>
          <p:cNvPr id="9" name="ZoneTexte 8"/>
          <p:cNvSpPr txBox="1"/>
          <p:nvPr/>
        </p:nvSpPr>
        <p:spPr>
          <a:xfrm>
            <a:off x="8529560" y="2047405"/>
            <a:ext cx="3493827" cy="3416320"/>
          </a:xfrm>
          <a:prstGeom prst="rect">
            <a:avLst/>
          </a:prstGeom>
          <a:noFill/>
        </p:spPr>
        <p:txBody>
          <a:bodyPr wrap="square" rtlCol="0">
            <a:spAutoFit/>
          </a:bodyPr>
          <a:lstStyle/>
          <a:p>
            <a:r>
              <a:rPr lang="en-US" altLang="fr-FR" b="1" dirty="0"/>
              <a:t>Which Committees? </a:t>
            </a:r>
          </a:p>
          <a:p>
            <a:pPr marL="285750" indent="-285750">
              <a:buFont typeface="Arial" panose="020B0604020202020204" pitchFamily="34" charset="0"/>
              <a:buChar char="•"/>
            </a:pPr>
            <a:r>
              <a:rPr lang="en-US" altLang="fr-FR" dirty="0"/>
              <a:t>Committee on Economic, Social and Cultural Rights</a:t>
            </a:r>
          </a:p>
          <a:p>
            <a:pPr marL="285750" indent="-285750">
              <a:buFont typeface="Arial" panose="020B0604020202020204" pitchFamily="34" charset="0"/>
              <a:buChar char="•"/>
            </a:pPr>
            <a:r>
              <a:rPr lang="en-US" altLang="fr-FR" dirty="0"/>
              <a:t>Committee against Torture</a:t>
            </a:r>
          </a:p>
          <a:p>
            <a:pPr marL="285750" indent="-285750">
              <a:buFont typeface="Arial" panose="020B0604020202020204" pitchFamily="34" charset="0"/>
              <a:buChar char="•"/>
            </a:pPr>
            <a:r>
              <a:rPr lang="en-US" altLang="fr-FR" dirty="0"/>
              <a:t>Committee on the Elimination of Racial Discrimination</a:t>
            </a:r>
          </a:p>
          <a:p>
            <a:pPr marL="285750" indent="-285750">
              <a:buFont typeface="Arial" panose="020B0604020202020204" pitchFamily="34" charset="0"/>
              <a:buChar char="•"/>
            </a:pPr>
            <a:r>
              <a:rPr lang="en-US" altLang="fr-FR" dirty="0"/>
              <a:t>Committee on the Rights of the Child</a:t>
            </a:r>
          </a:p>
          <a:p>
            <a:pPr marL="285750" indent="-285750">
              <a:buFont typeface="Arial" panose="020B0604020202020204" pitchFamily="34" charset="0"/>
              <a:buChar char="•"/>
            </a:pPr>
            <a:r>
              <a:rPr lang="en-US" altLang="fr-FR" dirty="0"/>
              <a:t>Committee on Migrant Workers' Rights</a:t>
            </a:r>
          </a:p>
          <a:p>
            <a:pPr marL="285750" indent="-285750">
              <a:buFont typeface="Arial" panose="020B0604020202020204" pitchFamily="34" charset="0"/>
              <a:buChar char="•"/>
            </a:pPr>
            <a:r>
              <a:rPr lang="en-US" altLang="fr-FR" dirty="0"/>
              <a:t>Committee on Human Rights</a:t>
            </a:r>
          </a:p>
          <a:p>
            <a:endParaRPr lang="en-GB" dirty="0"/>
          </a:p>
        </p:txBody>
      </p:sp>
    </p:spTree>
    <p:extLst>
      <p:ext uri="{BB962C8B-B14F-4D97-AF65-F5344CB8AC3E}">
        <p14:creationId xmlns:p14="http://schemas.microsoft.com/office/powerpoint/2010/main" val="10488567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877</TotalTime>
  <Words>12581</Words>
  <Application>Microsoft Office PowerPoint</Application>
  <PresentationFormat>Grand écran</PresentationFormat>
  <Paragraphs>840</Paragraphs>
  <Slides>36</Slides>
  <Notes>36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Calibri</vt:lpstr>
      <vt:lpstr>Calibri Light</vt:lpstr>
      <vt:lpstr>Wingdings</vt:lpstr>
      <vt:lpstr>Thème Office</vt:lpstr>
      <vt:lpstr>Title of the training/session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 </vt:lpstr>
      <vt:lpstr>Présentation PowerPoint</vt:lpstr>
      <vt:lpstr>Présentation PowerPoint</vt:lpstr>
      <vt:lpstr>Présentation PowerPoint</vt:lpstr>
      <vt:lpstr>Présentation PowerPoint</vt:lpstr>
      <vt:lpstr>Présentation PowerPoint</vt:lpstr>
      <vt:lpstr>Case study: which mechanism should I use to defend the rights of my young client?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training/session</dc:title>
  <dc:creator>Eva Gangneux</dc:creator>
  <cp:lastModifiedBy>Eva Gangneux</cp:lastModifiedBy>
  <cp:revision>157</cp:revision>
  <dcterms:created xsi:type="dcterms:W3CDTF">2022-03-24T10:36:03Z</dcterms:created>
  <dcterms:modified xsi:type="dcterms:W3CDTF">2022-05-20T09:17:52Z</dcterms:modified>
</cp:coreProperties>
</file>