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60" r:id="rId4"/>
    <p:sldId id="261"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2" r:id="rId21"/>
    <p:sldId id="283" r:id="rId22"/>
    <p:sldId id="276" r:id="rId23"/>
    <p:sldId id="281" r:id="rId24"/>
    <p:sldId id="277" r:id="rId25"/>
    <p:sldId id="284" r:id="rId26"/>
    <p:sldId id="278" r:id="rId27"/>
    <p:sldId id="279" r:id="rId28"/>
    <p:sldId id="280" r:id="rId29"/>
    <p:sldId id="285" r:id="rId30"/>
    <p:sldId id="286" r:id="rId31"/>
    <p:sldId id="287"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ai ENACHE" initials="ME" lastIdx="4" clrIdx="0">
    <p:extLst>
      <p:ext uri="{19B8F6BF-5375-455C-9EA6-DF929625EA0E}">
        <p15:presenceInfo xmlns:p15="http://schemas.microsoft.com/office/powerpoint/2012/main" userId="S::mihai.enache@tdh.ch::2fe865cb-0c1b-4afe-8741-e1241c6966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795" autoAdjust="0"/>
  </p:normalViewPr>
  <p:slideViewPr>
    <p:cSldViewPr snapToGrid="0">
      <p:cViewPr varScale="1">
        <p:scale>
          <a:sx n="53" d="100"/>
          <a:sy n="53" d="100"/>
        </p:scale>
        <p:origin x="11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A46C1E-CD5F-4773-9F3E-710972296A17}" type="doc">
      <dgm:prSet loTypeId="urn:microsoft.com/office/officeart/2005/8/layout/hChevron3" loCatId="process" qsTypeId="urn:microsoft.com/office/officeart/2005/8/quickstyle/simple1" qsCatId="simple" csTypeId="urn:microsoft.com/office/officeart/2005/8/colors/accent2_5" csCatId="accent2" phldr="1"/>
      <dgm:spPr/>
    </dgm:pt>
    <dgm:pt modelId="{CCA4454D-F75F-4ECC-B679-60DB639273C0}">
      <dgm:prSet phldrT="[Texte]"/>
      <dgm:spPr/>
      <dgm:t>
        <a:bodyPr/>
        <a:lstStyle/>
        <a:p>
          <a:r>
            <a:rPr lang="fr-BE" dirty="0"/>
            <a:t>Minimum 14 but encourage 15 or 16</a:t>
          </a:r>
        </a:p>
      </dgm:t>
    </dgm:pt>
    <dgm:pt modelId="{D1EBBE04-B453-4AFB-94CA-EF4F8FA37383}" type="parTrans" cxnId="{DF282086-6F47-4B09-8261-AD7494DBCC6D}">
      <dgm:prSet/>
      <dgm:spPr/>
      <dgm:t>
        <a:bodyPr/>
        <a:lstStyle/>
        <a:p>
          <a:endParaRPr lang="fr-BE"/>
        </a:p>
      </dgm:t>
    </dgm:pt>
    <dgm:pt modelId="{4824DF76-DA2D-422D-9C2C-87B6099A8426}" type="sibTrans" cxnId="{DF282086-6F47-4B09-8261-AD7494DBCC6D}">
      <dgm:prSet/>
      <dgm:spPr/>
      <dgm:t>
        <a:bodyPr/>
        <a:lstStyle/>
        <a:p>
          <a:endParaRPr lang="fr-BE"/>
        </a:p>
      </dgm:t>
    </dgm:pt>
    <dgm:pt modelId="{C5DD7A7F-18E8-4A8A-83CC-9F23517C7059}">
      <dgm:prSet/>
      <dgm:spPr/>
      <dgm:t>
        <a:bodyPr/>
        <a:lstStyle/>
        <a:p>
          <a:r>
            <a:rPr lang="fr-BE" dirty="0"/>
            <a:t>Minimum Age of </a:t>
          </a:r>
          <a:r>
            <a:rPr lang="fr-BE" dirty="0" err="1"/>
            <a:t>Criminal</a:t>
          </a:r>
          <a:r>
            <a:rPr lang="fr-BE" dirty="0"/>
            <a:t> </a:t>
          </a:r>
          <a:r>
            <a:rPr lang="fr-BE" dirty="0" err="1"/>
            <a:t>Responsibility</a:t>
          </a:r>
          <a:r>
            <a:rPr lang="fr-BE" dirty="0"/>
            <a:t> (MACR)</a:t>
          </a:r>
        </a:p>
      </dgm:t>
    </dgm:pt>
    <dgm:pt modelId="{706323EA-2D32-4253-ACF5-D8C379A33A74}" type="parTrans" cxnId="{DEC65040-48D2-41A9-9CE9-6CB8FE32C88F}">
      <dgm:prSet/>
      <dgm:spPr/>
      <dgm:t>
        <a:bodyPr/>
        <a:lstStyle/>
        <a:p>
          <a:endParaRPr lang="fr-BE"/>
        </a:p>
      </dgm:t>
    </dgm:pt>
    <dgm:pt modelId="{800770F0-8E65-4B6A-A1F8-C69257A8DE57}" type="sibTrans" cxnId="{DEC65040-48D2-41A9-9CE9-6CB8FE32C88F}">
      <dgm:prSet/>
      <dgm:spPr/>
      <dgm:t>
        <a:bodyPr/>
        <a:lstStyle/>
        <a:p>
          <a:endParaRPr lang="fr-BE"/>
        </a:p>
      </dgm:t>
    </dgm:pt>
    <dgm:pt modelId="{1D280C1D-2602-41F6-A20A-F326E2B5D24A}" type="pres">
      <dgm:prSet presAssocID="{2DA46C1E-CD5F-4773-9F3E-710972296A17}" presName="Name0" presStyleCnt="0">
        <dgm:presLayoutVars>
          <dgm:dir/>
          <dgm:resizeHandles val="exact"/>
        </dgm:presLayoutVars>
      </dgm:prSet>
      <dgm:spPr/>
    </dgm:pt>
    <dgm:pt modelId="{576BED00-FEE1-4A5A-9F5C-39441DC14F58}" type="pres">
      <dgm:prSet presAssocID="{CCA4454D-F75F-4ECC-B679-60DB639273C0}" presName="parTxOnly" presStyleLbl="node1" presStyleIdx="0" presStyleCnt="2" custScaleX="43303" custScaleY="24098" custLinFactNeighborX="-33947" custLinFactNeighborY="2002">
        <dgm:presLayoutVars>
          <dgm:bulletEnabled val="1"/>
        </dgm:presLayoutVars>
      </dgm:prSet>
      <dgm:spPr/>
    </dgm:pt>
    <dgm:pt modelId="{F84B8D58-7F4A-4797-A146-61F2A6610688}" type="pres">
      <dgm:prSet presAssocID="{4824DF76-DA2D-422D-9C2C-87B6099A8426}" presName="parSpace" presStyleCnt="0"/>
      <dgm:spPr/>
    </dgm:pt>
    <dgm:pt modelId="{E2500DB1-9057-4749-8F8C-0DFEFBDA9FAA}" type="pres">
      <dgm:prSet presAssocID="{C5DD7A7F-18E8-4A8A-83CC-9F23517C7059}" presName="parTxOnly" presStyleLbl="node1" presStyleIdx="1" presStyleCnt="2" custScaleX="52026" custScaleY="23721" custLinFactNeighborX="51014" custLinFactNeighborY="2817">
        <dgm:presLayoutVars>
          <dgm:bulletEnabled val="1"/>
        </dgm:presLayoutVars>
      </dgm:prSet>
      <dgm:spPr/>
    </dgm:pt>
  </dgm:ptLst>
  <dgm:cxnLst>
    <dgm:cxn modelId="{DEC65040-48D2-41A9-9CE9-6CB8FE32C88F}" srcId="{2DA46C1E-CD5F-4773-9F3E-710972296A17}" destId="{C5DD7A7F-18E8-4A8A-83CC-9F23517C7059}" srcOrd="1" destOrd="0" parTransId="{706323EA-2D32-4253-ACF5-D8C379A33A74}" sibTransId="{800770F0-8E65-4B6A-A1F8-C69257A8DE57}"/>
    <dgm:cxn modelId="{BDB2BA68-EAB3-4AC7-8923-9769DC4C5065}" type="presOf" srcId="{C5DD7A7F-18E8-4A8A-83CC-9F23517C7059}" destId="{E2500DB1-9057-4749-8F8C-0DFEFBDA9FAA}" srcOrd="0" destOrd="0" presId="urn:microsoft.com/office/officeart/2005/8/layout/hChevron3"/>
    <dgm:cxn modelId="{DF282086-6F47-4B09-8261-AD7494DBCC6D}" srcId="{2DA46C1E-CD5F-4773-9F3E-710972296A17}" destId="{CCA4454D-F75F-4ECC-B679-60DB639273C0}" srcOrd="0" destOrd="0" parTransId="{D1EBBE04-B453-4AFB-94CA-EF4F8FA37383}" sibTransId="{4824DF76-DA2D-422D-9C2C-87B6099A8426}"/>
    <dgm:cxn modelId="{537ECCB5-03AC-4E5A-B557-3816123A5AD3}" type="presOf" srcId="{2DA46C1E-CD5F-4773-9F3E-710972296A17}" destId="{1D280C1D-2602-41F6-A20A-F326E2B5D24A}" srcOrd="0" destOrd="0" presId="urn:microsoft.com/office/officeart/2005/8/layout/hChevron3"/>
    <dgm:cxn modelId="{CFF958C5-9532-4C93-A3CC-A9A8743550A1}" type="presOf" srcId="{CCA4454D-F75F-4ECC-B679-60DB639273C0}" destId="{576BED00-FEE1-4A5A-9F5C-39441DC14F58}" srcOrd="0" destOrd="0" presId="urn:microsoft.com/office/officeart/2005/8/layout/hChevron3"/>
    <dgm:cxn modelId="{6275D983-4769-4F52-92B1-7EFBECFE34C6}" type="presParOf" srcId="{1D280C1D-2602-41F6-A20A-F326E2B5D24A}" destId="{576BED00-FEE1-4A5A-9F5C-39441DC14F58}" srcOrd="0" destOrd="0" presId="urn:microsoft.com/office/officeart/2005/8/layout/hChevron3"/>
    <dgm:cxn modelId="{2323FE59-2456-464E-B028-F193D41DECA8}" type="presParOf" srcId="{1D280C1D-2602-41F6-A20A-F326E2B5D24A}" destId="{F84B8D58-7F4A-4797-A146-61F2A6610688}" srcOrd="1" destOrd="0" presId="urn:microsoft.com/office/officeart/2005/8/layout/hChevron3"/>
    <dgm:cxn modelId="{BBE94A21-6864-4CB3-ABE8-21E05E2BFD8D}" type="presParOf" srcId="{1D280C1D-2602-41F6-A20A-F326E2B5D24A}" destId="{E2500DB1-9057-4749-8F8C-0DFEFBDA9FA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08B1C6-75BB-4FF4-B06A-8A0738A202C0}" type="doc">
      <dgm:prSet loTypeId="urn:microsoft.com/office/officeart/2005/8/layout/hChevron3" loCatId="process" qsTypeId="urn:microsoft.com/office/officeart/2005/8/quickstyle/simple1" qsCatId="simple" csTypeId="urn:microsoft.com/office/officeart/2005/8/colors/accent2_5" csCatId="accent2" phldr="1"/>
      <dgm:spPr/>
    </dgm:pt>
    <dgm:pt modelId="{2BFBB622-19A0-4430-85A2-B5D80CA4D553}">
      <dgm:prSet phldrT="[Texte]"/>
      <dgm:spPr/>
      <dgm:t>
        <a:bodyPr/>
        <a:lstStyle/>
        <a:p>
          <a:r>
            <a:rPr lang="fr-BE" dirty="0" err="1"/>
            <a:t>Legal</a:t>
          </a:r>
          <a:r>
            <a:rPr lang="fr-BE" dirty="0"/>
            <a:t> </a:t>
          </a:r>
          <a:r>
            <a:rPr lang="fr-BE" dirty="0" err="1"/>
            <a:t>age</a:t>
          </a:r>
          <a:r>
            <a:rPr lang="fr-BE" dirty="0"/>
            <a:t> for </a:t>
          </a:r>
          <a:r>
            <a:rPr lang="fr-BE" dirty="0" err="1"/>
            <a:t>criminal</a:t>
          </a:r>
          <a:r>
            <a:rPr lang="fr-BE" dirty="0"/>
            <a:t> </a:t>
          </a:r>
          <a:r>
            <a:rPr lang="fr-BE" dirty="0" err="1"/>
            <a:t>liability</a:t>
          </a:r>
          <a:endParaRPr lang="fr-BE" dirty="0"/>
        </a:p>
      </dgm:t>
    </dgm:pt>
    <dgm:pt modelId="{BCC2684B-0273-48EE-B6CA-F24251AFBF8E}" type="parTrans" cxnId="{F3F10213-181B-4CBD-B8C8-1CADF76E38ED}">
      <dgm:prSet/>
      <dgm:spPr/>
      <dgm:t>
        <a:bodyPr/>
        <a:lstStyle/>
        <a:p>
          <a:endParaRPr lang="fr-BE"/>
        </a:p>
      </dgm:t>
    </dgm:pt>
    <dgm:pt modelId="{DCFEB7E9-FFFB-4E2F-9109-37DA3280FF0B}" type="sibTrans" cxnId="{F3F10213-181B-4CBD-B8C8-1CADF76E38ED}">
      <dgm:prSet/>
      <dgm:spPr/>
      <dgm:t>
        <a:bodyPr/>
        <a:lstStyle/>
        <a:p>
          <a:endParaRPr lang="fr-BE"/>
        </a:p>
      </dgm:t>
    </dgm:pt>
    <dgm:pt modelId="{C4E303A0-B11F-4512-A682-6BE1555BDCFB}">
      <dgm:prSet phldrT="[Texte]"/>
      <dgm:spPr/>
      <dgm:t>
        <a:bodyPr/>
        <a:lstStyle/>
        <a:p>
          <a:r>
            <a:rPr lang="fr-BE" dirty="0"/>
            <a:t>18 </a:t>
          </a:r>
          <a:r>
            <a:rPr lang="fr-BE" dirty="0" err="1"/>
            <a:t>years</a:t>
          </a:r>
          <a:r>
            <a:rPr lang="fr-BE" dirty="0"/>
            <a:t> of </a:t>
          </a:r>
          <a:r>
            <a:rPr lang="fr-BE" dirty="0" err="1"/>
            <a:t>age</a:t>
          </a:r>
          <a:endParaRPr lang="fr-BE" dirty="0"/>
        </a:p>
      </dgm:t>
    </dgm:pt>
    <dgm:pt modelId="{257123A0-0FF2-4E29-9974-79C2437334C9}" type="parTrans" cxnId="{A536D4FE-A39C-419B-A8ED-5C70EDB8D327}">
      <dgm:prSet/>
      <dgm:spPr/>
      <dgm:t>
        <a:bodyPr/>
        <a:lstStyle/>
        <a:p>
          <a:endParaRPr lang="fr-BE"/>
        </a:p>
      </dgm:t>
    </dgm:pt>
    <dgm:pt modelId="{53182DBB-5142-4037-8931-D0D96297ECA4}" type="sibTrans" cxnId="{A536D4FE-A39C-419B-A8ED-5C70EDB8D327}">
      <dgm:prSet/>
      <dgm:spPr/>
      <dgm:t>
        <a:bodyPr/>
        <a:lstStyle/>
        <a:p>
          <a:endParaRPr lang="fr-BE"/>
        </a:p>
      </dgm:t>
    </dgm:pt>
    <dgm:pt modelId="{F08DAC8C-5D88-4C09-A14F-A597427D71E3}" type="pres">
      <dgm:prSet presAssocID="{2C08B1C6-75BB-4FF4-B06A-8A0738A202C0}" presName="Name0" presStyleCnt="0">
        <dgm:presLayoutVars>
          <dgm:dir/>
          <dgm:resizeHandles val="exact"/>
        </dgm:presLayoutVars>
      </dgm:prSet>
      <dgm:spPr/>
    </dgm:pt>
    <dgm:pt modelId="{AC77DC4C-6A4F-4410-BC23-2B274978D193}" type="pres">
      <dgm:prSet presAssocID="{C4E303A0-B11F-4512-A682-6BE1555BDCFB}" presName="parTxOnly" presStyleLbl="node1" presStyleIdx="0" presStyleCnt="2" custScaleX="36407" custScaleY="19092" custLinFactNeighborX="2412" custLinFactNeighborY="529">
        <dgm:presLayoutVars>
          <dgm:bulletEnabled val="1"/>
        </dgm:presLayoutVars>
      </dgm:prSet>
      <dgm:spPr/>
    </dgm:pt>
    <dgm:pt modelId="{8EBB7B04-D892-4C2B-949C-4CEFCF8C45BE}" type="pres">
      <dgm:prSet presAssocID="{53182DBB-5142-4037-8931-D0D96297ECA4}" presName="parSpace" presStyleCnt="0"/>
      <dgm:spPr/>
    </dgm:pt>
    <dgm:pt modelId="{93780952-9C50-4334-9ADE-9BFA0F22CE96}" type="pres">
      <dgm:prSet presAssocID="{2BFBB622-19A0-4430-85A2-B5D80CA4D553}" presName="parTxOnly" presStyleLbl="node1" presStyleIdx="1" presStyleCnt="2" custScaleX="41557" custScaleY="19801" custLinFactNeighborX="87592" custLinFactNeighborY="747">
        <dgm:presLayoutVars>
          <dgm:bulletEnabled val="1"/>
        </dgm:presLayoutVars>
      </dgm:prSet>
      <dgm:spPr/>
    </dgm:pt>
  </dgm:ptLst>
  <dgm:cxnLst>
    <dgm:cxn modelId="{F3F10213-181B-4CBD-B8C8-1CADF76E38ED}" srcId="{2C08B1C6-75BB-4FF4-B06A-8A0738A202C0}" destId="{2BFBB622-19A0-4430-85A2-B5D80CA4D553}" srcOrd="1" destOrd="0" parTransId="{BCC2684B-0273-48EE-B6CA-F24251AFBF8E}" sibTransId="{DCFEB7E9-FFFB-4E2F-9109-37DA3280FF0B}"/>
    <dgm:cxn modelId="{AA750ECD-5080-479C-B30C-F3B3AB8103B0}" type="presOf" srcId="{2BFBB622-19A0-4430-85A2-B5D80CA4D553}" destId="{93780952-9C50-4334-9ADE-9BFA0F22CE96}" srcOrd="0" destOrd="0" presId="urn:microsoft.com/office/officeart/2005/8/layout/hChevron3"/>
    <dgm:cxn modelId="{165690E2-0374-4512-80B0-E4757E220DF0}" type="presOf" srcId="{2C08B1C6-75BB-4FF4-B06A-8A0738A202C0}" destId="{F08DAC8C-5D88-4C09-A14F-A597427D71E3}" srcOrd="0" destOrd="0" presId="urn:microsoft.com/office/officeart/2005/8/layout/hChevron3"/>
    <dgm:cxn modelId="{7C523EF5-E13B-45F9-BE96-AEF64A9570BC}" type="presOf" srcId="{C4E303A0-B11F-4512-A682-6BE1555BDCFB}" destId="{AC77DC4C-6A4F-4410-BC23-2B274978D193}" srcOrd="0" destOrd="0" presId="urn:microsoft.com/office/officeart/2005/8/layout/hChevron3"/>
    <dgm:cxn modelId="{A536D4FE-A39C-419B-A8ED-5C70EDB8D327}" srcId="{2C08B1C6-75BB-4FF4-B06A-8A0738A202C0}" destId="{C4E303A0-B11F-4512-A682-6BE1555BDCFB}" srcOrd="0" destOrd="0" parTransId="{257123A0-0FF2-4E29-9974-79C2437334C9}" sibTransId="{53182DBB-5142-4037-8931-D0D96297ECA4}"/>
    <dgm:cxn modelId="{6CCB1CD5-7A15-4232-BF32-56605CBF2CC0}" type="presParOf" srcId="{F08DAC8C-5D88-4C09-A14F-A597427D71E3}" destId="{AC77DC4C-6A4F-4410-BC23-2B274978D193}" srcOrd="0" destOrd="0" presId="urn:microsoft.com/office/officeart/2005/8/layout/hChevron3"/>
    <dgm:cxn modelId="{87D59A39-1E4A-4458-ACDE-AE2E9F8BDAFB}" type="presParOf" srcId="{F08DAC8C-5D88-4C09-A14F-A597427D71E3}" destId="{8EBB7B04-D892-4C2B-949C-4CEFCF8C45BE}" srcOrd="1" destOrd="0" presId="urn:microsoft.com/office/officeart/2005/8/layout/hChevron3"/>
    <dgm:cxn modelId="{085D95FA-4F8B-4CFE-871B-EAFA23FD1494}" type="presParOf" srcId="{F08DAC8C-5D88-4C09-A14F-A597427D71E3}" destId="{93780952-9C50-4334-9ADE-9BFA0F22CE96}" srcOrd="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BED00-FEE1-4A5A-9F5C-39441DC14F58}">
      <dsp:nvSpPr>
        <dsp:cNvPr id="0" name=""/>
        <dsp:cNvSpPr/>
      </dsp:nvSpPr>
      <dsp:spPr>
        <a:xfrm>
          <a:off x="365867" y="750207"/>
          <a:ext cx="2856630" cy="635882"/>
        </a:xfrm>
        <a:prstGeom prst="homePlat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BE" sz="1800" kern="1200" dirty="0"/>
            <a:t>Minimum 14 but encourage 15 or 16</a:t>
          </a:r>
        </a:p>
      </dsp:txBody>
      <dsp:txXfrm>
        <a:off x="365867" y="750207"/>
        <a:ext cx="2697660" cy="635882"/>
      </dsp:txXfrm>
    </dsp:sp>
    <dsp:sp modelId="{E2500DB1-9057-4749-8F8C-0DFEFBDA9FAA}">
      <dsp:nvSpPr>
        <dsp:cNvPr id="0" name=""/>
        <dsp:cNvSpPr/>
      </dsp:nvSpPr>
      <dsp:spPr>
        <a:xfrm>
          <a:off x="3024078" y="776687"/>
          <a:ext cx="3432073" cy="625934"/>
        </a:xfrm>
        <a:prstGeom prst="chevron">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BE" sz="1800" kern="1200" dirty="0"/>
            <a:t>Minimum Age of </a:t>
          </a:r>
          <a:r>
            <a:rPr lang="fr-BE" sz="1800" kern="1200" dirty="0" err="1"/>
            <a:t>Criminal</a:t>
          </a:r>
          <a:r>
            <a:rPr lang="fr-BE" sz="1800" kern="1200" dirty="0"/>
            <a:t> </a:t>
          </a:r>
          <a:r>
            <a:rPr lang="fr-BE" sz="1800" kern="1200" dirty="0" err="1"/>
            <a:t>Responsibility</a:t>
          </a:r>
          <a:r>
            <a:rPr lang="fr-BE" sz="1800" kern="1200" dirty="0"/>
            <a:t> (MACR)</a:t>
          </a:r>
        </a:p>
      </dsp:txBody>
      <dsp:txXfrm>
        <a:off x="3337045" y="776687"/>
        <a:ext cx="2806139" cy="625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7DC4C-6A4F-4410-BC23-2B274978D193}">
      <dsp:nvSpPr>
        <dsp:cNvPr id="0" name=""/>
        <dsp:cNvSpPr/>
      </dsp:nvSpPr>
      <dsp:spPr>
        <a:xfrm>
          <a:off x="1747552" y="753367"/>
          <a:ext cx="2959160" cy="620719"/>
        </a:xfrm>
        <a:prstGeom prst="homePlat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fr-BE" sz="1900" kern="1200" dirty="0"/>
            <a:t>18 </a:t>
          </a:r>
          <a:r>
            <a:rPr lang="fr-BE" sz="1900" kern="1200" dirty="0" err="1"/>
            <a:t>years</a:t>
          </a:r>
          <a:r>
            <a:rPr lang="fr-BE" sz="1900" kern="1200" dirty="0"/>
            <a:t> of </a:t>
          </a:r>
          <a:r>
            <a:rPr lang="fr-BE" sz="1900" kern="1200" dirty="0" err="1"/>
            <a:t>age</a:t>
          </a:r>
          <a:endParaRPr lang="fr-BE" sz="1900" kern="1200" dirty="0"/>
        </a:p>
      </dsp:txBody>
      <dsp:txXfrm>
        <a:off x="1747552" y="753367"/>
        <a:ext cx="2803980" cy="620719"/>
      </dsp:txXfrm>
    </dsp:sp>
    <dsp:sp modelId="{93780952-9C50-4334-9ADE-9BFA0F22CE96}">
      <dsp:nvSpPr>
        <dsp:cNvPr id="0" name=""/>
        <dsp:cNvSpPr/>
      </dsp:nvSpPr>
      <dsp:spPr>
        <a:xfrm>
          <a:off x="4465799" y="748929"/>
          <a:ext cx="3377752" cy="643770"/>
        </a:xfrm>
        <a:prstGeom prst="chevron">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BE" sz="1900" kern="1200" dirty="0" err="1"/>
            <a:t>Legal</a:t>
          </a:r>
          <a:r>
            <a:rPr lang="fr-BE" sz="1900" kern="1200" dirty="0"/>
            <a:t> </a:t>
          </a:r>
          <a:r>
            <a:rPr lang="fr-BE" sz="1900" kern="1200" dirty="0" err="1"/>
            <a:t>age</a:t>
          </a:r>
          <a:r>
            <a:rPr lang="fr-BE" sz="1900" kern="1200" dirty="0"/>
            <a:t> for </a:t>
          </a:r>
          <a:r>
            <a:rPr lang="fr-BE" sz="1900" kern="1200" dirty="0" err="1"/>
            <a:t>criminal</a:t>
          </a:r>
          <a:r>
            <a:rPr lang="fr-BE" sz="1900" kern="1200" dirty="0"/>
            <a:t> </a:t>
          </a:r>
          <a:r>
            <a:rPr lang="fr-BE" sz="1900" kern="1200" dirty="0" err="1"/>
            <a:t>liability</a:t>
          </a:r>
          <a:endParaRPr lang="fr-BE" sz="1900" kern="1200" dirty="0"/>
        </a:p>
      </dsp:txBody>
      <dsp:txXfrm>
        <a:off x="4787684" y="748929"/>
        <a:ext cx="2733982" cy="64377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16284-40F6-4A01-AA40-38042513B618}" type="datetimeFigureOut">
              <a:rPr lang="en-GB" smtClean="0"/>
              <a:t>20/05/2022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ACC37-97C7-425A-A602-9EF8C4296756}" type="slidenum">
              <a:rPr lang="en-GB" smtClean="0"/>
              <a:t>‹N°›</a:t>
            </a:fld>
            <a:endParaRPr lang="en-GB"/>
          </a:p>
        </p:txBody>
      </p:sp>
    </p:spTree>
    <p:extLst>
      <p:ext uri="{BB962C8B-B14F-4D97-AF65-F5344CB8AC3E}">
        <p14:creationId xmlns:p14="http://schemas.microsoft.com/office/powerpoint/2010/main" val="173787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a:t>Integrate</a:t>
            </a:r>
            <a:r>
              <a:rPr lang="fr-BE" dirty="0"/>
              <a:t> the</a:t>
            </a:r>
            <a:r>
              <a:rPr lang="fr-BE" baseline="0" dirty="0"/>
              <a:t> logo of </a:t>
            </a:r>
            <a:r>
              <a:rPr lang="fr-BE" baseline="0" dirty="0" err="1"/>
              <a:t>your</a:t>
            </a:r>
            <a:r>
              <a:rPr lang="fr-BE" baseline="0" dirty="0"/>
              <a:t> organisation on the </a:t>
            </a:r>
            <a:r>
              <a:rPr lang="fr-BE" baseline="0" dirty="0" err="1"/>
              <a:t>left</a:t>
            </a:r>
            <a:r>
              <a:rPr lang="fr-BE" baseline="0" dirty="0"/>
              <a:t> </a:t>
            </a:r>
            <a:r>
              <a:rPr lang="fr-BE" baseline="0" dirty="0" err="1"/>
              <a:t>side</a:t>
            </a:r>
            <a:r>
              <a:rPr lang="fr-BE" baseline="0" dirty="0"/>
              <a:t> of the CLEAR-Rights logo on </a:t>
            </a:r>
            <a:r>
              <a:rPr lang="fr-BE" baseline="0" dirty="0" err="1"/>
              <a:t>each</a:t>
            </a:r>
            <a:r>
              <a:rPr lang="fr-BE" baseline="0" dirty="0"/>
              <a:t> slide.</a:t>
            </a: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a:t>
            </a:fld>
            <a:endParaRPr lang="fr-BE">
              <a:solidFill>
                <a:prstClr val="black"/>
              </a:solidFill>
            </a:endParaRPr>
          </a:p>
        </p:txBody>
      </p:sp>
    </p:spTree>
    <p:extLst>
      <p:ext uri="{BB962C8B-B14F-4D97-AF65-F5344CB8AC3E}">
        <p14:creationId xmlns:p14="http://schemas.microsoft.com/office/powerpoint/2010/main" val="3325770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 “child” means any person under the age of 18 years; b. a “parent” refers to the person(s) with parental responsibility, according to national law. In case the parent(s) is/are absent or no longer holding parental responsibility, this can be a guardian or an appointed legal representative;” (</a:t>
            </a:r>
            <a:r>
              <a:rPr lang="en-US" dirty="0" err="1"/>
              <a:t>CoE</a:t>
            </a:r>
            <a:r>
              <a:rPr lang="en-US" dirty="0"/>
              <a:t> Guidelines, II.</a:t>
            </a:r>
            <a:r>
              <a:rPr lang="en-US" baseline="0" dirty="0"/>
              <a:t> Definitions)</a:t>
            </a: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10</a:t>
            </a:fld>
            <a:endParaRPr lang="fr-BE">
              <a:solidFill>
                <a:prstClr val="black"/>
              </a:solidFill>
            </a:endParaRPr>
          </a:p>
        </p:txBody>
      </p:sp>
    </p:spTree>
    <p:extLst>
      <p:ext uri="{BB962C8B-B14F-4D97-AF65-F5344CB8AC3E}">
        <p14:creationId xmlns:p14="http://schemas.microsoft.com/office/powerpoint/2010/main" val="3104412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the</a:t>
            </a:r>
            <a:r>
              <a:rPr lang="en-US" baseline="0" dirty="0"/>
              <a:t> 5 Fundamental principles of the Guidelines based on the following information. (</a:t>
            </a:r>
            <a:r>
              <a:rPr lang="en-US" baseline="0" dirty="0" err="1"/>
              <a:t>CoE</a:t>
            </a:r>
            <a:r>
              <a:rPr lang="en-US" baseline="0" dirty="0"/>
              <a:t> Guidelines pages 17 to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The guidelines build on the existing principles enshrined in the instruments referred to in the preamble and the case law of the European Court of Human Rights. 2. These principles are further developed in the following sections and should apply to all chapters of these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lphaUcPeriod"/>
              <a:tabLst/>
              <a:defRPr/>
            </a:pPr>
            <a:r>
              <a:rPr lang="en-US" dirty="0"/>
              <a:t>Participation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right of all children to be informed about their rights, to be given appropriate ways to access justice and to be consulted and heard in proceedings involving or affecting them should be respected. This includes giving due weight to the children’s views bearing in mind their maturity and any communication difficulties they may have in order to make this participation meaningful.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Children should be considered and treated as full bearers of rights and should be entitled to exercise all their rights in a manner that takes into account their capacity to form their own views and the circumstances of the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Best interests of the child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Member states should guarantee the effective implementation of the right of children to have their best interests be a primary consideration in all matters involving or affecting them.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 2. In assessing the best interests of the involved or affected children: a. their views and opinions should be given due weight; b. all other rights of the child, such as the right to dignity, liberty and equal treatment should be respected at all times; c. a comprehensive approach should be adopted by all relevant authorities so as to take due account of all interests at stake, including psychological and physical well-being and legal, social and economic interests of the child.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3. The best interests of all children involved in the same procedure or case should be separately assessed and balanced with a view to reconciling possible conflicting interests of the children.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4. While the judicial authorities have the ultimate competence and responsibility for making the final decisions, member states should make, where necessary, concerted efforts to establish multidisciplinary approaches with the objective of assessing the best interests of children in procedures involving them.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Dignity 1. Children should be treated with care, sensitivity, fairness and respect throughout any procedure or case, with special attention for their personal situation, well-being and specific needs, and with full respect for their physical and psychological integrity. This treatment should be given to them, in whichever way they have come into contact with judicial or non-judicial proceedings or other interventions, and regardless of their legal status and capacity in any procedure or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Children shall not be subjected to torture or inhuman or degrading treatment or punishment.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Protection from discrimination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rights of children shall be secured without discrimination on any grounds such as sex, race, </a:t>
            </a:r>
            <a:r>
              <a:rPr lang="en-US" dirty="0" err="1"/>
              <a:t>colour</a:t>
            </a:r>
            <a:r>
              <a:rPr lang="en-US" dirty="0"/>
              <a:t> or ethnic background, age, language, religion, political or other opinion, national or social origin, socio-economic background, status of their parent(s), association with a national minority, property, birth, sexual orientation, gender identity or other status.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Specific protection and assistance may need to be granted to more vulnerable children, such as migrant children, refugee and asylum-seeking children, unaccompanied children, children with disabilities, homeless and street children, Roma children, and children in residential institutions.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 Rule of law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rule of law principle should apply fully to children as it does to adults.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Elements of due process such as the principles of legality and proportionality, the presumption of innocence, the right to a fair trial, the right to legal advice, the right to access to courts and the right to appeal, should be guaranteed for children as they are for adults and should not be </a:t>
            </a:r>
            <a:r>
              <a:rPr lang="en-US" dirty="0" err="1"/>
              <a:t>minimised</a:t>
            </a:r>
            <a:r>
              <a:rPr lang="en-US" dirty="0"/>
              <a:t> or denied under the pretext of the child’s best interests. This applies to all judicial and </a:t>
            </a:r>
            <a:r>
              <a:rPr lang="en-US" dirty="0" err="1"/>
              <a:t>nonjudicial</a:t>
            </a:r>
            <a:r>
              <a:rPr lang="en-US" dirty="0"/>
              <a:t> and administrative proceedings.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3. Children should have the right to access appropriate independent and effective complaints mechanisms.”</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11</a:t>
            </a:fld>
            <a:endParaRPr lang="fr-BE">
              <a:solidFill>
                <a:prstClr val="black"/>
              </a:solidFill>
            </a:endParaRPr>
          </a:p>
        </p:txBody>
      </p:sp>
    </p:spTree>
    <p:extLst>
      <p:ext uri="{BB962C8B-B14F-4D97-AF65-F5344CB8AC3E}">
        <p14:creationId xmlns:p14="http://schemas.microsoft.com/office/powerpoint/2010/main" val="2162384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general</a:t>
            </a:r>
            <a:r>
              <a:rPr lang="en-US" baseline="0" dirty="0"/>
              <a:t> elements of child-friendly justice are presented from page 20 to 24 of the Guidelines. These elements are applicable at every stage of the proceeding and even before and after. You can choose to present some of them based on their description in the Guidelines, the one on the slide are a suggestion.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12</a:t>
            </a:fld>
            <a:endParaRPr lang="fr-BE">
              <a:solidFill>
                <a:prstClr val="black"/>
              </a:solidFill>
            </a:endParaRPr>
          </a:p>
        </p:txBody>
      </p:sp>
    </p:spTree>
    <p:extLst>
      <p:ext uri="{BB962C8B-B14F-4D97-AF65-F5344CB8AC3E}">
        <p14:creationId xmlns:p14="http://schemas.microsoft.com/office/powerpoint/2010/main" val="210686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Ask to the all group, in your opinion, what does the guidelines provides for “before the judicial proceedings”?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13</a:t>
            </a:fld>
            <a:endParaRPr lang="fr-BE">
              <a:solidFill>
                <a:prstClr val="black"/>
              </a:solidFill>
            </a:endParaRPr>
          </a:p>
        </p:txBody>
      </p:sp>
    </p:spTree>
    <p:extLst>
      <p:ext uri="{BB962C8B-B14F-4D97-AF65-F5344CB8AC3E}">
        <p14:creationId xmlns:p14="http://schemas.microsoft.com/office/powerpoint/2010/main" val="496424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Present guidelines 23 – 26 about “Child-friendly justice before judicial proceedings”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“23. The </a:t>
            </a:r>
            <a:r>
              <a:rPr lang="en-US" b="1" dirty="0"/>
              <a:t>minimum age of criminal responsibility </a:t>
            </a:r>
            <a:r>
              <a:rPr lang="en-US" dirty="0"/>
              <a:t>should not be too low and should be determined by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24. Alternatives to judicial proceedings such as mediation, diversion (of judicial mechanisms) and alternative dispute resolution should be encouraged whenever these may best serve the child’s best interests. The preliminary use of such alternatives should not be used as an obstacle to the child’s access to justice.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25. Children should be thoroughly informed and consulted on the opportunity to have recourse to either a court proceeding or alternatives outside court settings. This information should also explain the possible consequences of each option. Based on adequate information, both legal and otherwise, a choice should be available to use either court procedures or alternatives for these proceedings whenever they exist. Children should be given the opportunity to obtain legal advice and other assistance in determining the appropriateness and desirability of the proposed alternatives. In making this decision, the views of the child should be taken into account.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26. Alternatives to court proceedings should guarantee an equivalent level of legal safeguards. Respect for children’s rights as described in these guidelines and in all relevant legal instruments on the rights of the child should be guaranteed to the same extent in both in-court and out-of-court proceedings.” (</a:t>
            </a:r>
            <a:r>
              <a:rPr lang="en-US" dirty="0" err="1"/>
              <a:t>CoE</a:t>
            </a:r>
            <a:r>
              <a:rPr lang="en-US" dirty="0"/>
              <a:t> Guidelines)</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14</a:t>
            </a:fld>
            <a:endParaRPr lang="fr-BE">
              <a:solidFill>
                <a:prstClr val="black"/>
              </a:solidFill>
            </a:endParaRPr>
          </a:p>
        </p:txBody>
      </p:sp>
    </p:spTree>
    <p:extLst>
      <p:ext uri="{BB962C8B-B14F-4D97-AF65-F5344CB8AC3E}">
        <p14:creationId xmlns:p14="http://schemas.microsoft.com/office/powerpoint/2010/main" val="260041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Present guidelines 23 – 26 about “Child-friendly justice before judicial proceedings”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“23. The </a:t>
            </a:r>
            <a:r>
              <a:rPr lang="en-US" b="1" dirty="0"/>
              <a:t>minimum age of criminal responsibility </a:t>
            </a:r>
            <a:r>
              <a:rPr lang="en-US" dirty="0"/>
              <a:t>should not be too low and should be determined by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24. </a:t>
            </a:r>
            <a:r>
              <a:rPr lang="en-US" b="1" dirty="0"/>
              <a:t>Alternatives to judicial proceedings </a:t>
            </a:r>
            <a:r>
              <a:rPr lang="en-US" dirty="0"/>
              <a:t>such as mediation, diversion (of judicial mechanisms) and alternative dispute resolution should be encouraged whenever these may best serve the child’s best interests. The preliminary use of such alternatives should not be used as an obstacle to the child’s access to justice.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25. Children should be </a:t>
            </a:r>
            <a:r>
              <a:rPr lang="en-US" b="1" dirty="0"/>
              <a:t>thoroughly informed </a:t>
            </a:r>
            <a:r>
              <a:rPr lang="en-US" dirty="0"/>
              <a:t>and consulted on the opportunity to have recourse to either a court proceeding or alternatives outside court settings. This information should also explain the possible consequences of each option. Based on adequate information, both legal and otherwise, a choice should be available to use either court procedures or alternatives for these proceedings whenever they exist. Children should be given the </a:t>
            </a:r>
            <a:r>
              <a:rPr lang="en-US" b="1" dirty="0"/>
              <a:t>opportunity to obtain legal advice </a:t>
            </a:r>
            <a:r>
              <a:rPr lang="en-US" dirty="0"/>
              <a:t>and other assistance in determining the appropriateness and desirability of the proposed alternatives. In making this decision, the views of the child should be taken into account.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26. Alternatives to court proceedings should guarantee </a:t>
            </a:r>
            <a:r>
              <a:rPr lang="en-US" b="1" dirty="0"/>
              <a:t>an equivalent level of legal safeguards</a:t>
            </a:r>
            <a:r>
              <a:rPr lang="en-US" dirty="0"/>
              <a:t>. Respect for children’s rights as described in these guidelines and in all relevant legal instruments on the rights of the child should be guaranteed to the same extent in both in-court and out-of-court proceedings.” (</a:t>
            </a:r>
            <a:r>
              <a:rPr lang="en-US" dirty="0" err="1"/>
              <a:t>CoE</a:t>
            </a:r>
            <a:r>
              <a:rPr lang="en-US" dirty="0"/>
              <a:t> Guidelines)</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15</a:t>
            </a:fld>
            <a:endParaRPr lang="fr-BE">
              <a:solidFill>
                <a:prstClr val="black"/>
              </a:solidFill>
            </a:endParaRPr>
          </a:p>
        </p:txBody>
      </p:sp>
    </p:spTree>
    <p:extLst>
      <p:ext uri="{BB962C8B-B14F-4D97-AF65-F5344CB8AC3E}">
        <p14:creationId xmlns:p14="http://schemas.microsoft.com/office/powerpoint/2010/main" val="1094712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Ask to the all group, in your opinion, what does the guidelines provides for children and the police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16</a:t>
            </a:fld>
            <a:endParaRPr lang="fr-BE">
              <a:solidFill>
                <a:prstClr val="black"/>
              </a:solidFill>
            </a:endParaRPr>
          </a:p>
        </p:txBody>
      </p:sp>
    </p:spTree>
    <p:extLst>
      <p:ext uri="{BB962C8B-B14F-4D97-AF65-F5344CB8AC3E}">
        <p14:creationId xmlns:p14="http://schemas.microsoft.com/office/powerpoint/2010/main" val="133006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Present the measures the Guidelines provides for children and the police based on information in the Guidelines page 25 and 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17</a:t>
            </a:fld>
            <a:endParaRPr lang="fr-BE">
              <a:solidFill>
                <a:prstClr val="black"/>
              </a:solidFill>
            </a:endParaRPr>
          </a:p>
        </p:txBody>
      </p:sp>
    </p:spTree>
    <p:extLst>
      <p:ext uri="{BB962C8B-B14F-4D97-AF65-F5344CB8AC3E}">
        <p14:creationId xmlns:p14="http://schemas.microsoft.com/office/powerpoint/2010/main" val="2663813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Ask to the all group, in your opinion, what does the guidelines provides for during the proceeding?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18</a:t>
            </a:fld>
            <a:endParaRPr lang="fr-BE">
              <a:solidFill>
                <a:prstClr val="black"/>
              </a:solidFill>
            </a:endParaRPr>
          </a:p>
        </p:txBody>
      </p:sp>
    </p:spTree>
    <p:extLst>
      <p:ext uri="{BB962C8B-B14F-4D97-AF65-F5344CB8AC3E}">
        <p14:creationId xmlns:p14="http://schemas.microsoft.com/office/powerpoint/2010/main" val="3772468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Based on the information in the Guidelines page 26 to 31, present the 6 main areas of child-friendly justice during the proceeding. Focus on 2 – 3 areas, the following slides are suggestion for focus. </a:t>
            </a: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19</a:t>
            </a:fld>
            <a:endParaRPr lang="fr-BE">
              <a:solidFill>
                <a:prstClr val="black"/>
              </a:solidFill>
            </a:endParaRPr>
          </a:p>
        </p:txBody>
      </p:sp>
    </p:spTree>
    <p:extLst>
      <p:ext uri="{BB962C8B-B14F-4D97-AF65-F5344CB8AC3E}">
        <p14:creationId xmlns:p14="http://schemas.microsoft.com/office/powerpoint/2010/main" val="315440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Insert</a:t>
            </a:r>
            <a:r>
              <a:rPr lang="fr-BE" baseline="0" dirty="0"/>
              <a:t> the timing of the module on </a:t>
            </a:r>
            <a:r>
              <a:rPr lang="fr-BE" baseline="0" dirty="0" err="1"/>
              <a:t>this</a:t>
            </a:r>
            <a:r>
              <a:rPr lang="fr-BE" baseline="0" dirty="0"/>
              <a:t> slide and </a:t>
            </a:r>
            <a:r>
              <a:rPr lang="fr-BE" baseline="0" dirty="0" err="1"/>
              <a:t>present</a:t>
            </a:r>
            <a:r>
              <a:rPr lang="fr-BE" baseline="0" dirty="0"/>
              <a:t> to the participants the </a:t>
            </a:r>
            <a:r>
              <a:rPr lang="fr-BE" baseline="0" dirty="0" err="1"/>
              <a:t>different</a:t>
            </a:r>
            <a:r>
              <a:rPr lang="fr-BE" baseline="0" dirty="0"/>
              <a:t> </a:t>
            </a:r>
            <a:r>
              <a:rPr lang="fr-BE" baseline="0" dirty="0" err="1"/>
              <a:t>steps</a:t>
            </a:r>
            <a:r>
              <a:rPr lang="fr-BE" baseline="0" dirty="0"/>
              <a:t> of the module. </a:t>
            </a:r>
            <a:r>
              <a:rPr lang="en-US" baseline="0" dirty="0"/>
              <a:t>This module is an adaptation in English of the training created and regularly organized by DCI Belgium.</a:t>
            </a:r>
          </a:p>
          <a:p>
            <a:endParaRPr lang="en-US" baseline="0" dirty="0"/>
          </a:p>
          <a:p>
            <a:r>
              <a:rPr lang="en-US" b="1" baseline="0" dirty="0"/>
              <a:t>This module aims at:</a:t>
            </a:r>
          </a:p>
          <a:p>
            <a:pPr lvl="0"/>
            <a:r>
              <a:rPr lang="en-GB" dirty="0">
                <a:effectLst/>
              </a:rPr>
              <a:t>- Discovering the Council of Europe Guidelines on child friendly justice, their principles and how to implement them during the proceeding (at the police station, before the proceeding, during the proceeding, after the proceeding) ;</a:t>
            </a:r>
            <a:endParaRPr lang="fr-BE" dirty="0">
              <a:effectLst/>
            </a:endParaRPr>
          </a:p>
          <a:p>
            <a:r>
              <a:rPr lang="en-GB" sz="1200" kern="1200" dirty="0">
                <a:solidFill>
                  <a:schemeClr val="tx1"/>
                </a:solidFill>
                <a:effectLst/>
                <a:latin typeface="+mn-lt"/>
                <a:ea typeface="+mn-ea"/>
                <a:cs typeface="+mn-cs"/>
              </a:rPr>
              <a:t> - Studying</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how to implement these principles in your practice with children in conflict with the law.</a:t>
            </a:r>
            <a:endParaRPr lang="fr-BE" baseline="0" dirty="0"/>
          </a:p>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a:t>
            </a:fld>
            <a:endParaRPr lang="fr-BE">
              <a:solidFill>
                <a:prstClr val="black"/>
              </a:solidFill>
            </a:endParaRPr>
          </a:p>
        </p:txBody>
      </p:sp>
    </p:spTree>
    <p:extLst>
      <p:ext uri="{BB962C8B-B14F-4D97-AF65-F5344CB8AC3E}">
        <p14:creationId xmlns:p14="http://schemas.microsoft.com/office/powerpoint/2010/main" val="948086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“Access to court and to the judicial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 As bearers of rights, children should have </a:t>
            </a:r>
            <a:r>
              <a:rPr lang="en-US" b="1" dirty="0"/>
              <a:t>recourse to remedies to effectively exercise their rights or act upon </a:t>
            </a:r>
            <a:r>
              <a:rPr lang="en-US" dirty="0"/>
              <a:t>violations of their rights. The domestic law should facilitate where appropriate the possibility of access to court for children who have sufficient understanding of their rights and of the use of remedies to protect these rights, based on adequately given legal advice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35.</a:t>
            </a:r>
            <a:r>
              <a:rPr lang="en-US" baseline="0" dirty="0"/>
              <a:t> </a:t>
            </a:r>
            <a:r>
              <a:rPr lang="en-US" dirty="0"/>
              <a:t>Any obstacles to access to court, such as </a:t>
            </a:r>
            <a:r>
              <a:rPr lang="en-US" b="1" dirty="0"/>
              <a:t>the cost </a:t>
            </a:r>
            <a:r>
              <a:rPr lang="en-US" dirty="0"/>
              <a:t>of the proceedings or the lack of legal counsel, should be removed.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36. In cases of certain specific crimes committed against children, or certain aspects of civil or family law, access to court should be granted for a </a:t>
            </a:r>
            <a:r>
              <a:rPr lang="en-US" b="1" u="none" dirty="0"/>
              <a:t>period of time after the child has reached the age of majority </a:t>
            </a:r>
            <a:r>
              <a:rPr lang="en-US" dirty="0"/>
              <a:t>where necessary. Member states are encouraged to review their statutes of limitations. “</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20</a:t>
            </a:fld>
            <a:endParaRPr lang="fr-BE">
              <a:solidFill>
                <a:prstClr val="black"/>
              </a:solidFill>
            </a:endParaRPr>
          </a:p>
        </p:txBody>
      </p:sp>
    </p:spTree>
    <p:extLst>
      <p:ext uri="{BB962C8B-B14F-4D97-AF65-F5344CB8AC3E}">
        <p14:creationId xmlns:p14="http://schemas.microsoft.com/office/powerpoint/2010/main" val="321666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“Legal counsel and representation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37. Children should have the right to their </a:t>
            </a:r>
            <a:r>
              <a:rPr lang="en-US" b="1" dirty="0"/>
              <a:t>own legal counsel and representation</a:t>
            </a:r>
            <a:r>
              <a:rPr lang="en-US" dirty="0"/>
              <a:t>, in their own name, in proceedings where there is, or could be, a conflict of interest between the child and the parents or other involved parties.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38. Children should have access to </a:t>
            </a:r>
            <a:r>
              <a:rPr lang="en-US" b="1" dirty="0"/>
              <a:t>free legal aid, under the same or more lenient conditions as adults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39. </a:t>
            </a:r>
            <a:r>
              <a:rPr lang="en-US" b="1" dirty="0"/>
              <a:t>Lawyers representing children should be trained </a:t>
            </a:r>
            <a:r>
              <a:rPr lang="en-US" dirty="0"/>
              <a:t>in and knowledgeable on children’s rights and related issues, receive ongoing and </a:t>
            </a:r>
            <a:r>
              <a:rPr lang="en-US" dirty="0" err="1"/>
              <a:t>indepth</a:t>
            </a:r>
            <a:r>
              <a:rPr lang="en-US" dirty="0"/>
              <a:t> training and be capable of communicating with children at their level of understanding.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 Children should be considered as </a:t>
            </a:r>
            <a:r>
              <a:rPr lang="en-US" b="1" dirty="0"/>
              <a:t>fully fledged clients </a:t>
            </a:r>
            <a:r>
              <a:rPr lang="en-US" dirty="0"/>
              <a:t>with their own rights and lawyers representing children should bring forward the opinion of the child.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41. Lawyers should provide the child with all necessary </a:t>
            </a:r>
            <a:r>
              <a:rPr lang="en-US" b="1" dirty="0"/>
              <a:t>information</a:t>
            </a:r>
            <a:r>
              <a:rPr lang="en-US" dirty="0"/>
              <a:t> and explanations concerning the possible consequences of the child’s views and/or opinions.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42. In cases where there are conflicting interests between parents and children, the competent authority should appoint either a guardian ad litem or another independent representative to represent the views and interests of the child.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43. Adequate representation and the right to be represented independently from the parents should be guaranteed, especially in proceedings where the parents, members of the family or caregivers are the alleged offenders.</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21</a:t>
            </a:fld>
            <a:endParaRPr lang="fr-BE">
              <a:solidFill>
                <a:prstClr val="black"/>
              </a:solidFill>
            </a:endParaRPr>
          </a:p>
        </p:txBody>
      </p:sp>
    </p:spTree>
    <p:extLst>
      <p:ext uri="{BB962C8B-B14F-4D97-AF65-F5344CB8AC3E}">
        <p14:creationId xmlns:p14="http://schemas.microsoft.com/office/powerpoint/2010/main" val="572371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Right to be heard and to express views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44. Judges should respect the right of children to be heard in all matters that affect them or at least to be heard when they are deemed to have a sufficient understanding of the matters in question. Means used for this purpose should be adapted to the child’s level of understanding and ability to communicate and take into account the circumstances of the case. Children should be consulted on the manner in which they wish to be heard.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 Due weight should be given to the child’s views and opinion in accordance with his or her age and maturity. 46. The right to be heard is a right of the child, not a duty of the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47. A child should not be precluded from being heard solely on the basis of age. Whenever a child takes the initiative to be heard in a case that affects him or her, the judge should not, unless it is in the child’s best interests, refuse to hear the child and should listen to his or her views and opinion on matters concerning him or her in the case.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48. Children should be provided with all necessary information on how effectively to use the right to be heard. However, it should be explained to them that their right to be heard and to have their views taken into consideration may not necessarily determine the final decision.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49. Judgments and court rulings affecting children should be duly reasoned and explained to them in language that children can understand, particularly those decisions in which the child’s views and opinions have not been followed. “ (</a:t>
            </a:r>
            <a:r>
              <a:rPr lang="en-US" dirty="0" err="1"/>
              <a:t>CoE</a:t>
            </a:r>
            <a:r>
              <a:rPr lang="en-US" dirty="0"/>
              <a:t> Guidelines)</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22</a:t>
            </a:fld>
            <a:endParaRPr lang="fr-BE">
              <a:solidFill>
                <a:prstClr val="black"/>
              </a:solidFill>
            </a:endParaRPr>
          </a:p>
        </p:txBody>
      </p:sp>
    </p:spTree>
    <p:extLst>
      <p:ext uri="{BB962C8B-B14F-4D97-AF65-F5344CB8AC3E}">
        <p14:creationId xmlns:p14="http://schemas.microsoft.com/office/powerpoint/2010/main" val="695760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Avoiding undue delay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 In all proceedings involving children, the urgency principle should be applied to provide a speedy response and protect the best interests of the child, while respecting the rule of law.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family law cases (for example parentage, custody, parental abduction), courts should exercise exceptional diligence to avoid any risk of adverse consequences on the family relations.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52. When necessary, judicial authorities should consider the possibility of taking provisional decisions or making preliminary judgments to be monitored for a certain period of time in order to be reviewed later.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53. In accordance with the law, judicial authorities should have the possibility to take decisions which are immediately enforceable in cases where this would be in the best interests of the child.</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23</a:t>
            </a:fld>
            <a:endParaRPr lang="fr-BE">
              <a:solidFill>
                <a:prstClr val="black"/>
              </a:solidFill>
            </a:endParaRPr>
          </a:p>
        </p:txBody>
      </p:sp>
    </p:spTree>
    <p:extLst>
      <p:ext uri="{BB962C8B-B14F-4D97-AF65-F5344CB8AC3E}">
        <p14:creationId xmlns:p14="http://schemas.microsoft.com/office/powerpoint/2010/main" val="2014774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 following information, present the</a:t>
            </a:r>
            <a:r>
              <a:rPr lang="en-US" baseline="0" dirty="0"/>
              <a:t> 5</a:t>
            </a:r>
            <a:r>
              <a:rPr lang="en-US" baseline="30000" dirty="0"/>
              <a:t>th</a:t>
            </a:r>
            <a:r>
              <a:rPr lang="en-US" baseline="0" dirty="0"/>
              <a:t> area of child friendly justice during the proceeding.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“54. In all proceedings, children should be treated with respect for their age, their special needs, their maturity and level of understanding, and bearing in mind any communication difficulties they may have. Cases involving children should be dealt with in non-intimidating and child-sensitive settings.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55. Before proceedings begin, children should be </a:t>
            </a:r>
            <a:r>
              <a:rPr lang="en-US" dirty="0" err="1"/>
              <a:t>familiarised</a:t>
            </a:r>
            <a:r>
              <a:rPr lang="en-US" dirty="0"/>
              <a:t> with the layout of the court or other facilities and the roles and identities of the officials involved.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56. Language appropriate to children’s age and level of understanding should be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57. When children are heard or interviewed in judicial and non-judicial proceedings and during other interventions, judges and other professionals should interact with them with respect and sensitivity.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58. Children should be allowed to be accompanied by their parents or, where appropriate, an adult of their choice, unless a reasoned decision has been made to the contrary in respect of that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59. Interview methods, such as video or audio-recording or pre-trial hearings in camera, should be used and considered as admissible evidence.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 Children should be protected, as far as possible, against images or information that could be harmful to their welfare. In deciding on disclosure of possibly harmful images or information to the child, the judge should seek advice from other professionals, such as psychologists and social workers.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61. Court sessions involving children should be adapted to the child’s pace and attention span: regular breaks should be planned and hearings should not last too long. To facilitate the participation of children to their full cognitive capacity and to support their emotional stability, disruption and distractions during court sessions should be kept to a minimum.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62. As far as appropriate and possible, interviewing and waiting rooms should be arranged for children in a child-friendly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63. As far as possible, specialist courts (or court chambers), procedures and institutions should be established for children in conflict with the law. This could include the establishment of </a:t>
            </a:r>
            <a:r>
              <a:rPr lang="en-US" dirty="0" err="1"/>
              <a:t>specialised</a:t>
            </a:r>
            <a:r>
              <a:rPr lang="en-US" dirty="0"/>
              <a:t> units within the police, the judiciary, the court system and the prosecutor’s office”</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24</a:t>
            </a:fld>
            <a:endParaRPr lang="fr-BE">
              <a:solidFill>
                <a:prstClr val="black"/>
              </a:solidFill>
            </a:endParaRPr>
          </a:p>
        </p:txBody>
      </p:sp>
    </p:spTree>
    <p:extLst>
      <p:ext uri="{BB962C8B-B14F-4D97-AF65-F5344CB8AC3E}">
        <p14:creationId xmlns:p14="http://schemas.microsoft.com/office/powerpoint/2010/main" val="989812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Evidence/statements by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64. Interviews of and the gathering of statements from children should, as far as possible, be carried out by </a:t>
            </a:r>
            <a:r>
              <a:rPr lang="en-US" b="1" dirty="0"/>
              <a:t>trained professionals</a:t>
            </a:r>
            <a:r>
              <a:rPr lang="en-US" dirty="0"/>
              <a:t>. Every effort should be made for children to give evidence in the most </a:t>
            </a:r>
            <a:r>
              <a:rPr lang="en-US" dirty="0" err="1"/>
              <a:t>favourable</a:t>
            </a:r>
            <a:r>
              <a:rPr lang="en-US" dirty="0"/>
              <a:t> settings and under the most suitable conditions, having regard to their age, maturity and level of understanding and any communication difficulties they may have.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65. </a:t>
            </a:r>
            <a:r>
              <a:rPr lang="en-US" b="1" dirty="0"/>
              <a:t>Audiovisual statements </a:t>
            </a:r>
            <a:r>
              <a:rPr lang="en-US" dirty="0"/>
              <a:t>from children who are victims or witnesses should be encouraged, while respecting the right of other parties to contest the content of such statements.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66. When more than one interview is necessary, they should preferably be carried out by the same person, in order to ensure coherence of approach in the best interests of the child.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67. The number of interviews should be as limited as possible and their length should be adapted to the child’s age and attention span.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68. Direct contact, confrontation or interaction between a child victim or witness with alleged perpetrators should, as far as possible, be avoided unless at the request of the child victim.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69. Children should have the opportunity to give evidence in criminal cases without the presence of the alleged perpetrator.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70. The existence of less strict rules on giving evidence such as absence of the requirement for oath or other similar declarations, or other child-friendly procedural measures, should not in itself diminish the value given to a child’s testimony or evidence.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71. Interview protocols that take into account different stages of the child’s development should be designed and implemented to underpin the validity of children’s evidence. These should avoid leading questions and thereby enhance reliability.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72. With regard to the best interests and well-being of children, it should be possible for a judge to allow a child not to testify.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73. A child’s statements and evidence should never be presumed invalid or untrustworthy by reason only of the child’s 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74. The possibility of taking statements of child victims and witnesses in specially designed child-friendly facilities and a child-friendly environment should be examined.”</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25</a:t>
            </a:fld>
            <a:endParaRPr lang="fr-BE">
              <a:solidFill>
                <a:prstClr val="black"/>
              </a:solidFill>
            </a:endParaRPr>
          </a:p>
        </p:txBody>
      </p:sp>
    </p:spTree>
    <p:extLst>
      <p:ext uri="{BB962C8B-B14F-4D97-AF65-F5344CB8AC3E}">
        <p14:creationId xmlns:p14="http://schemas.microsoft.com/office/powerpoint/2010/main" val="2434441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Ask to the all group, in your opinion, what does the guidelines provides for after the proceeding?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26</a:t>
            </a:fld>
            <a:endParaRPr lang="fr-BE">
              <a:solidFill>
                <a:prstClr val="black"/>
              </a:solidFill>
            </a:endParaRPr>
          </a:p>
        </p:txBody>
      </p:sp>
    </p:spTree>
    <p:extLst>
      <p:ext uri="{BB962C8B-B14F-4D97-AF65-F5344CB8AC3E}">
        <p14:creationId xmlns:p14="http://schemas.microsoft.com/office/powerpoint/2010/main" val="904602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Based on the following extract of the Guidelines, explain what the procedure provides for after the proceeding.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E. Child-friendly justice after judicial proceedings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75. The child’s lawyer, guardian ad litem or legal representative should communicate and explain the given decision or judgment to the child in a language adapted to the child’s level of understanding and should give the necessary information on possible</a:t>
            </a:r>
            <a:r>
              <a:rPr lang="en-US" baseline="0" dirty="0"/>
              <a:t> </a:t>
            </a:r>
            <a:r>
              <a:rPr lang="en-US" dirty="0"/>
              <a:t>measures that could be taken, such as appeal or independent</a:t>
            </a:r>
            <a:r>
              <a:rPr lang="en-US" baseline="0" dirty="0"/>
              <a:t> </a:t>
            </a:r>
            <a:r>
              <a:rPr lang="en-US" dirty="0"/>
              <a:t>complaint mechanisms.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76. National authorities should take all necessary steps to facilitate the execution of judicial decisions/rulings involving and affecting children without delay.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77. When a decision has not been enforced, children should be informed, possibly through their lawyer, guardian ad litem or legal representative, of available remedies either through non judicial mechanisms or access to justice.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78. Implementation of judgments by force should be a measure of last resort in family cases when children are involved.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79. After judgments in highly conflictual proceedings, guidance and support should be offered, ideally free of charge, to children and their families by </a:t>
            </a:r>
            <a:r>
              <a:rPr lang="en-US" dirty="0" err="1"/>
              <a:t>specialised</a:t>
            </a:r>
            <a:r>
              <a:rPr lang="en-US" dirty="0"/>
              <a:t>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80. Particular health care and appropriate social and therapeutic intervention </a:t>
            </a:r>
            <a:r>
              <a:rPr lang="en-US" dirty="0" err="1"/>
              <a:t>programmes</a:t>
            </a:r>
            <a:r>
              <a:rPr lang="en-US" dirty="0"/>
              <a:t> or measures for victims of neglect, violence, abuse or other crimes should be provided, ideally free of charge, and children and their caregivers should be promptly and adequately informed of the availability of such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81. The child’s lawyer, guardian or legal representative should have a mandate to take all necessary steps to claim for damages during or after criminal proceedings in which the child was a victim. Where appropriate, the costs could be covered by the state and recovered from the perpetrator.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82. Measures and sanctions for children in conflict with the law should always be constructive and </a:t>
            </a:r>
            <a:r>
              <a:rPr lang="en-US" dirty="0" err="1"/>
              <a:t>individualised</a:t>
            </a:r>
            <a:r>
              <a:rPr lang="en-US" dirty="0"/>
              <a:t> responses to the committed acts, bearing in mind the principle of proportionality, the child’s age, physical and mental well-being and development and the circumstances of the case. The right to education, vocational training, employment, rehabilitation and reintegration should be guaranteed.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83. In order to promote the reintegration within society, and in accordance with the national law, criminal records of children should be non-disclosable outside the justice system on reaching the age of majority. Exceptions for the disclosure of such information can be permitted in cases of serious offences, inter alia for reasons of public safety or when employment with children is concerned.”</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27</a:t>
            </a:fld>
            <a:endParaRPr lang="fr-BE">
              <a:solidFill>
                <a:prstClr val="black"/>
              </a:solidFill>
            </a:endParaRPr>
          </a:p>
        </p:txBody>
      </p:sp>
    </p:spTree>
    <p:extLst>
      <p:ext uri="{BB962C8B-B14F-4D97-AF65-F5344CB8AC3E}">
        <p14:creationId xmlns:p14="http://schemas.microsoft.com/office/powerpoint/2010/main" val="676222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some of the consequences and impact</a:t>
            </a:r>
            <a:r>
              <a:rPr lang="en-US" baseline="0" dirty="0"/>
              <a:t> the Guidelines can have on States.</a:t>
            </a: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28</a:t>
            </a:fld>
            <a:endParaRPr lang="fr-BE">
              <a:solidFill>
                <a:prstClr val="black"/>
              </a:solidFill>
            </a:endParaRPr>
          </a:p>
        </p:txBody>
      </p:sp>
    </p:spTree>
    <p:extLst>
      <p:ext uri="{BB962C8B-B14F-4D97-AF65-F5344CB8AC3E}">
        <p14:creationId xmlns:p14="http://schemas.microsoft.com/office/powerpoint/2010/main" val="609410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Split the participants </a:t>
            </a:r>
            <a:r>
              <a:rPr lang="fr-BE" dirty="0" err="1"/>
              <a:t>into</a:t>
            </a:r>
            <a:r>
              <a:rPr lang="fr-BE" dirty="0"/>
              <a:t> groups of 4 – 5 people. </a:t>
            </a:r>
            <a:r>
              <a:rPr lang="fr-BE" dirty="0" err="1"/>
              <a:t>Give</a:t>
            </a:r>
            <a:r>
              <a:rPr lang="fr-BE" baseline="0" dirty="0"/>
              <a:t> </a:t>
            </a:r>
            <a:r>
              <a:rPr lang="fr-BE" baseline="0" dirty="0" err="1"/>
              <a:t>them</a:t>
            </a:r>
            <a:r>
              <a:rPr lang="fr-BE" baseline="0" dirty="0"/>
              <a:t> the </a:t>
            </a:r>
            <a:r>
              <a:rPr lang="fr-BE" baseline="0" dirty="0" err="1"/>
              <a:t>printed</a:t>
            </a:r>
            <a:r>
              <a:rPr lang="fr-BE" baseline="0" dirty="0"/>
              <a:t> casus and </a:t>
            </a:r>
            <a:r>
              <a:rPr lang="fr-BE" baseline="0" dirty="0" err="1"/>
              <a:t>ask</a:t>
            </a:r>
            <a:r>
              <a:rPr lang="fr-BE" baseline="0" dirty="0"/>
              <a:t> </a:t>
            </a:r>
            <a:r>
              <a:rPr lang="fr-BE" baseline="0" dirty="0" err="1"/>
              <a:t>them</a:t>
            </a:r>
            <a:r>
              <a:rPr lang="fr-BE" baseline="0" dirty="0"/>
              <a:t> to </a:t>
            </a:r>
            <a:r>
              <a:rPr lang="fr-BE" baseline="0" dirty="0" err="1"/>
              <a:t>respond</a:t>
            </a:r>
            <a:r>
              <a:rPr lang="fr-BE" baseline="0" dirty="0"/>
              <a:t> to the questions. (20’)</a:t>
            </a:r>
          </a:p>
          <a:p>
            <a:r>
              <a:rPr lang="fr-BE" baseline="0" dirty="0" err="1"/>
              <a:t>Debriefing</a:t>
            </a:r>
            <a:r>
              <a:rPr lang="fr-BE" baseline="0" dirty="0"/>
              <a:t> (25’) </a:t>
            </a:r>
            <a:r>
              <a:rPr lang="fr-BE" baseline="0" dirty="0" err="1"/>
              <a:t>debrief</a:t>
            </a:r>
            <a:r>
              <a:rPr lang="fr-BE" baseline="0" dirty="0"/>
              <a:t> </a:t>
            </a:r>
            <a:r>
              <a:rPr lang="fr-BE" baseline="0" dirty="0" err="1"/>
              <a:t>with</a:t>
            </a:r>
            <a:r>
              <a:rPr lang="fr-BE" baseline="0" dirty="0"/>
              <a:t> all the participants. </a:t>
            </a: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29</a:t>
            </a:fld>
            <a:endParaRPr lang="fr-BE">
              <a:solidFill>
                <a:prstClr val="black"/>
              </a:solidFill>
            </a:endParaRPr>
          </a:p>
        </p:txBody>
      </p:sp>
    </p:spTree>
    <p:extLst>
      <p:ext uri="{BB962C8B-B14F-4D97-AF65-F5344CB8AC3E}">
        <p14:creationId xmlns:p14="http://schemas.microsoft.com/office/powerpoint/2010/main" val="226661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a:t>Before</a:t>
            </a:r>
            <a:r>
              <a:rPr lang="fr-BE" dirty="0"/>
              <a:t> </a:t>
            </a:r>
            <a:r>
              <a:rPr lang="fr-BE" dirty="0" err="1"/>
              <a:t>launching</a:t>
            </a:r>
            <a:r>
              <a:rPr lang="fr-BE" dirty="0"/>
              <a:t> the brainstorming in </a:t>
            </a:r>
            <a:r>
              <a:rPr lang="fr-BE" dirty="0" err="1"/>
              <a:t>small</a:t>
            </a:r>
            <a:r>
              <a:rPr lang="fr-BE" dirty="0"/>
              <a:t> groups, </a:t>
            </a:r>
            <a:r>
              <a:rPr lang="fr-BE" dirty="0" err="1"/>
              <a:t>introduce</a:t>
            </a:r>
            <a:r>
              <a:rPr lang="fr-BE" baseline="0" dirty="0"/>
              <a:t> the topic </a:t>
            </a:r>
            <a:r>
              <a:rPr lang="fr-BE" baseline="0" dirty="0" err="1"/>
              <a:t>with</a:t>
            </a:r>
            <a:r>
              <a:rPr lang="fr-BE" baseline="0" dirty="0"/>
              <a:t> a few information on the Guidelines of the Council of Europe on Child </a:t>
            </a:r>
            <a:r>
              <a:rPr lang="fr-BE" baseline="0" dirty="0" err="1"/>
              <a:t>friendly</a:t>
            </a:r>
            <a:r>
              <a:rPr lang="fr-BE" baseline="0" dirty="0"/>
              <a:t> Justice (https://rm.coe.int/16804b2cf3 )</a:t>
            </a:r>
          </a:p>
          <a:p>
            <a:endParaRPr lang="fr-BE" baseline="0" dirty="0"/>
          </a:p>
          <a:p>
            <a:r>
              <a:rPr lang="fr-BE" baseline="0" dirty="0"/>
              <a:t>The Guidelines on Child </a:t>
            </a:r>
            <a:r>
              <a:rPr lang="fr-BE" baseline="0" dirty="0" err="1"/>
              <a:t>friendly</a:t>
            </a:r>
            <a:r>
              <a:rPr lang="fr-BE" baseline="0" dirty="0"/>
              <a:t> justice have been </a:t>
            </a:r>
            <a:r>
              <a:rPr lang="fr-BE" baseline="0" dirty="0" err="1"/>
              <a:t>adopted</a:t>
            </a:r>
            <a:r>
              <a:rPr lang="fr-BE" baseline="0" dirty="0"/>
              <a:t> in the </a:t>
            </a:r>
            <a:r>
              <a:rPr lang="fr-BE" baseline="0" dirty="0" err="1"/>
              <a:t>framework</a:t>
            </a:r>
            <a:r>
              <a:rPr lang="fr-BE" baseline="0" dirty="0"/>
              <a:t> of the Council of Europe. The Council of Europe </a:t>
            </a:r>
            <a:r>
              <a:rPr lang="fr-BE" baseline="0" dirty="0" err="1"/>
              <a:t>is</a:t>
            </a:r>
            <a:r>
              <a:rPr lang="fr-BE" baseline="0" dirty="0"/>
              <a:t> the l</a:t>
            </a:r>
            <a:r>
              <a:rPr lang="en-US" baseline="0" dirty="0" err="1"/>
              <a:t>eading</a:t>
            </a:r>
            <a:r>
              <a:rPr lang="en-US" baseline="0" dirty="0"/>
              <a:t> human rights </a:t>
            </a:r>
            <a:r>
              <a:rPr lang="en-US" baseline="0" dirty="0" err="1"/>
              <a:t>organisation</a:t>
            </a:r>
            <a:r>
              <a:rPr lang="en-US" baseline="0" dirty="0"/>
              <a:t> rights in Europe. Il counts 46 Member States (including the 27 EU Member States). They all signed the European </a:t>
            </a:r>
            <a:r>
              <a:rPr lang="en-US" baseline="0" dirty="0" err="1"/>
              <a:t>Convetion</a:t>
            </a:r>
            <a:r>
              <a:rPr lang="en-US" baseline="0" dirty="0"/>
              <a:t> on Human Rights. </a:t>
            </a:r>
            <a:endParaRPr lang="fr-BE" baseline="0" dirty="0"/>
          </a:p>
          <a:p>
            <a:endParaRPr lang="fr-BE" baseline="0" dirty="0"/>
          </a:p>
          <a:p>
            <a:r>
              <a:rPr lang="fr-BE" dirty="0" err="1"/>
              <a:t>They</a:t>
            </a:r>
            <a:r>
              <a:rPr lang="fr-BE" dirty="0"/>
              <a:t> </a:t>
            </a:r>
            <a:r>
              <a:rPr lang="fr-BE" dirty="0" err="1"/>
              <a:t>were</a:t>
            </a:r>
            <a:r>
              <a:rPr lang="fr-BE" dirty="0"/>
              <a:t> </a:t>
            </a:r>
            <a:r>
              <a:rPr lang="fr-BE" dirty="0" err="1"/>
              <a:t>adopted</a:t>
            </a:r>
            <a:r>
              <a:rPr lang="fr-BE" dirty="0"/>
              <a:t> in the </a:t>
            </a:r>
            <a:r>
              <a:rPr lang="fr-BE" dirty="0" err="1"/>
              <a:t>framework</a:t>
            </a:r>
            <a:r>
              <a:rPr lang="fr-BE" dirty="0"/>
              <a:t> of </a:t>
            </a:r>
            <a:r>
              <a:rPr lang="en-US" dirty="0"/>
              <a:t>the Council of Europe's Global Strategies on the Rights of the Child</a:t>
            </a:r>
            <a:r>
              <a:rPr lang="en-US" baseline="0" dirty="0"/>
              <a:t> </a:t>
            </a:r>
            <a:r>
              <a:rPr lang="en-US" dirty="0"/>
              <a:t>(justice one of the priorities since 2009), in 2011.</a:t>
            </a:r>
            <a:r>
              <a:rPr lang="en-US" baseline="0" dirty="0"/>
              <a:t> They were </a:t>
            </a:r>
            <a:r>
              <a:rPr lang="en-US" dirty="0"/>
              <a:t>Inspired by other relevant international texts (International Convention on</a:t>
            </a:r>
            <a:r>
              <a:rPr lang="en-US" baseline="0" dirty="0"/>
              <a:t> </a:t>
            </a:r>
            <a:r>
              <a:rPr lang="en-US" dirty="0"/>
              <a:t>Rights of the Child, ECHR, etc.)</a:t>
            </a:r>
          </a:p>
          <a:p>
            <a:r>
              <a:rPr lang="en-US" dirty="0"/>
              <a:t>The Guidelines were developed by a group of specialists (17 judges, lawyers, prosecutors, academics</a:t>
            </a:r>
          </a:p>
          <a:p>
            <a:r>
              <a:rPr lang="en-US" dirty="0"/>
              <a:t>psychologists, police, social workers, government representatives)</a:t>
            </a:r>
            <a:r>
              <a:rPr lang="en-US" baseline="0" dirty="0"/>
              <a:t>. Their development also involved </a:t>
            </a:r>
            <a:r>
              <a:rPr lang="en-US" dirty="0"/>
              <a:t>consultations with children and young people (over 3000 questionnaires in 25 countries and</a:t>
            </a:r>
            <a:r>
              <a:rPr lang="en-US" baseline="0" dirty="0"/>
              <a:t> </a:t>
            </a:r>
            <a:r>
              <a:rPr lang="en-US" dirty="0"/>
              <a:t>focus groups). </a:t>
            </a:r>
          </a:p>
          <a:p>
            <a:r>
              <a:rPr lang="en-US" dirty="0"/>
              <a:t>The Guidelines are the one of the "Committee of Ministers" of the Council of Europe, therefore we have to keep in mind that they are the result of a</a:t>
            </a:r>
            <a:r>
              <a:rPr lang="en-US" baseline="0" dirty="0"/>
              <a:t> </a:t>
            </a:r>
            <a:r>
              <a:rPr lang="en-US" dirty="0"/>
              <a:t>political compromise. </a:t>
            </a: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3</a:t>
            </a:fld>
            <a:endParaRPr lang="fr-BE">
              <a:solidFill>
                <a:prstClr val="black"/>
              </a:solidFill>
            </a:endParaRPr>
          </a:p>
        </p:txBody>
      </p:sp>
    </p:spTree>
    <p:extLst>
      <p:ext uri="{BB962C8B-B14F-4D97-AF65-F5344CB8AC3E}">
        <p14:creationId xmlns:p14="http://schemas.microsoft.com/office/powerpoint/2010/main" val="2357224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err="1"/>
              <a:t>Here</a:t>
            </a:r>
            <a:r>
              <a:rPr lang="fr-BE" baseline="0" dirty="0"/>
              <a:t> are </a:t>
            </a:r>
            <a:r>
              <a:rPr lang="fr-BE" baseline="0" dirty="0" err="1"/>
              <a:t>two</a:t>
            </a:r>
            <a:r>
              <a:rPr lang="fr-BE" baseline="0" dirty="0"/>
              <a:t> Case </a:t>
            </a:r>
            <a:r>
              <a:rPr lang="fr-BE" baseline="0" dirty="0" err="1"/>
              <a:t>study</a:t>
            </a:r>
            <a:r>
              <a:rPr lang="fr-BE" baseline="0" dirty="0"/>
              <a:t>, </a:t>
            </a:r>
            <a:r>
              <a:rPr lang="fr-BE" baseline="0" dirty="0" err="1"/>
              <a:t>adapt</a:t>
            </a:r>
            <a:r>
              <a:rPr lang="fr-BE" baseline="0" dirty="0"/>
              <a:t> </a:t>
            </a:r>
            <a:r>
              <a:rPr lang="fr-BE" baseline="0" dirty="0" err="1"/>
              <a:t>them</a:t>
            </a:r>
            <a:r>
              <a:rPr lang="fr-BE" baseline="0" dirty="0"/>
              <a:t> to </a:t>
            </a:r>
            <a:r>
              <a:rPr lang="fr-BE" baseline="0" dirty="0" err="1"/>
              <a:t>your</a:t>
            </a:r>
            <a:r>
              <a:rPr lang="fr-BE" baseline="0" dirty="0"/>
              <a:t> national </a:t>
            </a:r>
            <a:r>
              <a:rPr lang="fr-BE" baseline="0" dirty="0" err="1"/>
              <a:t>context</a:t>
            </a:r>
            <a:r>
              <a:rPr lang="fr-BE" baseline="0" dirty="0"/>
              <a:t>, </a:t>
            </a:r>
            <a:r>
              <a:rPr lang="fr-BE" baseline="0" dirty="0" err="1"/>
              <a:t>print</a:t>
            </a:r>
            <a:r>
              <a:rPr lang="fr-BE" baseline="0" dirty="0"/>
              <a:t> </a:t>
            </a:r>
            <a:r>
              <a:rPr lang="fr-BE" baseline="0" dirty="0" err="1"/>
              <a:t>them</a:t>
            </a:r>
            <a:r>
              <a:rPr lang="fr-BE" baseline="0" dirty="0"/>
              <a:t> and </a:t>
            </a:r>
            <a:r>
              <a:rPr lang="fr-BE" baseline="0" dirty="0" err="1"/>
              <a:t>give</a:t>
            </a:r>
            <a:r>
              <a:rPr lang="fr-BE" baseline="0" dirty="0"/>
              <a:t> </a:t>
            </a:r>
            <a:r>
              <a:rPr lang="fr-BE" baseline="0" dirty="0" err="1"/>
              <a:t>them</a:t>
            </a:r>
            <a:r>
              <a:rPr lang="fr-BE" baseline="0" dirty="0"/>
              <a:t> to the participants. </a:t>
            </a:r>
            <a:r>
              <a:rPr lang="fr-BE" baseline="0" dirty="0" err="1"/>
              <a:t>Give</a:t>
            </a:r>
            <a:r>
              <a:rPr lang="fr-BE" baseline="0" dirty="0"/>
              <a:t> the groups </a:t>
            </a:r>
            <a:r>
              <a:rPr lang="fr-BE" baseline="0" dirty="0" err="1"/>
              <a:t>arround</a:t>
            </a:r>
            <a:r>
              <a:rPr lang="fr-BE" baseline="0" dirty="0"/>
              <a:t> 20 minutes to analyse </a:t>
            </a:r>
            <a:r>
              <a:rPr lang="fr-BE" baseline="0" dirty="0" err="1"/>
              <a:t>these</a:t>
            </a:r>
            <a:r>
              <a:rPr lang="fr-BE" baseline="0" dirty="0"/>
              <a:t> </a:t>
            </a:r>
            <a:r>
              <a:rPr lang="fr-BE" baseline="0" dirty="0" err="1"/>
              <a:t>two</a:t>
            </a:r>
            <a:r>
              <a:rPr lang="fr-BE" baseline="0" dirty="0"/>
              <a:t> situations and </a:t>
            </a:r>
            <a:r>
              <a:rPr lang="fr-BE" baseline="0" dirty="0" err="1"/>
              <a:t>then</a:t>
            </a:r>
            <a:r>
              <a:rPr lang="fr-BE" baseline="0" dirty="0"/>
              <a:t> organise a global </a:t>
            </a:r>
            <a:r>
              <a:rPr lang="fr-BE" baseline="0" dirty="0" err="1"/>
              <a:t>debriefing</a:t>
            </a:r>
            <a:r>
              <a:rPr lang="fr-BE" baseline="0" dirty="0"/>
              <a:t> </a:t>
            </a:r>
            <a:r>
              <a:rPr lang="fr-BE" baseline="0" dirty="0" err="1"/>
              <a:t>with</a:t>
            </a:r>
            <a:r>
              <a:rPr lang="fr-BE" baseline="0" dirty="0"/>
              <a:t> all the participants.</a:t>
            </a:r>
          </a:p>
          <a:p>
            <a:endParaRPr lang="fr-BE" baseline="0" dirty="0"/>
          </a:p>
          <a:p>
            <a:r>
              <a:rPr lang="fr-BE" baseline="0" dirty="0" err="1"/>
              <a:t>Here</a:t>
            </a:r>
            <a:r>
              <a:rPr lang="fr-BE" baseline="0" dirty="0"/>
              <a:t> are </a:t>
            </a:r>
            <a:r>
              <a:rPr lang="fr-BE" baseline="0" dirty="0" err="1"/>
              <a:t>some</a:t>
            </a:r>
            <a:r>
              <a:rPr lang="fr-BE" baseline="0" dirty="0"/>
              <a:t> </a:t>
            </a:r>
            <a:r>
              <a:rPr lang="fr-BE" baseline="0" dirty="0" err="1"/>
              <a:t>usefull</a:t>
            </a:r>
            <a:r>
              <a:rPr lang="fr-BE" baseline="0" dirty="0"/>
              <a:t> information for the </a:t>
            </a:r>
            <a:r>
              <a:rPr lang="fr-BE" baseline="0" dirty="0" err="1"/>
              <a:t>debriefing</a:t>
            </a:r>
            <a:r>
              <a:rPr lang="fr-BE" baseline="0" dirty="0"/>
              <a:t>:</a:t>
            </a:r>
          </a:p>
          <a:p>
            <a:endParaRPr lang="fr-BE" baseline="0" dirty="0"/>
          </a:p>
          <a:p>
            <a:r>
              <a:rPr lang="fr-BE" b="1" u="sng" baseline="0" dirty="0"/>
              <a:t>Situation 1, Adam:</a:t>
            </a:r>
          </a:p>
          <a:p>
            <a:pPr marL="171450" indent="-171450">
              <a:buFontTx/>
              <a:buChar char="-"/>
            </a:pPr>
            <a:r>
              <a:rPr lang="fr-BE" baseline="0" dirty="0"/>
              <a:t>The use of the </a:t>
            </a:r>
            <a:r>
              <a:rPr lang="fr-BE" baseline="0" dirty="0" err="1"/>
              <a:t>handcuffs</a:t>
            </a:r>
            <a:r>
              <a:rPr lang="fr-BE" baseline="0" dirty="0"/>
              <a:t>, on a minor </a:t>
            </a:r>
            <a:r>
              <a:rPr lang="fr-BE" baseline="0" dirty="0" err="1"/>
              <a:t>they</a:t>
            </a:r>
            <a:r>
              <a:rPr lang="fr-BE" baseline="0" dirty="0"/>
              <a:t> </a:t>
            </a:r>
            <a:r>
              <a:rPr lang="fr-BE" baseline="0" dirty="0" err="1"/>
              <a:t>should</a:t>
            </a:r>
            <a:r>
              <a:rPr lang="fr-BE" baseline="0" dirty="0"/>
              <a:t> not </a:t>
            </a:r>
            <a:r>
              <a:rPr lang="fr-BE" baseline="0" dirty="0" err="1"/>
              <a:t>be</a:t>
            </a:r>
            <a:r>
              <a:rPr lang="fr-BE" baseline="0" dirty="0"/>
              <a:t> </a:t>
            </a:r>
            <a:r>
              <a:rPr lang="fr-BE" baseline="0" dirty="0" err="1"/>
              <a:t>used</a:t>
            </a:r>
            <a:r>
              <a:rPr lang="fr-BE" baseline="0" dirty="0"/>
              <a:t> </a:t>
            </a:r>
            <a:r>
              <a:rPr lang="fr-BE" baseline="0" dirty="0" err="1"/>
              <a:t>exept</a:t>
            </a:r>
            <a:r>
              <a:rPr lang="fr-BE" baseline="0" dirty="0"/>
              <a:t> if </a:t>
            </a:r>
            <a:r>
              <a:rPr lang="fr-BE" baseline="0" dirty="0" err="1"/>
              <a:t>he</a:t>
            </a:r>
            <a:r>
              <a:rPr lang="fr-BE" baseline="0" dirty="0"/>
              <a:t> </a:t>
            </a:r>
            <a:r>
              <a:rPr lang="fr-BE" baseline="0" dirty="0" err="1"/>
              <a:t>presents</a:t>
            </a:r>
            <a:r>
              <a:rPr lang="fr-BE" baseline="0" dirty="0"/>
              <a:t> an </a:t>
            </a:r>
            <a:r>
              <a:rPr lang="fr-BE" baseline="0" dirty="0" err="1"/>
              <a:t>immediat</a:t>
            </a:r>
            <a:r>
              <a:rPr lang="fr-BE" baseline="0" dirty="0"/>
              <a:t> danger (for </a:t>
            </a:r>
            <a:r>
              <a:rPr lang="fr-BE" baseline="0" dirty="0" err="1"/>
              <a:t>himself</a:t>
            </a:r>
            <a:r>
              <a:rPr lang="fr-BE" baseline="0" dirty="0"/>
              <a:t> or </a:t>
            </a:r>
            <a:r>
              <a:rPr lang="fr-BE" baseline="0" dirty="0" err="1"/>
              <a:t>other</a:t>
            </a:r>
            <a:r>
              <a:rPr lang="fr-BE" baseline="0" dirty="0"/>
              <a:t> people)</a:t>
            </a:r>
          </a:p>
          <a:p>
            <a:pPr marL="171450" indent="-171450">
              <a:buFontTx/>
              <a:buChar char="-"/>
            </a:pPr>
            <a:r>
              <a:rPr lang="fr-BE" baseline="0" dirty="0"/>
              <a:t>The </a:t>
            </a:r>
            <a:r>
              <a:rPr lang="fr-BE" baseline="0" dirty="0" err="1"/>
              <a:t>presence</a:t>
            </a:r>
            <a:r>
              <a:rPr lang="fr-BE" baseline="0" dirty="0"/>
              <a:t> of a </a:t>
            </a:r>
            <a:r>
              <a:rPr lang="fr-BE" baseline="0" dirty="0" err="1"/>
              <a:t>lawyer</a:t>
            </a:r>
            <a:r>
              <a:rPr lang="fr-BE" baseline="0" dirty="0"/>
              <a:t> at </a:t>
            </a:r>
            <a:r>
              <a:rPr lang="fr-BE" baseline="0" dirty="0" err="1"/>
              <a:t>each</a:t>
            </a:r>
            <a:r>
              <a:rPr lang="fr-BE" baseline="0" dirty="0"/>
              <a:t> stage </a:t>
            </a:r>
            <a:r>
              <a:rPr lang="fr-BE" baseline="0" dirty="0" err="1"/>
              <a:t>is</a:t>
            </a:r>
            <a:r>
              <a:rPr lang="fr-BE" baseline="0" dirty="0"/>
              <a:t> positive, </a:t>
            </a:r>
            <a:r>
              <a:rPr lang="fr-BE" baseline="0" dirty="0" err="1"/>
              <a:t>however</a:t>
            </a:r>
            <a:r>
              <a:rPr lang="fr-BE" baseline="0" dirty="0"/>
              <a:t> </a:t>
            </a:r>
            <a:r>
              <a:rPr lang="fr-BE" baseline="0" dirty="0" err="1"/>
              <a:t>it</a:t>
            </a:r>
            <a:r>
              <a:rPr lang="fr-BE" baseline="0" dirty="0"/>
              <a:t> </a:t>
            </a:r>
            <a:r>
              <a:rPr lang="fr-BE" baseline="0" dirty="0" err="1"/>
              <a:t>would</a:t>
            </a:r>
            <a:r>
              <a:rPr lang="fr-BE" baseline="0" dirty="0"/>
              <a:t> </a:t>
            </a:r>
            <a:r>
              <a:rPr lang="fr-BE" baseline="0" dirty="0" err="1"/>
              <a:t>be</a:t>
            </a:r>
            <a:r>
              <a:rPr lang="fr-BE" baseline="0" dirty="0"/>
              <a:t> </a:t>
            </a:r>
            <a:r>
              <a:rPr lang="fr-BE" baseline="0" dirty="0" err="1"/>
              <a:t>better</a:t>
            </a:r>
            <a:r>
              <a:rPr lang="fr-BE" baseline="0" dirty="0"/>
              <a:t> to have the </a:t>
            </a:r>
            <a:r>
              <a:rPr lang="fr-BE" baseline="0" dirty="0" err="1"/>
              <a:t>same</a:t>
            </a:r>
            <a:r>
              <a:rPr lang="fr-BE" baseline="0" dirty="0"/>
              <a:t> </a:t>
            </a:r>
            <a:r>
              <a:rPr lang="fr-BE" baseline="0" dirty="0" err="1"/>
              <a:t>lawyer</a:t>
            </a:r>
            <a:r>
              <a:rPr lang="fr-BE" baseline="0" dirty="0"/>
              <a:t> at </a:t>
            </a:r>
            <a:r>
              <a:rPr lang="fr-BE" baseline="0" dirty="0" err="1"/>
              <a:t>each</a:t>
            </a:r>
            <a:r>
              <a:rPr lang="fr-BE" baseline="0" dirty="0"/>
              <a:t> stage, for the </a:t>
            </a:r>
            <a:r>
              <a:rPr lang="fr-BE" baseline="0" dirty="0" err="1"/>
              <a:t>quality</a:t>
            </a:r>
            <a:r>
              <a:rPr lang="fr-BE" baseline="0" dirty="0"/>
              <a:t> of the </a:t>
            </a:r>
            <a:r>
              <a:rPr lang="fr-BE" baseline="0" dirty="0" err="1"/>
              <a:t>representation</a:t>
            </a:r>
            <a:r>
              <a:rPr lang="fr-BE" baseline="0" dirty="0"/>
              <a:t>, the </a:t>
            </a:r>
            <a:r>
              <a:rPr lang="fr-BE" baseline="0" dirty="0" err="1"/>
              <a:t>relationship</a:t>
            </a:r>
            <a:r>
              <a:rPr lang="fr-BE" baseline="0" dirty="0"/>
              <a:t> of trust, etc.</a:t>
            </a:r>
          </a:p>
          <a:p>
            <a:pPr marL="171450" indent="-171450">
              <a:buFontTx/>
              <a:buChar char="-"/>
            </a:pPr>
            <a:r>
              <a:rPr lang="fr-BE" baseline="0" dirty="0"/>
              <a:t>The absence of an </a:t>
            </a:r>
            <a:r>
              <a:rPr lang="fr-BE" baseline="0" dirty="0" err="1"/>
              <a:t>interpreter</a:t>
            </a:r>
            <a:r>
              <a:rPr lang="fr-BE" baseline="0" dirty="0"/>
              <a:t> </a:t>
            </a:r>
            <a:r>
              <a:rPr lang="fr-BE" baseline="0" dirty="0" err="1"/>
              <a:t>is</a:t>
            </a:r>
            <a:r>
              <a:rPr lang="fr-BE" baseline="0" dirty="0"/>
              <a:t> a </a:t>
            </a:r>
            <a:r>
              <a:rPr lang="fr-BE" baseline="0" dirty="0" err="1"/>
              <a:t>big</a:t>
            </a:r>
            <a:r>
              <a:rPr lang="fr-BE" baseline="0" dirty="0"/>
              <a:t> </a:t>
            </a:r>
            <a:r>
              <a:rPr lang="fr-BE" baseline="0" dirty="0" err="1"/>
              <a:t>problem</a:t>
            </a:r>
            <a:r>
              <a:rPr lang="fr-BE" baseline="0" dirty="0"/>
              <a:t>, </a:t>
            </a:r>
            <a:r>
              <a:rPr lang="fr-BE" baseline="0" dirty="0" err="1"/>
              <a:t>even</a:t>
            </a:r>
            <a:r>
              <a:rPr lang="fr-BE" baseline="0" dirty="0"/>
              <a:t> if the </a:t>
            </a:r>
            <a:r>
              <a:rPr lang="fr-BE" baseline="0" dirty="0" err="1"/>
              <a:t>child</a:t>
            </a:r>
            <a:r>
              <a:rPr lang="fr-BE" baseline="0" dirty="0"/>
              <a:t> </a:t>
            </a:r>
            <a:r>
              <a:rPr lang="fr-BE" baseline="0" dirty="0" err="1"/>
              <a:t>speaks</a:t>
            </a:r>
            <a:r>
              <a:rPr lang="fr-BE" baseline="0" dirty="0"/>
              <a:t> a </a:t>
            </a:r>
            <a:r>
              <a:rPr lang="fr-BE" baseline="0" dirty="0" err="1"/>
              <a:t>little</a:t>
            </a:r>
            <a:r>
              <a:rPr lang="fr-BE" baseline="0" dirty="0"/>
              <a:t> bit the </a:t>
            </a:r>
            <a:r>
              <a:rPr lang="fr-BE" baseline="0" dirty="0" err="1"/>
              <a:t>language</a:t>
            </a:r>
            <a:r>
              <a:rPr lang="fr-BE" baseline="0" dirty="0"/>
              <a:t> </a:t>
            </a:r>
            <a:r>
              <a:rPr lang="fr-BE" baseline="0" dirty="0" err="1"/>
              <a:t>he</a:t>
            </a:r>
            <a:r>
              <a:rPr lang="fr-BE" baseline="0" dirty="0"/>
              <a:t> </a:t>
            </a:r>
            <a:r>
              <a:rPr lang="fr-BE" baseline="0" dirty="0" err="1"/>
              <a:t>should</a:t>
            </a:r>
            <a:r>
              <a:rPr lang="fr-BE" baseline="0" dirty="0"/>
              <a:t> have a </a:t>
            </a:r>
            <a:r>
              <a:rPr lang="fr-BE" baseline="0" dirty="0" err="1"/>
              <a:t>proper</a:t>
            </a:r>
            <a:r>
              <a:rPr lang="fr-BE" baseline="0" dirty="0"/>
              <a:t> </a:t>
            </a:r>
            <a:r>
              <a:rPr lang="fr-BE" baseline="0" dirty="0" err="1"/>
              <a:t>interpetation</a:t>
            </a:r>
            <a:r>
              <a:rPr lang="fr-BE" baseline="0" dirty="0"/>
              <a:t>. </a:t>
            </a:r>
            <a:r>
              <a:rPr lang="fr-BE" baseline="0" dirty="0" err="1"/>
              <a:t>Many</a:t>
            </a:r>
            <a:r>
              <a:rPr lang="fr-BE" baseline="0" dirty="0"/>
              <a:t> </a:t>
            </a:r>
            <a:r>
              <a:rPr lang="fr-BE" baseline="0" dirty="0" err="1"/>
              <a:t>children</a:t>
            </a:r>
            <a:r>
              <a:rPr lang="fr-BE" baseline="0" dirty="0"/>
              <a:t> </a:t>
            </a:r>
            <a:r>
              <a:rPr lang="fr-BE" baseline="0" dirty="0" err="1"/>
              <a:t>will</a:t>
            </a:r>
            <a:r>
              <a:rPr lang="fr-BE" baseline="0" dirty="0"/>
              <a:t> </a:t>
            </a:r>
            <a:r>
              <a:rPr lang="fr-BE" baseline="0" dirty="0" err="1"/>
              <a:t>think</a:t>
            </a:r>
            <a:r>
              <a:rPr lang="fr-BE" baseline="0" dirty="0"/>
              <a:t> </a:t>
            </a:r>
            <a:r>
              <a:rPr lang="fr-BE" baseline="0" dirty="0" err="1"/>
              <a:t>they</a:t>
            </a:r>
            <a:r>
              <a:rPr lang="fr-BE" baseline="0" dirty="0"/>
              <a:t> </a:t>
            </a:r>
            <a:r>
              <a:rPr lang="fr-BE" baseline="0" dirty="0" err="1"/>
              <a:t>should</a:t>
            </a:r>
            <a:r>
              <a:rPr lang="fr-BE" baseline="0" dirty="0"/>
              <a:t> </a:t>
            </a:r>
            <a:r>
              <a:rPr lang="fr-BE" baseline="0" dirty="0" err="1"/>
              <a:t>try</a:t>
            </a:r>
            <a:r>
              <a:rPr lang="fr-BE" baseline="0" dirty="0"/>
              <a:t> to </a:t>
            </a:r>
            <a:r>
              <a:rPr lang="fr-BE" baseline="0" dirty="0" err="1"/>
              <a:t>speak</a:t>
            </a:r>
            <a:r>
              <a:rPr lang="fr-BE" baseline="0" dirty="0"/>
              <a:t> the national </a:t>
            </a:r>
            <a:r>
              <a:rPr lang="fr-BE" baseline="0" dirty="0" err="1"/>
              <a:t>language</a:t>
            </a:r>
            <a:r>
              <a:rPr lang="fr-BE" baseline="0" dirty="0"/>
              <a:t> to </a:t>
            </a:r>
            <a:r>
              <a:rPr lang="fr-BE" baseline="0" dirty="0" err="1"/>
              <a:t>please</a:t>
            </a:r>
            <a:r>
              <a:rPr lang="fr-BE" baseline="0" dirty="0"/>
              <a:t> the justice </a:t>
            </a:r>
            <a:r>
              <a:rPr lang="fr-BE" baseline="0" dirty="0" err="1"/>
              <a:t>professionals</a:t>
            </a:r>
            <a:r>
              <a:rPr lang="fr-BE" baseline="0" dirty="0"/>
              <a:t>, </a:t>
            </a:r>
            <a:r>
              <a:rPr lang="fr-BE" baseline="0" dirty="0" err="1"/>
              <a:t>however</a:t>
            </a:r>
            <a:r>
              <a:rPr lang="fr-BE" baseline="0" dirty="0"/>
              <a:t> </a:t>
            </a:r>
            <a:r>
              <a:rPr lang="fr-BE" baseline="0" dirty="0" err="1"/>
              <a:t>it</a:t>
            </a:r>
            <a:r>
              <a:rPr lang="fr-BE" baseline="0" dirty="0"/>
              <a:t> </a:t>
            </a:r>
            <a:r>
              <a:rPr lang="fr-BE" baseline="0" dirty="0" err="1"/>
              <a:t>can</a:t>
            </a:r>
            <a:r>
              <a:rPr lang="fr-BE" baseline="0" dirty="0"/>
              <a:t> </a:t>
            </a:r>
            <a:r>
              <a:rPr lang="fr-BE" baseline="0" dirty="0" err="1"/>
              <a:t>be</a:t>
            </a:r>
            <a:r>
              <a:rPr lang="fr-BE" baseline="0" dirty="0"/>
              <a:t> a </a:t>
            </a:r>
            <a:r>
              <a:rPr lang="fr-BE" baseline="0" dirty="0" err="1"/>
              <a:t>huge</a:t>
            </a:r>
            <a:r>
              <a:rPr lang="fr-BE" baseline="0" dirty="0"/>
              <a:t> </a:t>
            </a:r>
            <a:r>
              <a:rPr lang="fr-BE" baseline="0" dirty="0" err="1"/>
              <a:t>barrier</a:t>
            </a:r>
            <a:r>
              <a:rPr lang="fr-BE" baseline="0" dirty="0"/>
              <a:t> to </a:t>
            </a:r>
            <a:r>
              <a:rPr lang="fr-BE" baseline="0" dirty="0" err="1"/>
              <a:t>proper</a:t>
            </a:r>
            <a:r>
              <a:rPr lang="fr-BE" baseline="0" dirty="0"/>
              <a:t> information and participation of the </a:t>
            </a:r>
            <a:r>
              <a:rPr lang="fr-BE" baseline="0" dirty="0" err="1"/>
              <a:t>child</a:t>
            </a:r>
            <a:r>
              <a:rPr lang="fr-BE" baseline="0" dirty="0"/>
              <a:t>. The </a:t>
            </a:r>
            <a:r>
              <a:rPr lang="fr-BE" baseline="0" dirty="0" err="1"/>
              <a:t>lawyer</a:t>
            </a:r>
            <a:r>
              <a:rPr lang="fr-BE" baseline="0" dirty="0"/>
              <a:t> </a:t>
            </a:r>
            <a:r>
              <a:rPr lang="fr-BE" baseline="0" dirty="0" err="1"/>
              <a:t>should</a:t>
            </a:r>
            <a:r>
              <a:rPr lang="fr-BE" baseline="0" dirty="0"/>
              <a:t> </a:t>
            </a:r>
            <a:r>
              <a:rPr lang="fr-BE" baseline="0" dirty="0" err="1"/>
              <a:t>insist</a:t>
            </a:r>
            <a:r>
              <a:rPr lang="fr-BE" baseline="0" dirty="0"/>
              <a:t> </a:t>
            </a:r>
            <a:r>
              <a:rPr lang="fr-BE" baseline="0" dirty="0" err="1"/>
              <a:t>that</a:t>
            </a:r>
            <a:r>
              <a:rPr lang="fr-BE" baseline="0" dirty="0"/>
              <a:t> no </a:t>
            </a:r>
            <a:r>
              <a:rPr lang="fr-BE" baseline="0" dirty="0" err="1"/>
              <a:t>hearing</a:t>
            </a:r>
            <a:r>
              <a:rPr lang="fr-BE" baseline="0" dirty="0"/>
              <a:t> </a:t>
            </a:r>
            <a:r>
              <a:rPr lang="fr-BE" baseline="0" dirty="0" err="1"/>
              <a:t>takes</a:t>
            </a:r>
            <a:r>
              <a:rPr lang="fr-BE" baseline="0" dirty="0"/>
              <a:t> place </a:t>
            </a:r>
            <a:r>
              <a:rPr lang="fr-BE" baseline="0" dirty="0" err="1"/>
              <a:t>with</a:t>
            </a:r>
            <a:r>
              <a:rPr lang="fr-BE" baseline="0" dirty="0"/>
              <a:t> an </a:t>
            </a:r>
            <a:r>
              <a:rPr lang="fr-BE" baseline="0" dirty="0" err="1"/>
              <a:t>interpreter</a:t>
            </a:r>
            <a:r>
              <a:rPr lang="fr-BE" baseline="0" dirty="0"/>
              <a:t>, </a:t>
            </a:r>
            <a:r>
              <a:rPr lang="fr-BE" baseline="0" dirty="0" err="1"/>
              <a:t>who</a:t>
            </a:r>
            <a:r>
              <a:rPr lang="fr-BE" baseline="0" dirty="0"/>
              <a:t> </a:t>
            </a:r>
            <a:r>
              <a:rPr lang="fr-BE" baseline="0" dirty="0" err="1"/>
              <a:t>actually</a:t>
            </a:r>
            <a:r>
              <a:rPr lang="fr-BE" baseline="0" dirty="0"/>
              <a:t> </a:t>
            </a:r>
            <a:r>
              <a:rPr lang="fr-BE" baseline="0" dirty="0" err="1"/>
              <a:t>speaks</a:t>
            </a:r>
            <a:r>
              <a:rPr lang="fr-BE" baseline="0" dirty="0"/>
              <a:t> the </a:t>
            </a:r>
            <a:r>
              <a:rPr lang="fr-BE" baseline="0" dirty="0" err="1"/>
              <a:t>language</a:t>
            </a:r>
            <a:r>
              <a:rPr lang="fr-BE" baseline="0" dirty="0"/>
              <a:t> of the </a:t>
            </a:r>
            <a:r>
              <a:rPr lang="fr-BE" baseline="0" dirty="0" err="1"/>
              <a:t>child</a:t>
            </a:r>
            <a:r>
              <a:rPr lang="fr-BE" baseline="0" dirty="0"/>
              <a:t>. If </a:t>
            </a:r>
            <a:r>
              <a:rPr lang="fr-BE" baseline="0" dirty="0" err="1"/>
              <a:t>this</a:t>
            </a:r>
            <a:r>
              <a:rPr lang="fr-BE" baseline="0" dirty="0"/>
              <a:t> right </a:t>
            </a:r>
            <a:r>
              <a:rPr lang="fr-BE" baseline="0" dirty="0" err="1"/>
              <a:t>is</a:t>
            </a:r>
            <a:r>
              <a:rPr lang="fr-BE" baseline="0" dirty="0"/>
              <a:t> not </a:t>
            </a:r>
            <a:r>
              <a:rPr lang="fr-BE" baseline="0" dirty="0" err="1"/>
              <a:t>respected</a:t>
            </a:r>
            <a:r>
              <a:rPr lang="fr-BE" baseline="0" dirty="0"/>
              <a:t>, the </a:t>
            </a:r>
            <a:r>
              <a:rPr lang="fr-BE" baseline="0" dirty="0" err="1"/>
              <a:t>lawyer</a:t>
            </a:r>
            <a:r>
              <a:rPr lang="fr-BE" baseline="0" dirty="0"/>
              <a:t> </a:t>
            </a:r>
            <a:r>
              <a:rPr lang="fr-BE" baseline="0" dirty="0" err="1"/>
              <a:t>should</a:t>
            </a:r>
            <a:r>
              <a:rPr lang="fr-BE" baseline="0" dirty="0"/>
              <a:t> use </a:t>
            </a:r>
            <a:r>
              <a:rPr lang="fr-BE" baseline="0" dirty="0" err="1"/>
              <a:t>appropriate</a:t>
            </a:r>
            <a:r>
              <a:rPr lang="fr-BE" baseline="0" dirty="0"/>
              <a:t> </a:t>
            </a:r>
            <a:r>
              <a:rPr lang="fr-BE" baseline="0" dirty="0" err="1"/>
              <a:t>remedies</a:t>
            </a:r>
            <a:r>
              <a:rPr lang="fr-BE" baseline="0" dirty="0"/>
              <a:t>. </a:t>
            </a:r>
          </a:p>
          <a:p>
            <a:pPr marL="171450" indent="-171450">
              <a:buFontTx/>
              <a:buChar char="-"/>
            </a:pPr>
            <a:r>
              <a:rPr lang="fr-BE" baseline="0" dirty="0" err="1"/>
              <a:t>Leading</a:t>
            </a:r>
            <a:r>
              <a:rPr lang="fr-BE" baseline="0" dirty="0"/>
              <a:t> questions, the </a:t>
            </a:r>
            <a:r>
              <a:rPr lang="fr-BE" baseline="0" dirty="0" err="1"/>
              <a:t>way</a:t>
            </a:r>
            <a:r>
              <a:rPr lang="fr-BE" baseline="0" dirty="0"/>
              <a:t> the </a:t>
            </a:r>
            <a:r>
              <a:rPr lang="fr-BE" baseline="0" dirty="0" err="1"/>
              <a:t>judge</a:t>
            </a:r>
            <a:r>
              <a:rPr lang="fr-BE" baseline="0" dirty="0"/>
              <a:t> </a:t>
            </a:r>
            <a:r>
              <a:rPr lang="fr-BE" baseline="0" dirty="0" err="1"/>
              <a:t>asks</a:t>
            </a:r>
            <a:r>
              <a:rPr lang="fr-BE" baseline="0" dirty="0"/>
              <a:t> the question to Adam </a:t>
            </a:r>
            <a:r>
              <a:rPr lang="fr-BE" baseline="0" dirty="0" err="1"/>
              <a:t>is</a:t>
            </a:r>
            <a:r>
              <a:rPr lang="fr-BE" baseline="0" dirty="0"/>
              <a:t> not </a:t>
            </a:r>
            <a:r>
              <a:rPr lang="fr-BE" baseline="0" dirty="0" err="1"/>
              <a:t>appropriate</a:t>
            </a:r>
            <a:r>
              <a:rPr lang="fr-BE" baseline="0" dirty="0"/>
              <a:t>.</a:t>
            </a:r>
          </a:p>
          <a:p>
            <a:pPr marL="171450" indent="-171450">
              <a:buFontTx/>
              <a:buChar char="-"/>
            </a:pPr>
            <a:r>
              <a:rPr lang="fr-BE" baseline="0" dirty="0"/>
              <a:t>Use of </a:t>
            </a:r>
            <a:r>
              <a:rPr lang="fr-BE" baseline="0" dirty="0" err="1"/>
              <a:t>deprivation</a:t>
            </a:r>
            <a:r>
              <a:rPr lang="fr-BE" baseline="0" dirty="0"/>
              <a:t> of liberty: a </a:t>
            </a:r>
            <a:r>
              <a:rPr lang="fr-BE" baseline="0" dirty="0" err="1"/>
              <a:t>child</a:t>
            </a:r>
            <a:r>
              <a:rPr lang="fr-BE" baseline="0" dirty="0"/>
              <a:t> </a:t>
            </a:r>
            <a:r>
              <a:rPr lang="fr-BE" baseline="0" dirty="0" err="1"/>
              <a:t>should</a:t>
            </a:r>
            <a:r>
              <a:rPr lang="fr-BE" baseline="0" dirty="0"/>
              <a:t> </a:t>
            </a:r>
            <a:r>
              <a:rPr lang="fr-BE" baseline="0" dirty="0" err="1"/>
              <a:t>be</a:t>
            </a:r>
            <a:r>
              <a:rPr lang="fr-BE" baseline="0" dirty="0"/>
              <a:t> </a:t>
            </a:r>
            <a:r>
              <a:rPr lang="fr-BE" baseline="0" dirty="0" err="1"/>
              <a:t>deprived</a:t>
            </a:r>
            <a:r>
              <a:rPr lang="fr-BE" baseline="0" dirty="0"/>
              <a:t> of liberty </a:t>
            </a:r>
            <a:r>
              <a:rPr lang="fr-BE" baseline="0" dirty="0" err="1"/>
              <a:t>only</a:t>
            </a:r>
            <a:r>
              <a:rPr lang="fr-BE" baseline="0" dirty="0"/>
              <a:t> as a </a:t>
            </a:r>
            <a:r>
              <a:rPr lang="fr-BE" baseline="0" dirty="0" err="1"/>
              <a:t>measure</a:t>
            </a:r>
            <a:r>
              <a:rPr lang="fr-BE" baseline="0" dirty="0"/>
              <a:t> of last </a:t>
            </a:r>
            <a:r>
              <a:rPr lang="fr-BE" baseline="0" dirty="0" err="1"/>
              <a:t>resort</a:t>
            </a:r>
            <a:r>
              <a:rPr lang="fr-BE" baseline="0" dirty="0"/>
              <a:t>, for the </a:t>
            </a:r>
            <a:r>
              <a:rPr lang="fr-BE" baseline="0" dirty="0" err="1"/>
              <a:t>appropriate</a:t>
            </a:r>
            <a:r>
              <a:rPr lang="fr-BE" baseline="0" dirty="0"/>
              <a:t> </a:t>
            </a:r>
            <a:r>
              <a:rPr lang="fr-BE" baseline="0" dirty="0" err="1"/>
              <a:t>period</a:t>
            </a:r>
            <a:r>
              <a:rPr lang="fr-BE" baseline="0" dirty="0"/>
              <a:t> of time and </a:t>
            </a:r>
            <a:r>
              <a:rPr lang="fr-BE" baseline="0" dirty="0" err="1"/>
              <a:t>separated</a:t>
            </a:r>
            <a:r>
              <a:rPr lang="fr-BE" baseline="0" dirty="0"/>
              <a:t> </a:t>
            </a:r>
            <a:r>
              <a:rPr lang="fr-BE" baseline="0" dirty="0" err="1"/>
              <a:t>from</a:t>
            </a:r>
            <a:r>
              <a:rPr lang="fr-BE" baseline="0" dirty="0"/>
              <a:t> </a:t>
            </a:r>
            <a:r>
              <a:rPr lang="fr-BE" baseline="0" dirty="0" err="1"/>
              <a:t>adults</a:t>
            </a:r>
            <a:r>
              <a:rPr lang="fr-BE" baseline="0" dirty="0"/>
              <a:t>. </a:t>
            </a:r>
            <a:r>
              <a:rPr lang="fr-BE" baseline="0" dirty="0" err="1"/>
              <a:t>Lawyers</a:t>
            </a:r>
            <a:r>
              <a:rPr lang="fr-BE" baseline="0" dirty="0"/>
              <a:t> </a:t>
            </a:r>
            <a:r>
              <a:rPr lang="fr-BE" baseline="0" dirty="0" err="1"/>
              <a:t>should</a:t>
            </a:r>
            <a:r>
              <a:rPr lang="fr-BE" baseline="0" dirty="0"/>
              <a:t> </a:t>
            </a:r>
            <a:r>
              <a:rPr lang="fr-BE" baseline="0" dirty="0" err="1"/>
              <a:t>plead</a:t>
            </a:r>
            <a:r>
              <a:rPr lang="fr-BE" baseline="0" dirty="0"/>
              <a:t> for </a:t>
            </a:r>
            <a:r>
              <a:rPr lang="fr-BE" baseline="0" dirty="0" err="1"/>
              <a:t>this</a:t>
            </a:r>
            <a:r>
              <a:rPr lang="fr-BE" baseline="0" dirty="0"/>
              <a:t> and use </a:t>
            </a:r>
            <a:r>
              <a:rPr lang="fr-BE" baseline="0" dirty="0" err="1"/>
              <a:t>available</a:t>
            </a:r>
            <a:r>
              <a:rPr lang="fr-BE" baseline="0" dirty="0"/>
              <a:t> </a:t>
            </a:r>
            <a:r>
              <a:rPr lang="fr-BE" baseline="0" dirty="0" err="1"/>
              <a:t>remedies</a:t>
            </a:r>
            <a:r>
              <a:rPr lang="fr-BE" baseline="0" dirty="0"/>
              <a:t> </a:t>
            </a:r>
            <a:r>
              <a:rPr lang="fr-BE" baseline="0" dirty="0" err="1"/>
              <a:t>when</a:t>
            </a:r>
            <a:r>
              <a:rPr lang="fr-BE" baseline="0" dirty="0"/>
              <a:t> </a:t>
            </a:r>
            <a:r>
              <a:rPr lang="fr-BE" baseline="0" dirty="0" err="1"/>
              <a:t>these</a:t>
            </a:r>
            <a:r>
              <a:rPr lang="fr-BE" baseline="0" dirty="0"/>
              <a:t> </a:t>
            </a:r>
            <a:r>
              <a:rPr lang="fr-BE" baseline="0" dirty="0" err="1"/>
              <a:t>rights</a:t>
            </a:r>
            <a:r>
              <a:rPr lang="fr-BE" baseline="0" dirty="0"/>
              <a:t> are not </a:t>
            </a:r>
            <a:r>
              <a:rPr lang="fr-BE" baseline="0" dirty="0" err="1"/>
              <a:t>respected</a:t>
            </a:r>
            <a:r>
              <a:rPr lang="fr-BE" baseline="0" dirty="0"/>
              <a:t>.</a:t>
            </a:r>
          </a:p>
          <a:p>
            <a:pPr marL="171450" indent="-171450">
              <a:buFontTx/>
              <a:buChar char="-"/>
            </a:pPr>
            <a:r>
              <a:rPr lang="fr-BE" baseline="0" dirty="0"/>
              <a:t>Non-discrimination: </a:t>
            </a:r>
            <a:r>
              <a:rPr lang="fr-BE" baseline="0" dirty="0" err="1"/>
              <a:t>lawyers</a:t>
            </a:r>
            <a:r>
              <a:rPr lang="fr-BE" baseline="0" dirty="0"/>
              <a:t> </a:t>
            </a:r>
            <a:r>
              <a:rPr lang="fr-BE" baseline="0" dirty="0" err="1"/>
              <a:t>should</a:t>
            </a:r>
            <a:r>
              <a:rPr lang="fr-BE" baseline="0" dirty="0"/>
              <a:t> </a:t>
            </a:r>
            <a:r>
              <a:rPr lang="fr-BE" baseline="0" dirty="0" err="1"/>
              <a:t>act</a:t>
            </a:r>
            <a:r>
              <a:rPr lang="fr-BE" baseline="0" dirty="0"/>
              <a:t> </a:t>
            </a:r>
            <a:r>
              <a:rPr lang="fr-BE" baseline="0" dirty="0" err="1"/>
              <a:t>against</a:t>
            </a:r>
            <a:r>
              <a:rPr lang="fr-BE" baseline="0" dirty="0"/>
              <a:t> discrimination </a:t>
            </a:r>
            <a:r>
              <a:rPr lang="fr-BE" baseline="0" dirty="0" err="1"/>
              <a:t>suffered</a:t>
            </a:r>
            <a:r>
              <a:rPr lang="fr-BE" baseline="0" dirty="0"/>
              <a:t> by </a:t>
            </a:r>
            <a:r>
              <a:rPr lang="fr-BE" baseline="0" dirty="0" err="1"/>
              <a:t>their</a:t>
            </a:r>
            <a:r>
              <a:rPr lang="fr-BE" baseline="0" dirty="0"/>
              <a:t> </a:t>
            </a:r>
            <a:r>
              <a:rPr lang="fr-BE" baseline="0" dirty="0" err="1"/>
              <a:t>young</a:t>
            </a:r>
            <a:r>
              <a:rPr lang="fr-BE" baseline="0" dirty="0"/>
              <a:t> client, </a:t>
            </a:r>
            <a:r>
              <a:rPr lang="fr-BE" baseline="0" dirty="0" err="1"/>
              <a:t>including</a:t>
            </a:r>
            <a:r>
              <a:rPr lang="fr-BE" baseline="0" dirty="0"/>
              <a:t> </a:t>
            </a:r>
            <a:r>
              <a:rPr lang="fr-BE" baseline="0" dirty="0" err="1"/>
              <a:t>using</a:t>
            </a:r>
            <a:r>
              <a:rPr lang="fr-BE" baseline="0" dirty="0"/>
              <a:t> </a:t>
            </a:r>
            <a:r>
              <a:rPr lang="fr-BE" baseline="0" dirty="0" err="1"/>
              <a:t>proper</a:t>
            </a:r>
            <a:r>
              <a:rPr lang="fr-BE" baseline="0" dirty="0"/>
              <a:t> </a:t>
            </a:r>
            <a:r>
              <a:rPr lang="fr-BE" baseline="0" dirty="0" err="1"/>
              <a:t>remedies</a:t>
            </a:r>
            <a:r>
              <a:rPr lang="fr-BE" baseline="0" dirty="0"/>
              <a:t>.</a:t>
            </a:r>
          </a:p>
          <a:p>
            <a:pPr marL="171450" indent="-171450">
              <a:buFontTx/>
              <a:buChar char="-"/>
            </a:pPr>
            <a:endParaRPr lang="fr-BE" baseline="0" dirty="0"/>
          </a:p>
          <a:p>
            <a:endParaRPr lang="fr-BE" baseline="0" dirty="0"/>
          </a:p>
          <a:p>
            <a:r>
              <a:rPr lang="fr-BE" b="1" u="sng" baseline="0" dirty="0"/>
              <a:t>Situation 2, Alex: </a:t>
            </a:r>
          </a:p>
          <a:p>
            <a:pPr marL="171450" indent="-171450">
              <a:buFontTx/>
              <a:buChar char="-"/>
            </a:pPr>
            <a:r>
              <a:rPr lang="fr-BE" b="0" u="none" baseline="0" dirty="0"/>
              <a:t>The </a:t>
            </a:r>
            <a:r>
              <a:rPr lang="fr-BE" b="0" u="none" baseline="0" dirty="0" err="1"/>
              <a:t>lenght</a:t>
            </a:r>
            <a:r>
              <a:rPr lang="fr-BE" b="0" u="none" baseline="0" dirty="0"/>
              <a:t> of the </a:t>
            </a:r>
            <a:r>
              <a:rPr lang="fr-BE" b="0" u="none" baseline="0" dirty="0" err="1"/>
              <a:t>proceeding</a:t>
            </a:r>
            <a:r>
              <a:rPr lang="fr-BE" b="0" u="none" baseline="0" dirty="0"/>
              <a:t> </a:t>
            </a:r>
            <a:r>
              <a:rPr lang="fr-BE" b="0" u="none" baseline="0" dirty="0" err="1"/>
              <a:t>is</a:t>
            </a:r>
            <a:r>
              <a:rPr lang="fr-BE" b="0" u="none" baseline="0" dirty="0"/>
              <a:t> </a:t>
            </a:r>
            <a:r>
              <a:rPr lang="fr-BE" b="0" u="none" baseline="0" dirty="0" err="1"/>
              <a:t>particulalry</a:t>
            </a:r>
            <a:r>
              <a:rPr lang="fr-BE" b="0" u="none" baseline="0" dirty="0"/>
              <a:t> important, </a:t>
            </a:r>
            <a:r>
              <a:rPr lang="fr-BE" b="0" u="none" baseline="0" dirty="0" err="1"/>
              <a:t>we</a:t>
            </a:r>
            <a:r>
              <a:rPr lang="fr-BE" b="0" u="none" baseline="0" dirty="0"/>
              <a:t> must </a:t>
            </a:r>
            <a:r>
              <a:rPr lang="fr-BE" b="0" u="none" baseline="0" dirty="0" err="1"/>
              <a:t>remember</a:t>
            </a:r>
            <a:r>
              <a:rPr lang="fr-BE" b="0" u="none" baseline="0" dirty="0"/>
              <a:t> </a:t>
            </a:r>
            <a:r>
              <a:rPr lang="fr-BE" b="0" u="none" baseline="0" dirty="0" err="1"/>
              <a:t>that</a:t>
            </a:r>
            <a:r>
              <a:rPr lang="fr-BE" b="0" u="none" baseline="0" dirty="0"/>
              <a:t> 2 </a:t>
            </a:r>
            <a:r>
              <a:rPr lang="fr-BE" b="0" u="none" baseline="0" dirty="0" err="1"/>
              <a:t>years</a:t>
            </a:r>
            <a:r>
              <a:rPr lang="fr-BE" b="0" u="none" baseline="0" dirty="0"/>
              <a:t> are a </a:t>
            </a:r>
            <a:r>
              <a:rPr lang="fr-BE" b="0" u="none" baseline="0" dirty="0" err="1"/>
              <a:t>very</a:t>
            </a:r>
            <a:r>
              <a:rPr lang="fr-BE" b="0" u="none" baseline="0" dirty="0"/>
              <a:t> long time </a:t>
            </a:r>
            <a:r>
              <a:rPr lang="fr-BE" b="0" u="none" baseline="0" dirty="0" err="1"/>
              <a:t>especially</a:t>
            </a:r>
            <a:r>
              <a:rPr lang="fr-BE" b="0" u="none" baseline="0" dirty="0"/>
              <a:t> at 14-16 </a:t>
            </a:r>
            <a:r>
              <a:rPr lang="fr-BE" b="0" u="none" baseline="0" dirty="0" err="1"/>
              <a:t>y.o</a:t>
            </a:r>
            <a:r>
              <a:rPr lang="fr-BE" b="0" u="none" baseline="0" dirty="0"/>
              <a:t>, </a:t>
            </a:r>
            <a:r>
              <a:rPr lang="fr-BE" b="0" u="none" baseline="0" dirty="0" err="1"/>
              <a:t>it</a:t>
            </a:r>
            <a:r>
              <a:rPr lang="fr-BE" b="0" u="none" baseline="0" dirty="0"/>
              <a:t> has a </a:t>
            </a:r>
            <a:r>
              <a:rPr lang="fr-BE" b="0" u="none" baseline="0" dirty="0" err="1"/>
              <a:t>negative</a:t>
            </a:r>
            <a:r>
              <a:rPr lang="fr-BE" b="0" u="none" baseline="0" dirty="0"/>
              <a:t> and long lasting impact on the </a:t>
            </a:r>
            <a:r>
              <a:rPr lang="fr-BE" b="0" u="none" baseline="0" dirty="0" err="1"/>
              <a:t>child</a:t>
            </a:r>
            <a:r>
              <a:rPr lang="fr-BE" b="0" u="none" baseline="0" dirty="0"/>
              <a:t>;</a:t>
            </a:r>
          </a:p>
          <a:p>
            <a:pPr marL="171450" indent="-171450">
              <a:buFontTx/>
              <a:buChar char="-"/>
            </a:pPr>
            <a:r>
              <a:rPr lang="fr-BE" b="0" u="none" baseline="0" dirty="0"/>
              <a:t>The </a:t>
            </a:r>
            <a:r>
              <a:rPr lang="fr-BE" b="0" u="none" baseline="0" dirty="0" err="1"/>
              <a:t>child</a:t>
            </a:r>
            <a:r>
              <a:rPr lang="fr-BE" b="0" u="none" baseline="0" dirty="0"/>
              <a:t> </a:t>
            </a:r>
            <a:r>
              <a:rPr lang="fr-BE" b="0" u="none" baseline="0" dirty="0" err="1"/>
              <a:t>should</a:t>
            </a:r>
            <a:r>
              <a:rPr lang="fr-BE" b="0" u="none" baseline="0" dirty="0"/>
              <a:t> have a </a:t>
            </a:r>
            <a:r>
              <a:rPr lang="fr-BE" b="0" u="none" baseline="0" dirty="0" err="1"/>
              <a:t>lawyer</a:t>
            </a:r>
            <a:r>
              <a:rPr lang="fr-BE" b="0" u="none" baseline="0" dirty="0"/>
              <a:t> in </a:t>
            </a:r>
            <a:r>
              <a:rPr lang="fr-BE" b="0" u="none" baseline="0" dirty="0" err="1"/>
              <a:t>his</a:t>
            </a:r>
            <a:r>
              <a:rPr lang="fr-BE" b="0" u="none" baseline="0" dirty="0"/>
              <a:t> </a:t>
            </a:r>
            <a:r>
              <a:rPr lang="fr-BE" b="0" u="none" baseline="0" dirty="0" err="1"/>
              <a:t>own</a:t>
            </a:r>
            <a:r>
              <a:rPr lang="fr-BE" b="0" u="none" baseline="0" dirty="0"/>
              <a:t> </a:t>
            </a:r>
            <a:r>
              <a:rPr lang="fr-BE" b="0" u="none" baseline="0" dirty="0" err="1"/>
              <a:t>name</a:t>
            </a:r>
            <a:r>
              <a:rPr lang="fr-BE" b="0" u="none" baseline="0" dirty="0"/>
              <a:t> and </a:t>
            </a:r>
            <a:r>
              <a:rPr lang="fr-BE" b="0" u="none" baseline="0" dirty="0" err="1"/>
              <a:t>independant</a:t>
            </a:r>
            <a:r>
              <a:rPr lang="fr-BE" b="0" u="none" baseline="0" dirty="0"/>
              <a:t> </a:t>
            </a:r>
            <a:r>
              <a:rPr lang="fr-BE" b="0" u="none" baseline="0" dirty="0" err="1"/>
              <a:t>from</a:t>
            </a:r>
            <a:r>
              <a:rPr lang="fr-BE" b="0" u="none" baseline="0" dirty="0"/>
              <a:t> the parents, </a:t>
            </a:r>
            <a:r>
              <a:rPr lang="fr-BE" b="0" u="none" baseline="0" dirty="0" err="1"/>
              <a:t>especially</a:t>
            </a:r>
            <a:r>
              <a:rPr lang="fr-BE" b="0" u="none" baseline="0" dirty="0"/>
              <a:t> </a:t>
            </a:r>
            <a:r>
              <a:rPr lang="fr-BE" b="0" u="none" baseline="0" dirty="0" err="1"/>
              <a:t>because</a:t>
            </a:r>
            <a:r>
              <a:rPr lang="fr-BE" b="0" u="none" baseline="0" dirty="0"/>
              <a:t> </a:t>
            </a:r>
            <a:r>
              <a:rPr lang="fr-BE" b="0" u="none" baseline="0" dirty="0" err="1"/>
              <a:t>they</a:t>
            </a:r>
            <a:r>
              <a:rPr lang="fr-BE" b="0" u="none" baseline="0" dirty="0"/>
              <a:t> </a:t>
            </a:r>
            <a:r>
              <a:rPr lang="fr-BE" b="0" u="none" baseline="0" dirty="0" err="1"/>
              <a:t>might</a:t>
            </a:r>
            <a:r>
              <a:rPr lang="fr-BE" b="0" u="none" baseline="0" dirty="0"/>
              <a:t> have a </a:t>
            </a:r>
            <a:r>
              <a:rPr lang="fr-BE" b="0" u="none" baseline="0" dirty="0" err="1"/>
              <a:t>conflict</a:t>
            </a:r>
            <a:r>
              <a:rPr lang="fr-BE" b="0" u="none" baseline="0" dirty="0"/>
              <a:t> of </a:t>
            </a:r>
            <a:r>
              <a:rPr lang="fr-BE" b="0" u="none" baseline="0" dirty="0" err="1"/>
              <a:t>interest</a:t>
            </a:r>
            <a:r>
              <a:rPr lang="fr-BE" b="0" u="none" baseline="0" dirty="0"/>
              <a:t> </a:t>
            </a:r>
            <a:r>
              <a:rPr lang="fr-BE" b="0" u="none" baseline="0" dirty="0" err="1"/>
              <a:t>given</a:t>
            </a:r>
            <a:r>
              <a:rPr lang="fr-BE" b="0" u="none" baseline="0" dirty="0"/>
              <a:t> </a:t>
            </a:r>
            <a:r>
              <a:rPr lang="fr-BE" b="0" u="none" baseline="0" dirty="0" err="1"/>
              <a:t>that</a:t>
            </a:r>
            <a:r>
              <a:rPr lang="fr-BE" b="0" u="none" baseline="0" dirty="0"/>
              <a:t> </a:t>
            </a:r>
            <a:r>
              <a:rPr lang="fr-BE" b="0" u="none" baseline="0" dirty="0" err="1"/>
              <a:t>they</a:t>
            </a:r>
            <a:r>
              <a:rPr lang="fr-BE" b="0" u="none" baseline="0" dirty="0"/>
              <a:t> are </a:t>
            </a:r>
            <a:r>
              <a:rPr lang="fr-BE" b="0" u="none" baseline="0" dirty="0" err="1"/>
              <a:t>civilly</a:t>
            </a:r>
            <a:r>
              <a:rPr lang="fr-BE" b="0" u="none" baseline="0" dirty="0"/>
              <a:t> </a:t>
            </a:r>
            <a:r>
              <a:rPr lang="fr-BE" b="0" u="none" baseline="0" dirty="0" err="1"/>
              <a:t>responsible</a:t>
            </a:r>
            <a:r>
              <a:rPr lang="fr-BE" b="0" u="none" baseline="0" dirty="0"/>
              <a:t>. </a:t>
            </a:r>
          </a:p>
          <a:p>
            <a:pPr marL="171450" indent="-171450">
              <a:buFontTx/>
              <a:buChar char="-"/>
            </a:pPr>
            <a:r>
              <a:rPr lang="fr-BE" b="0" u="none" baseline="0" dirty="0"/>
              <a:t>The meeting </a:t>
            </a:r>
            <a:r>
              <a:rPr lang="fr-BE" b="0" u="none" baseline="0" dirty="0" err="1"/>
              <a:t>between</a:t>
            </a:r>
            <a:r>
              <a:rPr lang="fr-BE" b="0" u="none" baseline="0" dirty="0"/>
              <a:t> the </a:t>
            </a:r>
            <a:r>
              <a:rPr lang="fr-BE" b="0" u="none" baseline="0" dirty="0" err="1"/>
              <a:t>child</a:t>
            </a:r>
            <a:r>
              <a:rPr lang="fr-BE" b="0" u="none" baseline="0" dirty="0"/>
              <a:t> and the </a:t>
            </a:r>
            <a:r>
              <a:rPr lang="fr-BE" b="0" u="none" baseline="0" dirty="0" err="1"/>
              <a:t>lawyer</a:t>
            </a:r>
            <a:r>
              <a:rPr lang="fr-BE" b="0" u="none" baseline="0" dirty="0"/>
              <a:t> </a:t>
            </a:r>
            <a:r>
              <a:rPr lang="fr-BE" b="0" u="none" baseline="0" dirty="0" err="1"/>
              <a:t>should</a:t>
            </a:r>
            <a:r>
              <a:rPr lang="fr-BE" b="0" u="none" baseline="0" dirty="0"/>
              <a:t> not </a:t>
            </a:r>
            <a:r>
              <a:rPr lang="fr-BE" b="0" u="none" baseline="0" dirty="0" err="1"/>
              <a:t>be</a:t>
            </a:r>
            <a:r>
              <a:rPr lang="fr-BE" b="0" u="none" baseline="0" dirty="0"/>
              <a:t> </a:t>
            </a:r>
            <a:r>
              <a:rPr lang="fr-BE" b="0" u="none" baseline="0" dirty="0" err="1"/>
              <a:t>with</a:t>
            </a:r>
            <a:r>
              <a:rPr lang="fr-BE" b="0" u="none" baseline="0" dirty="0"/>
              <a:t> the parents.</a:t>
            </a:r>
          </a:p>
          <a:p>
            <a:pPr marL="171450" indent="-171450">
              <a:buFontTx/>
              <a:buChar char="-"/>
            </a:pPr>
            <a:r>
              <a:rPr lang="fr-BE" b="0" u="none" baseline="0" dirty="0" err="1"/>
              <a:t>During</a:t>
            </a:r>
            <a:r>
              <a:rPr lang="fr-BE" b="0" u="none" baseline="0" dirty="0"/>
              <a:t> the trial the </a:t>
            </a:r>
            <a:r>
              <a:rPr lang="fr-BE" b="0" u="none" baseline="0" dirty="0" err="1"/>
              <a:t>child</a:t>
            </a:r>
            <a:r>
              <a:rPr lang="fr-BE" b="0" u="none" baseline="0" dirty="0"/>
              <a:t> </a:t>
            </a:r>
            <a:r>
              <a:rPr lang="fr-BE" b="0" u="none" baseline="0" dirty="0" err="1"/>
              <a:t>should</a:t>
            </a:r>
            <a:r>
              <a:rPr lang="fr-BE" b="0" u="none" baseline="0" dirty="0"/>
              <a:t> have </a:t>
            </a:r>
            <a:r>
              <a:rPr lang="fr-BE" b="0" u="none" baseline="0" dirty="0" err="1"/>
              <a:t>had</a:t>
            </a:r>
            <a:r>
              <a:rPr lang="fr-BE" b="0" u="none" baseline="0" dirty="0"/>
              <a:t> the </a:t>
            </a:r>
            <a:r>
              <a:rPr lang="fr-BE" b="0" u="none" baseline="0" dirty="0" err="1"/>
              <a:t>opportunity</a:t>
            </a:r>
            <a:r>
              <a:rPr lang="fr-BE" b="0" u="none" baseline="0" dirty="0"/>
              <a:t> to </a:t>
            </a:r>
            <a:r>
              <a:rPr lang="fr-BE" b="0" u="none" baseline="0" dirty="0" err="1"/>
              <a:t>speak</a:t>
            </a:r>
            <a:r>
              <a:rPr lang="fr-BE" b="0" u="none" baseline="0" dirty="0"/>
              <a:t>.</a:t>
            </a:r>
          </a:p>
          <a:p>
            <a:pPr marL="171450" indent="-171450">
              <a:buFontTx/>
              <a:buChar char="-"/>
            </a:pPr>
            <a:r>
              <a:rPr lang="fr-BE" b="0" u="none" baseline="0" dirty="0" err="1"/>
              <a:t>Before</a:t>
            </a:r>
            <a:r>
              <a:rPr lang="fr-BE" b="0" u="none" baseline="0" dirty="0"/>
              <a:t> the trial </a:t>
            </a:r>
            <a:r>
              <a:rPr lang="fr-BE" b="0" u="none" baseline="0" dirty="0" err="1"/>
              <a:t>it</a:t>
            </a:r>
            <a:r>
              <a:rPr lang="fr-BE" b="0" u="none" baseline="0" dirty="0"/>
              <a:t> </a:t>
            </a:r>
            <a:r>
              <a:rPr lang="fr-BE" b="0" u="none" baseline="0" dirty="0" err="1"/>
              <a:t>is</a:t>
            </a:r>
            <a:r>
              <a:rPr lang="fr-BE" b="0" u="none" baseline="0" dirty="0"/>
              <a:t> important </a:t>
            </a:r>
            <a:r>
              <a:rPr lang="fr-BE" b="0" u="none" baseline="0" dirty="0" err="1"/>
              <a:t>that</a:t>
            </a:r>
            <a:r>
              <a:rPr lang="fr-BE" b="0" u="none" baseline="0" dirty="0"/>
              <a:t> the </a:t>
            </a:r>
            <a:r>
              <a:rPr lang="fr-BE" b="0" u="none" baseline="0" dirty="0" err="1"/>
              <a:t>lawyer</a:t>
            </a:r>
            <a:r>
              <a:rPr lang="fr-BE" b="0" u="none" baseline="0" dirty="0"/>
              <a:t> </a:t>
            </a:r>
            <a:r>
              <a:rPr lang="fr-BE" b="0" u="none" baseline="0" dirty="0" err="1"/>
              <a:t>inform</a:t>
            </a:r>
            <a:r>
              <a:rPr lang="fr-BE" b="0" u="none" baseline="0" dirty="0"/>
              <a:t> the </a:t>
            </a:r>
            <a:r>
              <a:rPr lang="fr-BE" b="0" u="none" baseline="0" dirty="0" err="1"/>
              <a:t>child</a:t>
            </a:r>
            <a:r>
              <a:rPr lang="fr-BE" b="0" u="none" baseline="0" dirty="0"/>
              <a:t> on </a:t>
            </a:r>
            <a:r>
              <a:rPr lang="fr-BE" b="0" u="none" baseline="0" dirty="0" err="1"/>
              <a:t>what</a:t>
            </a:r>
            <a:r>
              <a:rPr lang="fr-BE" b="0" u="none" baseline="0" dirty="0"/>
              <a:t> </a:t>
            </a:r>
            <a:r>
              <a:rPr lang="fr-BE" b="0" u="none" baseline="0" dirty="0" err="1"/>
              <a:t>is</a:t>
            </a:r>
            <a:r>
              <a:rPr lang="fr-BE" b="0" u="none" baseline="0" dirty="0"/>
              <a:t> </a:t>
            </a:r>
            <a:r>
              <a:rPr lang="fr-BE" b="0" u="none" baseline="0" dirty="0" err="1"/>
              <a:t>going</a:t>
            </a:r>
            <a:r>
              <a:rPr lang="fr-BE" b="0" u="none" baseline="0" dirty="0"/>
              <a:t> to </a:t>
            </a:r>
            <a:r>
              <a:rPr lang="fr-BE" b="0" u="none" baseline="0" dirty="0" err="1"/>
              <a:t>happen</a:t>
            </a:r>
            <a:r>
              <a:rPr lang="fr-BE" b="0" u="none" baseline="0" dirty="0"/>
              <a:t>, </a:t>
            </a:r>
            <a:r>
              <a:rPr lang="fr-BE" b="0" u="none" baseline="0" dirty="0" err="1"/>
              <a:t>who</a:t>
            </a:r>
            <a:r>
              <a:rPr lang="fr-BE" b="0" u="none" baseline="0" dirty="0"/>
              <a:t> </a:t>
            </a:r>
            <a:r>
              <a:rPr lang="fr-BE" b="0" u="none" baseline="0" dirty="0" err="1"/>
              <a:t>is</a:t>
            </a:r>
            <a:r>
              <a:rPr lang="fr-BE" b="0" u="none" baseline="0" dirty="0"/>
              <a:t> </a:t>
            </a:r>
            <a:r>
              <a:rPr lang="fr-BE" b="0" u="none" baseline="0" dirty="0" err="1"/>
              <a:t>who</a:t>
            </a:r>
            <a:r>
              <a:rPr lang="fr-BE" b="0" u="none" baseline="0" dirty="0"/>
              <a:t> and </a:t>
            </a:r>
            <a:r>
              <a:rPr lang="fr-BE" b="0" u="none" baseline="0" dirty="0" err="1"/>
              <a:t>what</a:t>
            </a:r>
            <a:r>
              <a:rPr lang="fr-BE" b="0" u="none" baseline="0" dirty="0"/>
              <a:t> are </a:t>
            </a:r>
            <a:r>
              <a:rPr lang="fr-BE" b="0" u="none" baseline="0" dirty="0" err="1"/>
              <a:t>their</a:t>
            </a:r>
            <a:r>
              <a:rPr lang="fr-BE" b="0" u="none" baseline="0" dirty="0"/>
              <a:t> </a:t>
            </a:r>
            <a:r>
              <a:rPr lang="fr-BE" b="0" u="none" baseline="0" dirty="0" err="1"/>
              <a:t>role</a:t>
            </a:r>
            <a:r>
              <a:rPr lang="fr-BE" b="0" u="none" baseline="0" dirty="0"/>
              <a:t>. </a:t>
            </a:r>
          </a:p>
          <a:p>
            <a:pPr marL="171450" indent="-171450">
              <a:buFontTx/>
              <a:buChar char="-"/>
            </a:pPr>
            <a:r>
              <a:rPr lang="fr-BE" b="0" u="none" baseline="0" dirty="0" err="1"/>
              <a:t>Even</a:t>
            </a:r>
            <a:r>
              <a:rPr lang="fr-BE" b="0" u="none" baseline="0" dirty="0"/>
              <a:t> </a:t>
            </a:r>
            <a:r>
              <a:rPr lang="fr-BE" b="0" u="none" baseline="0" dirty="0" err="1"/>
              <a:t>though</a:t>
            </a:r>
            <a:r>
              <a:rPr lang="fr-BE" b="0" u="none" baseline="0" dirty="0"/>
              <a:t> trials are public, </a:t>
            </a:r>
            <a:r>
              <a:rPr lang="fr-BE" b="0" u="none" baseline="0" dirty="0" err="1"/>
              <a:t>having</a:t>
            </a:r>
            <a:r>
              <a:rPr lang="fr-BE" b="0" u="none" baseline="0" dirty="0"/>
              <a:t> a </a:t>
            </a:r>
            <a:r>
              <a:rPr lang="fr-BE" b="0" u="none" baseline="0" dirty="0" err="1"/>
              <a:t>crowd</a:t>
            </a:r>
            <a:r>
              <a:rPr lang="fr-BE" b="0" u="none" baseline="0" dirty="0"/>
              <a:t> in a room </a:t>
            </a:r>
            <a:r>
              <a:rPr lang="fr-BE" b="0" u="none" baseline="0" dirty="0" err="1"/>
              <a:t>were</a:t>
            </a:r>
            <a:r>
              <a:rPr lang="fr-BE" b="0" u="none" baseline="0" dirty="0"/>
              <a:t> a </a:t>
            </a:r>
            <a:r>
              <a:rPr lang="fr-BE" b="0" u="none" baseline="0" dirty="0" err="1"/>
              <a:t>child</a:t>
            </a:r>
            <a:r>
              <a:rPr lang="fr-BE" b="0" u="none" baseline="0" dirty="0"/>
              <a:t> </a:t>
            </a:r>
            <a:r>
              <a:rPr lang="fr-BE" b="0" u="none" baseline="0" dirty="0" err="1"/>
              <a:t>is</a:t>
            </a:r>
            <a:r>
              <a:rPr lang="fr-BE" b="0" u="none" baseline="0" dirty="0"/>
              <a:t> </a:t>
            </a:r>
            <a:r>
              <a:rPr lang="fr-BE" b="0" u="none" baseline="0" dirty="0" err="1"/>
              <a:t>trialed</a:t>
            </a:r>
            <a:r>
              <a:rPr lang="fr-BE" b="0" u="none" baseline="0" dirty="0"/>
              <a:t> </a:t>
            </a:r>
            <a:r>
              <a:rPr lang="fr-BE" b="0" u="none" baseline="0" dirty="0" err="1"/>
              <a:t>is</a:t>
            </a:r>
            <a:r>
              <a:rPr lang="fr-BE" b="0" u="none" baseline="0" dirty="0"/>
              <a:t> not good, </a:t>
            </a:r>
            <a:r>
              <a:rPr lang="fr-BE" b="0" u="none" baseline="0" dirty="0" err="1"/>
              <a:t>also</a:t>
            </a:r>
            <a:r>
              <a:rPr lang="fr-BE" b="0" u="none" baseline="0" dirty="0"/>
              <a:t> the </a:t>
            </a:r>
            <a:r>
              <a:rPr lang="fr-BE" b="0" u="none" baseline="0" dirty="0" err="1"/>
              <a:t>lawyer</a:t>
            </a:r>
            <a:r>
              <a:rPr lang="fr-BE" b="0" u="none" baseline="0" dirty="0"/>
              <a:t> </a:t>
            </a:r>
            <a:r>
              <a:rPr lang="fr-BE" b="0" u="none" baseline="0" dirty="0" err="1"/>
              <a:t>can</a:t>
            </a:r>
            <a:r>
              <a:rPr lang="fr-BE" b="0" u="none" baseline="0" dirty="0"/>
              <a:t> help the </a:t>
            </a:r>
            <a:r>
              <a:rPr lang="fr-BE" b="0" u="none" baseline="0" dirty="0" err="1"/>
              <a:t>child</a:t>
            </a:r>
            <a:r>
              <a:rPr lang="fr-BE" b="0" u="none" baseline="0" dirty="0"/>
              <a:t> relax by </a:t>
            </a:r>
            <a:r>
              <a:rPr lang="fr-BE" b="0" u="none" baseline="0" dirty="0" err="1"/>
              <a:t>informing</a:t>
            </a:r>
            <a:r>
              <a:rPr lang="fr-BE" b="0" u="none" baseline="0" dirty="0"/>
              <a:t> </a:t>
            </a:r>
            <a:r>
              <a:rPr lang="fr-BE" b="0" u="none" baseline="0" dirty="0" err="1"/>
              <a:t>him</a:t>
            </a:r>
            <a:r>
              <a:rPr lang="fr-BE" b="0" u="none" baseline="0" dirty="0"/>
              <a:t> </a:t>
            </a:r>
            <a:r>
              <a:rPr lang="fr-BE" b="0" u="none" baseline="0" dirty="0" err="1"/>
              <a:t>well</a:t>
            </a:r>
            <a:r>
              <a:rPr lang="fr-BE" b="0" u="none" baseline="0" dirty="0"/>
              <a:t> </a:t>
            </a:r>
            <a:r>
              <a:rPr lang="fr-BE" b="0" u="none" baseline="0" dirty="0" err="1"/>
              <a:t>before</a:t>
            </a:r>
            <a:r>
              <a:rPr lang="fr-BE" b="0" u="none" baseline="0" dirty="0"/>
              <a:t> the trial.</a:t>
            </a:r>
          </a:p>
          <a:p>
            <a:pPr marL="171450" indent="-171450">
              <a:buFontTx/>
              <a:buChar char="-"/>
            </a:pPr>
            <a:r>
              <a:rPr lang="fr-BE" b="0" u="none" baseline="0" dirty="0" err="1"/>
              <a:t>After</a:t>
            </a:r>
            <a:r>
              <a:rPr lang="fr-BE" b="0" u="none" baseline="0" dirty="0"/>
              <a:t> the </a:t>
            </a:r>
            <a:r>
              <a:rPr lang="fr-BE" b="0" u="none" baseline="0" dirty="0" err="1"/>
              <a:t>proceeding</a:t>
            </a:r>
            <a:r>
              <a:rPr lang="fr-BE" b="0" u="none" baseline="0" dirty="0"/>
              <a:t> </a:t>
            </a:r>
            <a:r>
              <a:rPr lang="fr-BE" b="0" u="none" baseline="0" dirty="0" err="1"/>
              <a:t>it</a:t>
            </a:r>
            <a:r>
              <a:rPr lang="fr-BE" b="0" u="none" baseline="0" dirty="0"/>
              <a:t> </a:t>
            </a:r>
            <a:r>
              <a:rPr lang="fr-BE" b="0" u="none" baseline="0" dirty="0" err="1"/>
              <a:t>is</a:t>
            </a:r>
            <a:r>
              <a:rPr lang="fr-BE" b="0" u="none" baseline="0" dirty="0"/>
              <a:t> </a:t>
            </a:r>
            <a:r>
              <a:rPr lang="fr-BE" b="0" u="none" baseline="0" dirty="0" err="1"/>
              <a:t>very</a:t>
            </a:r>
            <a:r>
              <a:rPr lang="fr-BE" b="0" u="none" baseline="0" dirty="0"/>
              <a:t> important </a:t>
            </a:r>
            <a:r>
              <a:rPr lang="fr-BE" b="0" u="none" baseline="0" dirty="0" err="1"/>
              <a:t>that</a:t>
            </a:r>
            <a:r>
              <a:rPr lang="fr-BE" b="0" u="none" baseline="0" dirty="0"/>
              <a:t> the </a:t>
            </a:r>
            <a:r>
              <a:rPr lang="fr-BE" b="0" u="none" baseline="0" dirty="0" err="1"/>
              <a:t>lawyer</a:t>
            </a:r>
            <a:r>
              <a:rPr lang="fr-BE" b="0" u="none" baseline="0" dirty="0"/>
              <a:t> </a:t>
            </a:r>
            <a:r>
              <a:rPr lang="fr-BE" b="0" u="none" baseline="0" dirty="0" err="1"/>
              <a:t>explains</a:t>
            </a:r>
            <a:r>
              <a:rPr lang="fr-BE" b="0" u="none" baseline="0" dirty="0"/>
              <a:t> </a:t>
            </a:r>
            <a:r>
              <a:rPr lang="fr-BE" b="0" u="none" baseline="0" dirty="0" err="1"/>
              <a:t>well</a:t>
            </a:r>
            <a:r>
              <a:rPr lang="fr-BE" b="0" u="none" baseline="0" dirty="0"/>
              <a:t> the </a:t>
            </a:r>
            <a:r>
              <a:rPr lang="fr-BE" b="0" u="none" baseline="0" dirty="0" err="1"/>
              <a:t>things</a:t>
            </a:r>
            <a:r>
              <a:rPr lang="fr-BE" b="0" u="none" baseline="0" dirty="0"/>
              <a:t> to the </a:t>
            </a:r>
            <a:r>
              <a:rPr lang="fr-BE" b="0" u="none" baseline="0" dirty="0" err="1"/>
              <a:t>child</a:t>
            </a:r>
            <a:r>
              <a:rPr lang="fr-BE" b="0" u="none" baseline="0" dirty="0"/>
              <a:t> and do not assume </a:t>
            </a:r>
            <a:r>
              <a:rPr lang="fr-BE" b="0" u="none" baseline="0" dirty="0" err="1"/>
              <a:t>he</a:t>
            </a:r>
            <a:r>
              <a:rPr lang="fr-BE" b="0" u="none" baseline="0" dirty="0"/>
              <a:t> </a:t>
            </a:r>
            <a:r>
              <a:rPr lang="fr-BE" b="0" u="none" baseline="0" dirty="0" err="1"/>
              <a:t>understood</a:t>
            </a:r>
            <a:r>
              <a:rPr lang="fr-BE" b="0" u="none" baseline="0" dirty="0"/>
              <a:t> </a:t>
            </a:r>
            <a:r>
              <a:rPr lang="fr-BE" b="0" u="none" baseline="0" dirty="0" err="1"/>
              <a:t>everything</a:t>
            </a:r>
            <a:r>
              <a:rPr lang="fr-BE" b="0" u="none" baseline="0" dirty="0"/>
              <a:t>.</a:t>
            </a:r>
          </a:p>
          <a:p>
            <a:pPr marL="171450" indent="-171450">
              <a:buFontTx/>
              <a:buChar char="-"/>
            </a:pPr>
            <a:r>
              <a:rPr lang="fr-BE" b="0" u="none" baseline="0" dirty="0" err="1"/>
              <a:t>Before</a:t>
            </a:r>
            <a:r>
              <a:rPr lang="fr-BE" b="0" u="none" baseline="0" dirty="0"/>
              <a:t> the trial </a:t>
            </a:r>
            <a:r>
              <a:rPr lang="fr-BE" b="0" u="none" baseline="0" dirty="0" err="1"/>
              <a:t>also</a:t>
            </a:r>
            <a:r>
              <a:rPr lang="fr-BE" b="0" u="none" baseline="0" dirty="0"/>
              <a:t>, </a:t>
            </a:r>
            <a:r>
              <a:rPr lang="fr-BE" b="0" u="none" baseline="0" dirty="0" err="1"/>
              <a:t>it</a:t>
            </a:r>
            <a:r>
              <a:rPr lang="fr-BE" b="0" u="none" baseline="0" dirty="0"/>
              <a:t> </a:t>
            </a:r>
            <a:r>
              <a:rPr lang="fr-BE" b="0" u="none" baseline="0" dirty="0" err="1"/>
              <a:t>seems</a:t>
            </a:r>
            <a:r>
              <a:rPr lang="fr-BE" b="0" u="none" baseline="0" dirty="0"/>
              <a:t> </a:t>
            </a:r>
            <a:r>
              <a:rPr lang="fr-BE" b="0" u="none" baseline="0" dirty="0" err="1"/>
              <a:t>that</a:t>
            </a:r>
            <a:r>
              <a:rPr lang="fr-BE" b="0" u="none" baseline="0" dirty="0"/>
              <a:t> the </a:t>
            </a:r>
            <a:r>
              <a:rPr lang="fr-BE" b="0" u="none" baseline="0" dirty="0" err="1"/>
              <a:t>lawyer</a:t>
            </a:r>
            <a:r>
              <a:rPr lang="fr-BE" b="0" u="none" baseline="0" dirty="0"/>
              <a:t> </a:t>
            </a:r>
            <a:r>
              <a:rPr lang="fr-BE" b="0" u="none" baseline="0" dirty="0" err="1"/>
              <a:t>assumed</a:t>
            </a:r>
            <a:r>
              <a:rPr lang="fr-BE" b="0" u="none" baseline="0" dirty="0"/>
              <a:t> the </a:t>
            </a:r>
            <a:r>
              <a:rPr lang="fr-BE" b="0" u="none" baseline="0" dirty="0" err="1"/>
              <a:t>child</a:t>
            </a:r>
            <a:r>
              <a:rPr lang="fr-BE" b="0" u="none" baseline="0" dirty="0"/>
              <a:t> </a:t>
            </a:r>
            <a:r>
              <a:rPr lang="fr-BE" b="0" u="none" baseline="0" dirty="0" err="1"/>
              <a:t>knew</a:t>
            </a:r>
            <a:r>
              <a:rPr lang="fr-BE" b="0" u="none" baseline="0" dirty="0"/>
              <a:t> </a:t>
            </a:r>
            <a:r>
              <a:rPr lang="fr-BE" b="0" u="none" baseline="0" dirty="0" err="1"/>
              <a:t>what</a:t>
            </a:r>
            <a:r>
              <a:rPr lang="fr-BE" b="0" u="none" baseline="0" dirty="0"/>
              <a:t> </a:t>
            </a:r>
            <a:r>
              <a:rPr lang="fr-BE" b="0" u="none" baseline="0" dirty="0" err="1"/>
              <a:t>kind</a:t>
            </a:r>
            <a:r>
              <a:rPr lang="fr-BE" b="0" u="none" baseline="0" dirty="0"/>
              <a:t> of </a:t>
            </a:r>
            <a:r>
              <a:rPr lang="fr-BE" b="0" u="none" baseline="0" dirty="0" err="1"/>
              <a:t>commuity</a:t>
            </a:r>
            <a:r>
              <a:rPr lang="fr-BE" b="0" u="none" baseline="0" dirty="0"/>
              <a:t> service </a:t>
            </a:r>
            <a:r>
              <a:rPr lang="fr-BE" b="0" u="none" baseline="0" dirty="0" err="1"/>
              <a:t>could</a:t>
            </a:r>
            <a:r>
              <a:rPr lang="fr-BE" b="0" u="none" baseline="0" dirty="0"/>
              <a:t> </a:t>
            </a:r>
            <a:r>
              <a:rPr lang="fr-BE" b="0" u="none" baseline="0" dirty="0" err="1"/>
              <a:t>be</a:t>
            </a:r>
            <a:r>
              <a:rPr lang="fr-BE" b="0" u="none" baseline="0" dirty="0"/>
              <a:t> </a:t>
            </a:r>
            <a:r>
              <a:rPr lang="fr-BE" b="0" u="none" baseline="0" dirty="0" err="1"/>
              <a:t>imposed</a:t>
            </a:r>
            <a:r>
              <a:rPr lang="fr-BE" b="0" u="none" baseline="0" dirty="0"/>
              <a:t>, </a:t>
            </a:r>
            <a:r>
              <a:rPr lang="fr-BE" b="0" u="none" baseline="0" dirty="0" err="1"/>
              <a:t>it</a:t>
            </a:r>
            <a:r>
              <a:rPr lang="fr-BE" b="0" u="none" baseline="0" dirty="0"/>
              <a:t> </a:t>
            </a:r>
            <a:r>
              <a:rPr lang="fr-BE" b="0" u="none" baseline="0" dirty="0" err="1"/>
              <a:t>is</a:t>
            </a:r>
            <a:r>
              <a:rPr lang="fr-BE" b="0" u="none" baseline="0" dirty="0"/>
              <a:t> not the case </a:t>
            </a:r>
            <a:r>
              <a:rPr lang="fr-BE" b="0" u="none" baseline="0" dirty="0" err="1"/>
              <a:t>proper</a:t>
            </a:r>
            <a:r>
              <a:rPr lang="fr-BE" b="0" u="none" baseline="0" dirty="0"/>
              <a:t> information </a:t>
            </a:r>
            <a:r>
              <a:rPr lang="fr-BE" b="0" u="none" baseline="0" dirty="0" err="1"/>
              <a:t>imply</a:t>
            </a:r>
            <a:r>
              <a:rPr lang="fr-BE" b="0" u="none" baseline="0" dirty="0"/>
              <a:t> </a:t>
            </a:r>
            <a:r>
              <a:rPr lang="fr-BE" b="0" u="none" baseline="0" dirty="0" err="1"/>
              <a:t>that</a:t>
            </a:r>
            <a:r>
              <a:rPr lang="fr-BE" b="0" u="none" baseline="0" dirty="0"/>
              <a:t> </a:t>
            </a:r>
            <a:r>
              <a:rPr lang="fr-BE" b="0" u="none" baseline="0" dirty="0" err="1"/>
              <a:t>professionals</a:t>
            </a:r>
            <a:r>
              <a:rPr lang="fr-BE" b="0" u="none" baseline="0" dirty="0"/>
              <a:t> do not assume </a:t>
            </a:r>
            <a:r>
              <a:rPr lang="fr-BE" b="0" u="none" baseline="0" dirty="0" err="1"/>
              <a:t>that</a:t>
            </a:r>
            <a:r>
              <a:rPr lang="fr-BE" b="0" u="none" baseline="0" dirty="0"/>
              <a:t> the </a:t>
            </a:r>
            <a:r>
              <a:rPr lang="fr-BE" b="0" u="none" baseline="0" dirty="0" err="1"/>
              <a:t>child</a:t>
            </a:r>
            <a:r>
              <a:rPr lang="fr-BE" b="0" u="none" baseline="0" dirty="0"/>
              <a:t> </a:t>
            </a:r>
            <a:r>
              <a:rPr lang="fr-BE" b="0" u="none" baseline="0" dirty="0" err="1"/>
              <a:t>knows</a:t>
            </a:r>
            <a:r>
              <a:rPr lang="fr-BE" b="0" u="none" baseline="0" dirty="0"/>
              <a:t> the </a:t>
            </a:r>
            <a:r>
              <a:rPr lang="fr-BE" b="0" u="none" baseline="0" dirty="0" err="1"/>
              <a:t>legal</a:t>
            </a:r>
            <a:r>
              <a:rPr lang="fr-BE" b="0" u="none" baseline="0" dirty="0"/>
              <a:t> jargon and practice, for </a:t>
            </a:r>
            <a:r>
              <a:rPr lang="fr-BE" b="0" u="none" baseline="0" dirty="0" err="1"/>
              <a:t>example</a:t>
            </a:r>
            <a:r>
              <a:rPr lang="fr-BE" b="0" u="none" baseline="0" dirty="0"/>
              <a:t> a « sentence » </a:t>
            </a:r>
            <a:r>
              <a:rPr lang="fr-BE" b="0" u="none" baseline="0" dirty="0" err="1"/>
              <a:t>might</a:t>
            </a:r>
            <a:r>
              <a:rPr lang="fr-BE" b="0" u="none" baseline="0" dirty="0"/>
              <a:t> </a:t>
            </a:r>
            <a:r>
              <a:rPr lang="fr-BE" b="0" u="none" baseline="0" dirty="0" err="1"/>
              <a:t>be</a:t>
            </a:r>
            <a:r>
              <a:rPr lang="fr-BE" b="0" u="none" baseline="0" dirty="0"/>
              <a:t> </a:t>
            </a:r>
            <a:r>
              <a:rPr lang="fr-BE" b="0" u="none" baseline="0" dirty="0" err="1"/>
              <a:t>only</a:t>
            </a:r>
            <a:r>
              <a:rPr lang="fr-BE" b="0" u="none" baseline="0" dirty="0"/>
              <a:t> </a:t>
            </a:r>
            <a:r>
              <a:rPr lang="fr-BE" b="0" u="none" baseline="0" dirty="0" err="1"/>
              <a:t>understood</a:t>
            </a:r>
            <a:r>
              <a:rPr lang="fr-BE" b="0" u="none" baseline="0" dirty="0"/>
              <a:t> as a </a:t>
            </a:r>
            <a:r>
              <a:rPr lang="fr-BE" b="0" u="none" baseline="0" dirty="0" err="1"/>
              <a:t>jail</a:t>
            </a:r>
            <a:r>
              <a:rPr lang="fr-BE" b="0" u="none" baseline="0" dirty="0"/>
              <a:t> sentence for </a:t>
            </a:r>
            <a:r>
              <a:rPr lang="fr-BE" b="0" u="none" baseline="0" dirty="0" err="1"/>
              <a:t>some</a:t>
            </a:r>
            <a:r>
              <a:rPr lang="fr-BE" b="0" u="none" baseline="0" dirty="0"/>
              <a:t> </a:t>
            </a:r>
            <a:r>
              <a:rPr lang="fr-BE" b="0" u="none" baseline="0" dirty="0" err="1"/>
              <a:t>children</a:t>
            </a:r>
            <a:r>
              <a:rPr lang="fr-BE" b="0" u="none" baseline="0" dirty="0"/>
              <a:t>, </a:t>
            </a:r>
            <a:r>
              <a:rPr lang="fr-BE" b="0" u="none" baseline="0" dirty="0" err="1"/>
              <a:t>community</a:t>
            </a:r>
            <a:r>
              <a:rPr lang="fr-BE" b="0" u="none" baseline="0" dirty="0"/>
              <a:t> service </a:t>
            </a:r>
            <a:r>
              <a:rPr lang="fr-BE" b="0" u="none" baseline="0" dirty="0" err="1"/>
              <a:t>can</a:t>
            </a:r>
            <a:r>
              <a:rPr lang="fr-BE" b="0" u="none" baseline="0" dirty="0"/>
              <a:t> </a:t>
            </a:r>
            <a:r>
              <a:rPr lang="fr-BE" b="0" u="none" baseline="0" dirty="0" err="1"/>
              <a:t>be</a:t>
            </a:r>
            <a:r>
              <a:rPr lang="fr-BE" b="0" u="none" baseline="0" dirty="0"/>
              <a:t> </a:t>
            </a:r>
            <a:r>
              <a:rPr lang="fr-BE" b="0" u="none" baseline="0" dirty="0" err="1"/>
              <a:t>understood</a:t>
            </a:r>
            <a:r>
              <a:rPr lang="fr-BE" b="0" u="none" baseline="0" dirty="0"/>
              <a:t> as </a:t>
            </a:r>
            <a:r>
              <a:rPr lang="fr-BE" b="0" u="none" baseline="0" dirty="0" err="1"/>
              <a:t>cleaning</a:t>
            </a:r>
            <a:r>
              <a:rPr lang="fr-BE" b="0" u="none" baseline="0" dirty="0"/>
              <a:t> up public </a:t>
            </a:r>
            <a:r>
              <a:rPr lang="fr-BE" b="0" u="none" baseline="0" dirty="0" err="1"/>
              <a:t>space</a:t>
            </a:r>
            <a:r>
              <a:rPr lang="fr-BE" b="0" u="none" baseline="0" dirty="0"/>
              <a:t> etc.</a:t>
            </a:r>
          </a:p>
          <a:p>
            <a:pPr marL="171450" indent="-171450">
              <a:buFontTx/>
              <a:buChar char="-"/>
            </a:pPr>
            <a:endParaRPr lang="fr-BE" b="1" u="sng" baseline="0"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30</a:t>
            </a:fld>
            <a:endParaRPr lang="fr-BE">
              <a:solidFill>
                <a:prstClr val="black"/>
              </a:solidFill>
            </a:endParaRPr>
          </a:p>
        </p:txBody>
      </p:sp>
    </p:spTree>
    <p:extLst>
      <p:ext uri="{BB962C8B-B14F-4D97-AF65-F5344CB8AC3E}">
        <p14:creationId xmlns:p14="http://schemas.microsoft.com/office/powerpoint/2010/main" val="3712897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en-US" sz="1200" u="none" strike="noStrike"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92868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The </a:t>
            </a:r>
            <a:r>
              <a:rPr lang="fr-BE" dirty="0" err="1"/>
              <a:t>Foreword</a:t>
            </a:r>
            <a:r>
              <a:rPr lang="fr-BE" dirty="0"/>
              <a:t> of the Guidelines </a:t>
            </a:r>
            <a:r>
              <a:rPr lang="fr-BE" dirty="0" err="1"/>
              <a:t>was</a:t>
            </a:r>
            <a:r>
              <a:rPr lang="fr-BE" dirty="0"/>
              <a:t> </a:t>
            </a:r>
            <a:r>
              <a:rPr lang="fr-BE" dirty="0" err="1"/>
              <a:t>written</a:t>
            </a:r>
            <a:r>
              <a:rPr lang="fr-BE" dirty="0"/>
              <a:t> by Maud de Boer </a:t>
            </a:r>
            <a:r>
              <a:rPr lang="fr-BE" dirty="0" err="1"/>
              <a:t>Buquicchio</a:t>
            </a:r>
            <a:r>
              <a:rPr lang="fr-BE" dirty="0"/>
              <a:t>, </a:t>
            </a:r>
            <a:r>
              <a:rPr lang="fr-BE" dirty="0" err="1"/>
              <a:t>she</a:t>
            </a:r>
            <a:r>
              <a:rPr lang="fr-BE" dirty="0"/>
              <a:t> </a:t>
            </a:r>
            <a:r>
              <a:rPr lang="fr-BE" dirty="0" err="1"/>
              <a:t>offers</a:t>
            </a:r>
            <a:r>
              <a:rPr lang="fr-BE" dirty="0"/>
              <a:t> a good </a:t>
            </a:r>
            <a:r>
              <a:rPr lang="fr-BE" dirty="0" err="1"/>
              <a:t>idea</a:t>
            </a:r>
            <a:r>
              <a:rPr lang="fr-BE" dirty="0"/>
              <a:t> of the </a:t>
            </a:r>
            <a:r>
              <a:rPr lang="fr-BE" dirty="0" err="1"/>
              <a:t>philosophy</a:t>
            </a:r>
            <a:r>
              <a:rPr lang="fr-BE" dirty="0"/>
              <a:t> </a:t>
            </a:r>
            <a:r>
              <a:rPr lang="fr-BE" dirty="0" err="1"/>
              <a:t>which</a:t>
            </a:r>
            <a:r>
              <a:rPr lang="fr-BE" baseline="0" dirty="0"/>
              <a:t> </a:t>
            </a:r>
            <a:r>
              <a:rPr lang="fr-BE" baseline="0" dirty="0" err="1"/>
              <a:t>underline</a:t>
            </a:r>
            <a:r>
              <a:rPr lang="fr-BE" baseline="0" dirty="0"/>
              <a:t> the Guidelines. </a:t>
            </a:r>
            <a:r>
              <a:rPr lang="fr-BE" baseline="0" dirty="0" err="1"/>
              <a:t>Especially</a:t>
            </a:r>
            <a:r>
              <a:rPr lang="fr-BE" baseline="0" dirty="0"/>
              <a:t>, </a:t>
            </a:r>
            <a:r>
              <a:rPr lang="fr-BE" baseline="0" dirty="0" err="1"/>
              <a:t>she</a:t>
            </a:r>
            <a:r>
              <a:rPr lang="fr-BE" baseline="0" dirty="0"/>
              <a:t> </a:t>
            </a:r>
            <a:r>
              <a:rPr lang="fr-BE" baseline="0" dirty="0" err="1"/>
              <a:t>writes</a:t>
            </a:r>
            <a:r>
              <a:rPr lang="fr-BE" baseline="0" dirty="0"/>
              <a:t> </a:t>
            </a:r>
            <a:r>
              <a:rPr lang="en-US" baseline="0" dirty="0"/>
              <a:t>“Justice should be children’s friend. It should not walk in front of them, as they may not follow. It should not walk behind children, as they should not be burdened with the responsibility to lead. It should just walk beside them and be their friend.”</a:t>
            </a:r>
          </a:p>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4</a:t>
            </a:fld>
            <a:endParaRPr lang="fr-BE">
              <a:solidFill>
                <a:prstClr val="black"/>
              </a:solidFill>
            </a:endParaRPr>
          </a:p>
        </p:txBody>
      </p:sp>
    </p:spTree>
    <p:extLst>
      <p:ext uri="{BB962C8B-B14F-4D97-AF65-F5344CB8AC3E}">
        <p14:creationId xmlns:p14="http://schemas.microsoft.com/office/powerpoint/2010/main" val="370018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a:t>Now</a:t>
            </a:r>
            <a:r>
              <a:rPr lang="fr-BE" dirty="0"/>
              <a:t>, </a:t>
            </a:r>
            <a:r>
              <a:rPr lang="fr-BE" dirty="0" err="1"/>
              <a:t>share</a:t>
            </a:r>
            <a:r>
              <a:rPr lang="fr-BE" baseline="0" dirty="0"/>
              <a:t> the participants in </a:t>
            </a:r>
            <a:r>
              <a:rPr lang="fr-BE" baseline="0" dirty="0" err="1"/>
              <a:t>small</a:t>
            </a:r>
            <a:r>
              <a:rPr lang="fr-BE" baseline="0" dirty="0"/>
              <a:t> groups of 4-5 people and </a:t>
            </a:r>
            <a:r>
              <a:rPr lang="fr-BE" baseline="0" dirty="0" err="1"/>
              <a:t>ask</a:t>
            </a:r>
            <a:r>
              <a:rPr lang="fr-BE" baseline="0" dirty="0"/>
              <a:t> </a:t>
            </a:r>
            <a:r>
              <a:rPr lang="fr-BE" baseline="0" dirty="0" err="1"/>
              <a:t>them</a:t>
            </a:r>
            <a:r>
              <a:rPr lang="fr-BE" baseline="0" dirty="0"/>
              <a:t> to </a:t>
            </a:r>
            <a:r>
              <a:rPr lang="fr-BE" baseline="0" dirty="0" err="1"/>
              <a:t>write</a:t>
            </a:r>
            <a:r>
              <a:rPr lang="fr-BE" baseline="0" dirty="0"/>
              <a:t> a </a:t>
            </a:r>
            <a:r>
              <a:rPr lang="fr-BE" baseline="0" dirty="0" err="1"/>
              <a:t>definition</a:t>
            </a:r>
            <a:r>
              <a:rPr lang="fr-BE" baseline="0" dirty="0"/>
              <a:t> of « </a:t>
            </a:r>
            <a:r>
              <a:rPr lang="fr-BE" baseline="0" dirty="0" err="1"/>
              <a:t>child</a:t>
            </a:r>
            <a:r>
              <a:rPr lang="fr-BE" baseline="0" dirty="0"/>
              <a:t> </a:t>
            </a:r>
            <a:r>
              <a:rPr lang="fr-BE" baseline="0" dirty="0" err="1"/>
              <a:t>friendly</a:t>
            </a:r>
            <a:r>
              <a:rPr lang="fr-BE" baseline="0" dirty="0"/>
              <a:t> justice ». </a:t>
            </a:r>
          </a:p>
          <a:p>
            <a:r>
              <a:rPr lang="fr-BE" baseline="0" dirty="0" err="1"/>
              <a:t>Give</a:t>
            </a:r>
            <a:r>
              <a:rPr lang="fr-BE" baseline="0" dirty="0"/>
              <a:t> 5 – 10 minutes to the groups to </a:t>
            </a:r>
            <a:r>
              <a:rPr lang="fr-BE" baseline="0" dirty="0" err="1"/>
              <a:t>develop</a:t>
            </a:r>
            <a:r>
              <a:rPr lang="fr-BE" baseline="0" dirty="0"/>
              <a:t> the </a:t>
            </a:r>
            <a:r>
              <a:rPr lang="fr-BE" baseline="0" dirty="0" err="1"/>
              <a:t>definition</a:t>
            </a:r>
            <a:r>
              <a:rPr lang="fr-BE" baseline="0" dirty="0"/>
              <a:t>. </a:t>
            </a:r>
          </a:p>
          <a:p>
            <a:r>
              <a:rPr lang="fr-BE" dirty="0" err="1"/>
              <a:t>Then</a:t>
            </a:r>
            <a:r>
              <a:rPr lang="fr-BE" dirty="0"/>
              <a:t>, </a:t>
            </a:r>
            <a:r>
              <a:rPr lang="fr-BE" dirty="0" err="1"/>
              <a:t>debrief</a:t>
            </a:r>
            <a:r>
              <a:rPr lang="fr-BE" dirty="0"/>
              <a:t> </a:t>
            </a:r>
            <a:r>
              <a:rPr lang="fr-BE" dirty="0" err="1"/>
              <a:t>with</a:t>
            </a:r>
            <a:r>
              <a:rPr lang="fr-BE" baseline="0" dirty="0"/>
              <a:t> all the participants: all groups </a:t>
            </a:r>
            <a:r>
              <a:rPr lang="fr-BE" baseline="0" dirty="0" err="1"/>
              <a:t>read</a:t>
            </a:r>
            <a:r>
              <a:rPr lang="fr-BE" baseline="0" dirty="0"/>
              <a:t> </a:t>
            </a:r>
            <a:r>
              <a:rPr lang="fr-BE" baseline="0" dirty="0" err="1"/>
              <a:t>their</a:t>
            </a:r>
            <a:r>
              <a:rPr lang="fr-BE" baseline="0" dirty="0"/>
              <a:t> </a:t>
            </a:r>
            <a:r>
              <a:rPr lang="fr-BE" baseline="0" dirty="0" err="1"/>
              <a:t>definitions</a:t>
            </a:r>
            <a:r>
              <a:rPr lang="fr-BE" baseline="0" dirty="0"/>
              <a:t>. </a:t>
            </a: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5</a:t>
            </a:fld>
            <a:endParaRPr lang="fr-BE">
              <a:solidFill>
                <a:prstClr val="black"/>
              </a:solidFill>
            </a:endParaRPr>
          </a:p>
        </p:txBody>
      </p:sp>
    </p:spTree>
    <p:extLst>
      <p:ext uri="{BB962C8B-B14F-4D97-AF65-F5344CB8AC3E}">
        <p14:creationId xmlns:p14="http://schemas.microsoft.com/office/powerpoint/2010/main" val="3756352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This </a:t>
            </a:r>
            <a:r>
              <a:rPr lang="fr-BE" dirty="0" err="1"/>
              <a:t>presentation</a:t>
            </a:r>
            <a:r>
              <a:rPr lang="fr-BE" baseline="0" dirty="0"/>
              <a:t> </a:t>
            </a:r>
            <a:r>
              <a:rPr lang="fr-BE" baseline="0" dirty="0" err="1"/>
              <a:t>is</a:t>
            </a:r>
            <a:r>
              <a:rPr lang="fr-BE" baseline="0" dirty="0"/>
              <a:t> </a:t>
            </a:r>
            <a:r>
              <a:rPr lang="fr-BE" baseline="0" dirty="0" err="1"/>
              <a:t>based</a:t>
            </a:r>
            <a:r>
              <a:rPr lang="fr-BE" baseline="0" dirty="0"/>
              <a:t> on the training </a:t>
            </a:r>
            <a:r>
              <a:rPr lang="fr-BE" baseline="0" dirty="0" err="1"/>
              <a:t>developed</a:t>
            </a:r>
            <a:r>
              <a:rPr lang="fr-BE" baseline="0" dirty="0"/>
              <a:t> and </a:t>
            </a:r>
            <a:r>
              <a:rPr lang="fr-BE" baseline="0" dirty="0" err="1"/>
              <a:t>usually</a:t>
            </a:r>
            <a:r>
              <a:rPr lang="fr-BE" baseline="0" dirty="0"/>
              <a:t> </a:t>
            </a:r>
            <a:r>
              <a:rPr lang="fr-BE" baseline="0" dirty="0" err="1"/>
              <a:t>organised</a:t>
            </a:r>
            <a:r>
              <a:rPr lang="fr-BE" baseline="0" dirty="0"/>
              <a:t> by DCI </a:t>
            </a:r>
            <a:r>
              <a:rPr lang="fr-BE" baseline="0" dirty="0" err="1"/>
              <a:t>Belgium</a:t>
            </a:r>
            <a:r>
              <a:rPr lang="fr-BE" baseline="0" dirty="0"/>
              <a:t>.</a:t>
            </a:r>
          </a:p>
          <a:p>
            <a:r>
              <a:rPr lang="fr-BE" baseline="0" dirty="0"/>
              <a:t>The trainer </a:t>
            </a:r>
            <a:r>
              <a:rPr lang="fr-BE" baseline="0" dirty="0" err="1"/>
              <a:t>should</a:t>
            </a:r>
            <a:r>
              <a:rPr lang="fr-BE" baseline="0" dirty="0"/>
              <a:t> </a:t>
            </a:r>
            <a:r>
              <a:rPr lang="fr-BE" baseline="0" dirty="0" err="1"/>
              <a:t>consult</a:t>
            </a:r>
            <a:r>
              <a:rPr lang="fr-BE" baseline="0" dirty="0"/>
              <a:t> the all document of the Guidelines (https://rm.coe.int/16804b2cf3 ), </a:t>
            </a:r>
            <a:r>
              <a:rPr lang="fr-BE" baseline="0" dirty="0" err="1"/>
              <a:t>also</a:t>
            </a:r>
            <a:r>
              <a:rPr lang="fr-BE" baseline="0" dirty="0"/>
              <a:t> if the trainer do not know </a:t>
            </a:r>
            <a:r>
              <a:rPr lang="fr-BE" baseline="0" dirty="0" err="1"/>
              <a:t>well</a:t>
            </a:r>
            <a:r>
              <a:rPr lang="fr-BE" baseline="0" dirty="0"/>
              <a:t> the guidelines </a:t>
            </a:r>
            <a:r>
              <a:rPr lang="fr-BE" baseline="0" dirty="0" err="1"/>
              <a:t>yet</a:t>
            </a:r>
            <a:r>
              <a:rPr lang="fr-BE" baseline="0" dirty="0"/>
              <a:t> </a:t>
            </a:r>
            <a:r>
              <a:rPr lang="fr-BE" baseline="0" dirty="0" err="1"/>
              <a:t>he</a:t>
            </a:r>
            <a:r>
              <a:rPr lang="fr-BE" baseline="0" dirty="0"/>
              <a:t> or </a:t>
            </a:r>
            <a:r>
              <a:rPr lang="fr-BE" baseline="0" dirty="0" err="1"/>
              <a:t>she</a:t>
            </a:r>
            <a:r>
              <a:rPr lang="fr-BE" baseline="0" dirty="0"/>
              <a:t> </a:t>
            </a:r>
            <a:r>
              <a:rPr lang="fr-BE" baseline="0" dirty="0" err="1"/>
              <a:t>could</a:t>
            </a:r>
            <a:r>
              <a:rPr lang="fr-BE" baseline="0" dirty="0"/>
              <a:t> </a:t>
            </a:r>
            <a:r>
              <a:rPr lang="fr-BE" baseline="0" dirty="0" err="1"/>
              <a:t>follow</a:t>
            </a:r>
            <a:r>
              <a:rPr lang="fr-BE" baseline="0" dirty="0"/>
              <a:t> the online training on </a:t>
            </a:r>
            <a:r>
              <a:rPr lang="fr-BE" baseline="0" dirty="0" err="1"/>
              <a:t>child</a:t>
            </a:r>
            <a:r>
              <a:rPr lang="fr-BE" baseline="0" dirty="0"/>
              <a:t> </a:t>
            </a:r>
            <a:r>
              <a:rPr lang="fr-BE" baseline="0" dirty="0" err="1"/>
              <a:t>friendly</a:t>
            </a:r>
            <a:r>
              <a:rPr lang="fr-BE" baseline="0" dirty="0"/>
              <a:t> justice </a:t>
            </a:r>
            <a:r>
              <a:rPr lang="fr-BE" baseline="0" dirty="0" err="1"/>
              <a:t>developed</a:t>
            </a:r>
            <a:r>
              <a:rPr lang="fr-BE" baseline="0" dirty="0"/>
              <a:t> in the </a:t>
            </a:r>
            <a:r>
              <a:rPr lang="fr-BE" baseline="0" dirty="0" err="1"/>
              <a:t>framework</a:t>
            </a:r>
            <a:r>
              <a:rPr lang="fr-BE" baseline="0" dirty="0"/>
              <a:t> of the HELP </a:t>
            </a:r>
            <a:r>
              <a:rPr lang="fr-BE" baseline="0" dirty="0" err="1"/>
              <a:t>programm</a:t>
            </a:r>
            <a:r>
              <a:rPr lang="fr-BE" baseline="0" dirty="0"/>
              <a:t> of the </a:t>
            </a:r>
            <a:r>
              <a:rPr lang="fr-BE" baseline="0" dirty="0" err="1"/>
              <a:t>council</a:t>
            </a:r>
            <a:r>
              <a:rPr lang="fr-BE" baseline="0" dirty="0"/>
              <a:t> of Europe (https://help.elearning.ext.coe.int/ ). </a:t>
            </a:r>
          </a:p>
          <a:p>
            <a:endParaRPr lang="fr-BE" baseline="0" dirty="0"/>
          </a:p>
          <a:p>
            <a:r>
              <a:rPr lang="fr-BE" baseline="0" dirty="0"/>
              <a:t>Read the </a:t>
            </a:r>
            <a:r>
              <a:rPr lang="fr-BE" baseline="0" dirty="0" err="1"/>
              <a:t>definition</a:t>
            </a:r>
            <a:r>
              <a:rPr lang="fr-BE" baseline="0" dirty="0"/>
              <a:t> of </a:t>
            </a:r>
            <a:r>
              <a:rPr lang="fr-BE" baseline="0" dirty="0" err="1"/>
              <a:t>child-friendly</a:t>
            </a:r>
            <a:r>
              <a:rPr lang="fr-BE" baseline="0" dirty="0"/>
              <a:t> justice in the slide and comment </a:t>
            </a:r>
            <a:r>
              <a:rPr lang="fr-BE" baseline="0" dirty="0" err="1"/>
              <a:t>it</a:t>
            </a:r>
            <a:r>
              <a:rPr lang="fr-BE" baseline="0" dirty="0"/>
              <a:t>, </a:t>
            </a:r>
            <a:r>
              <a:rPr lang="fr-BE" baseline="0" dirty="0" err="1"/>
              <a:t>bearing</a:t>
            </a:r>
            <a:r>
              <a:rPr lang="fr-BE" baseline="0" dirty="0"/>
              <a:t> in </a:t>
            </a:r>
            <a:r>
              <a:rPr lang="fr-BE" baseline="0" dirty="0" err="1"/>
              <a:t>mind</a:t>
            </a:r>
            <a:r>
              <a:rPr lang="fr-BE" baseline="0" dirty="0"/>
              <a:t> and </a:t>
            </a:r>
            <a:r>
              <a:rPr lang="fr-BE" baseline="0" dirty="0" err="1"/>
              <a:t>comparing</a:t>
            </a:r>
            <a:r>
              <a:rPr lang="fr-BE" baseline="0" dirty="0"/>
              <a:t> </a:t>
            </a:r>
            <a:r>
              <a:rPr lang="fr-BE" baseline="0" dirty="0" err="1"/>
              <a:t>it</a:t>
            </a:r>
            <a:r>
              <a:rPr lang="fr-BE" baseline="0" dirty="0"/>
              <a:t> to </a:t>
            </a:r>
            <a:r>
              <a:rPr lang="fr-BE" baseline="0" dirty="0" err="1"/>
              <a:t>what</a:t>
            </a:r>
            <a:r>
              <a:rPr lang="fr-BE" baseline="0" dirty="0"/>
              <a:t> participants </a:t>
            </a:r>
            <a:r>
              <a:rPr lang="fr-BE" baseline="0" dirty="0" err="1"/>
              <a:t>listed</a:t>
            </a:r>
            <a:r>
              <a:rPr lang="fr-BE" baseline="0" dirty="0"/>
              <a:t> in </a:t>
            </a:r>
            <a:r>
              <a:rPr lang="fr-BE" baseline="0" dirty="0" err="1"/>
              <a:t>their</a:t>
            </a:r>
            <a:r>
              <a:rPr lang="fr-BE" baseline="0" dirty="0"/>
              <a:t> </a:t>
            </a:r>
            <a:r>
              <a:rPr lang="fr-BE" baseline="0" dirty="0" err="1"/>
              <a:t>own</a:t>
            </a:r>
            <a:r>
              <a:rPr lang="fr-BE" baseline="0" dirty="0"/>
              <a:t> </a:t>
            </a:r>
            <a:r>
              <a:rPr lang="fr-BE" baseline="0" dirty="0" err="1"/>
              <a:t>definition</a:t>
            </a:r>
            <a:r>
              <a:rPr lang="fr-BE" baseline="0" dirty="0"/>
              <a:t> </a:t>
            </a:r>
            <a:r>
              <a:rPr lang="fr-BE" baseline="0" dirty="0" err="1"/>
              <a:t>during</a:t>
            </a:r>
            <a:r>
              <a:rPr lang="fr-BE" baseline="0" dirty="0"/>
              <a:t> the </a:t>
            </a:r>
            <a:r>
              <a:rPr lang="fr-BE" baseline="0" dirty="0" err="1"/>
              <a:t>brainstorm</a:t>
            </a:r>
            <a:r>
              <a:rPr lang="fr-BE" baseline="0" dirty="0"/>
              <a:t>.</a:t>
            </a: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6</a:t>
            </a:fld>
            <a:endParaRPr lang="fr-BE">
              <a:solidFill>
                <a:prstClr val="black"/>
              </a:solidFill>
            </a:endParaRPr>
          </a:p>
        </p:txBody>
      </p:sp>
    </p:spTree>
    <p:extLst>
      <p:ext uri="{BB962C8B-B14F-4D97-AF65-F5344CB8AC3E}">
        <p14:creationId xmlns:p14="http://schemas.microsoft.com/office/powerpoint/2010/main" val="151285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The</a:t>
            </a:r>
            <a:r>
              <a:rPr lang="fr-BE" baseline="0" dirty="0"/>
              <a:t> </a:t>
            </a:r>
            <a:r>
              <a:rPr lang="fr-BE" baseline="0" dirty="0" err="1"/>
              <a:t>preamble</a:t>
            </a:r>
            <a:r>
              <a:rPr lang="fr-BE" baseline="0" dirty="0"/>
              <a:t> of the Guidelines mention </a:t>
            </a:r>
            <a:r>
              <a:rPr lang="fr-BE" baseline="0" dirty="0" err="1"/>
              <a:t>many</a:t>
            </a:r>
            <a:r>
              <a:rPr lang="fr-BE" baseline="0" dirty="0"/>
              <a:t> </a:t>
            </a:r>
            <a:r>
              <a:rPr lang="fr-BE" baseline="0" dirty="0" err="1"/>
              <a:t>other</a:t>
            </a:r>
            <a:r>
              <a:rPr lang="fr-BE" baseline="0" dirty="0"/>
              <a:t> international standards, </a:t>
            </a:r>
            <a:r>
              <a:rPr lang="fr-BE" baseline="0" dirty="0" err="1"/>
              <a:t>including</a:t>
            </a:r>
            <a:r>
              <a:rPr lang="fr-BE" baseline="0" dirty="0"/>
              <a:t> </a:t>
            </a:r>
            <a:r>
              <a:rPr lang="fr-BE" baseline="0" dirty="0" err="1"/>
              <a:t>some</a:t>
            </a:r>
            <a:r>
              <a:rPr lang="fr-BE" baseline="0" dirty="0"/>
              <a:t> binding standards (as </a:t>
            </a:r>
            <a:r>
              <a:rPr lang="fr-BE" baseline="0" dirty="0" err="1"/>
              <a:t>opposed</a:t>
            </a:r>
            <a:r>
              <a:rPr lang="fr-BE" baseline="0" dirty="0"/>
              <a:t> to the Guidelines </a:t>
            </a:r>
            <a:r>
              <a:rPr lang="fr-BE" baseline="0" dirty="0" err="1"/>
              <a:t>which</a:t>
            </a:r>
            <a:r>
              <a:rPr lang="fr-BE" baseline="0" dirty="0"/>
              <a:t> are soft </a:t>
            </a:r>
            <a:r>
              <a:rPr lang="fr-BE" baseline="0" dirty="0" err="1"/>
              <a:t>law</a:t>
            </a:r>
            <a:r>
              <a:rPr lang="fr-BE" baseline="0" dirty="0"/>
              <a:t>). </a:t>
            </a:r>
            <a:r>
              <a:rPr lang="fr-BE" baseline="0" dirty="0" err="1"/>
              <a:t>Then</a:t>
            </a:r>
            <a:r>
              <a:rPr lang="fr-BE" baseline="0" dirty="0"/>
              <a:t>, </a:t>
            </a:r>
            <a:r>
              <a:rPr lang="fr-BE" baseline="0" dirty="0" err="1"/>
              <a:t>it</a:t>
            </a:r>
            <a:r>
              <a:rPr lang="fr-BE" baseline="0" dirty="0"/>
              <a:t> </a:t>
            </a:r>
            <a:r>
              <a:rPr lang="fr-BE" baseline="0" dirty="0" err="1"/>
              <a:t>is</a:t>
            </a:r>
            <a:r>
              <a:rPr lang="fr-BE" baseline="0" dirty="0"/>
              <a:t> important to </a:t>
            </a:r>
            <a:r>
              <a:rPr lang="fr-BE" baseline="0" dirty="0" err="1"/>
              <a:t>keep</a:t>
            </a:r>
            <a:r>
              <a:rPr lang="fr-BE" baseline="0" dirty="0"/>
              <a:t> in </a:t>
            </a:r>
            <a:r>
              <a:rPr lang="fr-BE" baseline="0" dirty="0" err="1"/>
              <a:t>mind</a:t>
            </a:r>
            <a:r>
              <a:rPr lang="fr-BE" baseline="0" dirty="0"/>
              <a:t> </a:t>
            </a:r>
            <a:r>
              <a:rPr lang="fr-BE" baseline="0" dirty="0" err="1"/>
              <a:t>that</a:t>
            </a:r>
            <a:r>
              <a:rPr lang="fr-BE" baseline="0" dirty="0"/>
              <a:t> the </a:t>
            </a:r>
            <a:r>
              <a:rPr lang="fr-BE" baseline="0" dirty="0" err="1"/>
              <a:t>child-friendly</a:t>
            </a:r>
            <a:r>
              <a:rPr lang="fr-BE" baseline="0" dirty="0"/>
              <a:t> justice guidelines </a:t>
            </a:r>
            <a:r>
              <a:rPr lang="fr-BE" baseline="0" dirty="0" err="1"/>
              <a:t>entails</a:t>
            </a:r>
            <a:r>
              <a:rPr lang="fr-BE" baseline="0" dirty="0"/>
              <a:t> all the </a:t>
            </a:r>
            <a:r>
              <a:rPr lang="fr-BE" baseline="0" dirty="0" err="1"/>
              <a:t>rights</a:t>
            </a:r>
            <a:r>
              <a:rPr lang="fr-BE" baseline="0" dirty="0"/>
              <a:t> of the </a:t>
            </a:r>
            <a:r>
              <a:rPr lang="fr-BE" baseline="0" dirty="0" err="1"/>
              <a:t>child</a:t>
            </a:r>
            <a:r>
              <a:rPr lang="fr-BE" baseline="0" dirty="0"/>
              <a:t> </a:t>
            </a:r>
            <a:r>
              <a:rPr lang="fr-BE" baseline="0" dirty="0" err="1"/>
              <a:t>provided</a:t>
            </a:r>
            <a:r>
              <a:rPr lang="fr-BE" baseline="0" dirty="0"/>
              <a:t> for in </a:t>
            </a:r>
            <a:r>
              <a:rPr lang="fr-BE" baseline="0" dirty="0" err="1"/>
              <a:t>these</a:t>
            </a:r>
            <a:r>
              <a:rPr lang="fr-BE" baseline="0" dirty="0"/>
              <a:t> </a:t>
            </a:r>
            <a:r>
              <a:rPr lang="fr-BE" baseline="0" dirty="0" err="1"/>
              <a:t>other</a:t>
            </a:r>
            <a:r>
              <a:rPr lang="fr-BE" baseline="0" dirty="0"/>
              <a:t> standards and </a:t>
            </a:r>
            <a:r>
              <a:rPr lang="fr-BE" baseline="0" dirty="0" err="1"/>
              <a:t>offer</a:t>
            </a:r>
            <a:r>
              <a:rPr lang="fr-BE" baseline="0" dirty="0"/>
              <a:t> guidance on how to </a:t>
            </a:r>
            <a:r>
              <a:rPr lang="fr-BE" baseline="0" dirty="0" err="1"/>
              <a:t>implement</a:t>
            </a:r>
            <a:r>
              <a:rPr lang="fr-BE" baseline="0" dirty="0"/>
              <a:t> </a:t>
            </a:r>
            <a:r>
              <a:rPr lang="fr-BE" baseline="0" dirty="0" err="1"/>
              <a:t>them</a:t>
            </a:r>
            <a:r>
              <a:rPr lang="fr-BE" baseline="0" dirty="0"/>
              <a:t>. </a:t>
            </a:r>
            <a:r>
              <a:rPr lang="fr-BE" baseline="0" dirty="0" err="1"/>
              <a:t>Then</a:t>
            </a:r>
            <a:r>
              <a:rPr lang="fr-BE" baseline="0" dirty="0"/>
              <a:t>, the guidelines are a </a:t>
            </a:r>
            <a:r>
              <a:rPr lang="en-US" baseline="0" dirty="0"/>
              <a:t>practical tool for Member States to adapt their judicial and non-judicial systems to rights, interests and needs of children.</a:t>
            </a:r>
          </a:p>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7</a:t>
            </a:fld>
            <a:endParaRPr lang="fr-BE">
              <a:solidFill>
                <a:prstClr val="black"/>
              </a:solidFill>
            </a:endParaRPr>
          </a:p>
        </p:txBody>
      </p:sp>
    </p:spTree>
    <p:extLst>
      <p:ext uri="{BB962C8B-B14F-4D97-AF65-F5344CB8AC3E}">
        <p14:creationId xmlns:p14="http://schemas.microsoft.com/office/powerpoint/2010/main" val="132842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“1.</a:t>
            </a:r>
            <a:r>
              <a:rPr lang="en-US" baseline="0" dirty="0"/>
              <a:t> </a:t>
            </a:r>
            <a:r>
              <a:rPr lang="en-US" dirty="0"/>
              <a:t>The guidelines deal with the issue of the place and role, and the</a:t>
            </a:r>
            <a:r>
              <a:rPr lang="en-US" baseline="0" dirty="0"/>
              <a:t> </a:t>
            </a:r>
            <a:r>
              <a:rPr lang="en-US" dirty="0"/>
              <a:t>views, rights and needs of the child in judicial proceedings and in</a:t>
            </a:r>
            <a:r>
              <a:rPr lang="en-US" baseline="0" dirty="0"/>
              <a:t> </a:t>
            </a:r>
            <a:r>
              <a:rPr lang="en-US" dirty="0"/>
              <a:t>alternatives to such proceedings.</a:t>
            </a:r>
          </a:p>
          <a:p>
            <a:r>
              <a:rPr lang="en-US" dirty="0"/>
              <a:t>2. The guidelines should apply to all ways in which children are likely</a:t>
            </a:r>
            <a:r>
              <a:rPr lang="en-US" baseline="0" dirty="0"/>
              <a:t> </a:t>
            </a:r>
            <a:r>
              <a:rPr lang="en-US" dirty="0"/>
              <a:t>to be, </a:t>
            </a:r>
            <a:r>
              <a:rPr lang="en-US" b="1" dirty="0"/>
              <a:t>for whatever reason and in whatever capacity</a:t>
            </a:r>
            <a:r>
              <a:rPr lang="en-US" dirty="0"/>
              <a:t>, brought into</a:t>
            </a:r>
            <a:r>
              <a:rPr lang="en-US" baseline="0" dirty="0"/>
              <a:t> </a:t>
            </a:r>
            <a:r>
              <a:rPr lang="en-US" dirty="0"/>
              <a:t>contact with all competent bodies and services involved in implementing criminal, civil or administrative law.” (</a:t>
            </a:r>
            <a:r>
              <a:rPr lang="en-US" dirty="0" err="1"/>
              <a:t>CoE</a:t>
            </a:r>
            <a:r>
              <a:rPr lang="en-US" baseline="0" dirty="0"/>
              <a:t> Guidelines)</a:t>
            </a: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8</a:t>
            </a:fld>
            <a:endParaRPr lang="fr-BE">
              <a:solidFill>
                <a:prstClr val="black"/>
              </a:solidFill>
            </a:endParaRPr>
          </a:p>
        </p:txBody>
      </p:sp>
    </p:spTree>
    <p:extLst>
      <p:ext uri="{BB962C8B-B14F-4D97-AF65-F5344CB8AC3E}">
        <p14:creationId xmlns:p14="http://schemas.microsoft.com/office/powerpoint/2010/main" val="3832907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The guidelines aim to ensure that, in any such proceedings, all</a:t>
            </a:r>
            <a:r>
              <a:rPr lang="en-US" baseline="0" dirty="0"/>
              <a:t> </a:t>
            </a:r>
            <a:r>
              <a:rPr lang="en-US" dirty="0"/>
              <a:t>rights of children, among which the right to information, to</a:t>
            </a:r>
            <a:r>
              <a:rPr lang="en-US" baseline="0" dirty="0"/>
              <a:t> </a:t>
            </a:r>
            <a:r>
              <a:rPr lang="en-US" dirty="0"/>
              <a:t>representation, to participation and to protection, are fully</a:t>
            </a:r>
            <a:r>
              <a:rPr lang="en-US" baseline="0" dirty="0"/>
              <a:t> </a:t>
            </a:r>
            <a:r>
              <a:rPr lang="en-US" dirty="0"/>
              <a:t>respected with due consideration to the child’s level of maturity</a:t>
            </a:r>
            <a:r>
              <a:rPr lang="en-US" baseline="0" dirty="0"/>
              <a:t> </a:t>
            </a:r>
            <a:r>
              <a:rPr lang="en-US" dirty="0"/>
              <a:t>and understanding and to the circumstances of the case.</a:t>
            </a:r>
            <a:r>
              <a:rPr lang="en-US" baseline="0" dirty="0"/>
              <a:t> </a:t>
            </a:r>
            <a:r>
              <a:rPr lang="en-US" dirty="0"/>
              <a:t>Respecting children’s rights should not </a:t>
            </a:r>
            <a:r>
              <a:rPr lang="en-US" dirty="0" err="1"/>
              <a:t>jeopardise</a:t>
            </a:r>
            <a:r>
              <a:rPr lang="en-US" dirty="0"/>
              <a:t> the rights of</a:t>
            </a:r>
            <a:r>
              <a:rPr lang="en-US" baseline="0" dirty="0"/>
              <a:t> </a:t>
            </a:r>
            <a:r>
              <a:rPr lang="en-US" dirty="0"/>
              <a:t>other parties </a:t>
            </a:r>
            <a:r>
              <a:rPr lang="en-GB" noProof="0" dirty="0"/>
              <a:t>involved</a:t>
            </a:r>
            <a:r>
              <a:rPr lang="en-US" dirty="0"/>
              <a:t>.”</a:t>
            </a:r>
            <a:r>
              <a:rPr lang="fr-BE" baseline="0" dirty="0"/>
              <a:t> </a:t>
            </a:r>
            <a:r>
              <a:rPr lang="en-US" dirty="0"/>
              <a:t>(</a:t>
            </a:r>
            <a:r>
              <a:rPr lang="en-US" dirty="0" err="1"/>
              <a:t>CoE</a:t>
            </a:r>
            <a:r>
              <a:rPr lang="en-US" baseline="0" dirty="0"/>
              <a:t> Guidelines)</a:t>
            </a:r>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9</a:t>
            </a:fld>
            <a:endParaRPr lang="fr-BE">
              <a:solidFill>
                <a:prstClr val="black"/>
              </a:solidFill>
            </a:endParaRPr>
          </a:p>
        </p:txBody>
      </p:sp>
    </p:spTree>
    <p:extLst>
      <p:ext uri="{BB962C8B-B14F-4D97-AF65-F5344CB8AC3E}">
        <p14:creationId xmlns:p14="http://schemas.microsoft.com/office/powerpoint/2010/main" val="262905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80B54-4C05-4C1D-9B6A-9CD15D138E8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2D98138B-B8BD-4A73-929F-116FD1C4C1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CECD9408-23E1-4FD8-98BC-B572663672C3}"/>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78A36DBF-2F51-4323-998B-0B2B30C8F7F5}"/>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34431778-1174-49D9-BE7E-FCE0580799E7}"/>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138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6627F-6F5B-44F1-89EE-2B66959AF85F}"/>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DBECB95A-4CBB-4B68-9AB6-82B41BC1C9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123B34C-0C09-4ABA-B45C-0B446C61FBED}"/>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05C0A081-4CFA-48AF-A685-58D7D1BD31E2}"/>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CBD692E5-9B09-4B23-8CBC-92CDC6A16866}"/>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5520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D143E2E-EE7B-41AF-B814-47DE0DC0C68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E89A1E56-8958-4F1F-B3D9-4FD3082E4FF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2AAE143-B369-47D1-9F8B-F2840800645E}"/>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29CEA827-6D67-455B-BF5A-39861060C8A4}"/>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17F12379-B238-4F5F-873C-21F1854B7E1D}"/>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64960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1ABCB-E12C-4725-8B49-33D2D2CFB150}"/>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EB4086BA-D517-49E7-B4DA-01724D3CF1C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6EF0278-7C0E-4F5D-BCD4-29C9027D1CE2}"/>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0C15E462-8192-4BE1-A456-9E57B382AEEB}"/>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CEC9E-3F14-4DBF-AE72-701A4F78623A}"/>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12017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5C56B-5B6C-40BB-88AD-CF7E7F613BB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D38FFA9B-FC16-4D3F-BE5B-57CBB2E86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448A2C-AEE5-4BBF-9F69-56A9F0AA7C42}"/>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9AD4BC16-A6A9-4827-8131-19F12752CA10}"/>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4CDFAA24-FE3F-41AA-A2A5-A8590573BA2F}"/>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36322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A7F92-7AB4-42BB-826B-AA69B53BF9B5}"/>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7EA9B18D-D7C5-46A8-B1E9-34BB06656D5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FE76C2E3-03FE-49AC-98D6-8CF6ADF1372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DA483E18-DB4D-43A6-B432-0BF5B3EBDA7C}"/>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6" name="Espace réservé du pied de page 5">
            <a:extLst>
              <a:ext uri="{FF2B5EF4-FFF2-40B4-BE49-F238E27FC236}">
                <a16:creationId xmlns:a16="http://schemas.microsoft.com/office/drawing/2014/main" id="{5AD973F5-DD40-4196-A1D1-ACDA5CD841B1}"/>
              </a:ext>
            </a:extLst>
          </p:cNvPr>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11AF6E36-65F0-4202-B744-D89389EFDF87}"/>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64613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C586B-A845-433A-918D-F99193C01D16}"/>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87B96CB-A6E3-401E-BB0F-F58ED1A1C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CACE8E1-5C1C-49C3-A53C-19FEB9184F1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58B44616-4E3A-486C-819D-E7C78B03B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458C432-085B-4D93-8BEA-92C687F05C0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0603A240-8F17-4F7B-A0E1-400B563EF2C1}"/>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8" name="Espace réservé du pied de page 7">
            <a:extLst>
              <a:ext uri="{FF2B5EF4-FFF2-40B4-BE49-F238E27FC236}">
                <a16:creationId xmlns:a16="http://schemas.microsoft.com/office/drawing/2014/main" id="{BA3014D0-2C90-4028-A5B1-B0E19F698101}"/>
              </a:ext>
            </a:extLst>
          </p:cNvPr>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BE146029-2F21-458C-9B49-B3BD9C607692}"/>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07354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792E5-C09E-4EB5-AFB6-4F3EE7E993D4}"/>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00BB169-2ADC-4439-8B68-65307A42B660}"/>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4" name="Espace réservé du pied de page 3">
            <a:extLst>
              <a:ext uri="{FF2B5EF4-FFF2-40B4-BE49-F238E27FC236}">
                <a16:creationId xmlns:a16="http://schemas.microsoft.com/office/drawing/2014/main" id="{8C8B7838-F56D-4EFF-B010-F45E91EB1A65}"/>
              </a:ext>
            </a:extLst>
          </p:cNvPr>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420864BC-71CF-4677-9B4F-15774F74528B}"/>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7112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3A4FCC-4DBB-4C44-B85B-64409F7B6F87}"/>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3" name="Espace réservé du pied de page 2">
            <a:extLst>
              <a:ext uri="{FF2B5EF4-FFF2-40B4-BE49-F238E27FC236}">
                <a16:creationId xmlns:a16="http://schemas.microsoft.com/office/drawing/2014/main" id="{8A3A9E6D-7BE1-4547-9C58-D37A25CFDF1D}"/>
              </a:ext>
            </a:extLst>
          </p:cNvPr>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4A8B257B-89FE-467E-8B53-BC2064BC623B}"/>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39436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A5067-DEFB-4E31-BE49-CCB64D2F62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53B253C4-6F1C-448A-98B6-EEECF4345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7181425F-8F77-48ED-B893-ECED5BD30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F5BE8C-8B39-4D0E-9267-7108528B68BF}"/>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6" name="Espace réservé du pied de page 5">
            <a:extLst>
              <a:ext uri="{FF2B5EF4-FFF2-40B4-BE49-F238E27FC236}">
                <a16:creationId xmlns:a16="http://schemas.microsoft.com/office/drawing/2014/main" id="{2A34CF30-A01D-4371-ABEA-F33016BD7A4E}"/>
              </a:ext>
            </a:extLst>
          </p:cNvPr>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2610EA20-376C-49E9-BB53-4CD5BD711F70}"/>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09357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F24F0-B9E6-4E49-A646-CCE370E5B8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E9C28880-1078-47BF-8C57-D205BE64DB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3B82B628-5DCB-4364-8613-EF9C614F5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943AE7-4153-4E38-9A0B-76C23785F36B}"/>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6" name="Espace réservé du pied de page 5">
            <a:extLst>
              <a:ext uri="{FF2B5EF4-FFF2-40B4-BE49-F238E27FC236}">
                <a16:creationId xmlns:a16="http://schemas.microsoft.com/office/drawing/2014/main" id="{106208B0-0786-43D4-8C3F-BBA1678888D4}"/>
              </a:ext>
            </a:extLst>
          </p:cNvPr>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EBF21D50-ADC1-4E30-90D3-6D49C9FE4663}"/>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08346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6BCF83-7792-4375-94E2-E24B1EA46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446808AB-AFCA-4BDA-9B30-8669F1C94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A271974-C271-4A13-8BFE-DB9EAE9270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ECF05F6F-CF0B-4322-8876-758961CB09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6DC0A854-5E3C-43C9-95E0-4608C7A5B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553716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736346" y="1422767"/>
            <a:ext cx="9144000" cy="1762239"/>
          </a:xfrm>
        </p:spPr>
        <p:txBody>
          <a:bodyPr/>
          <a:lstStyle/>
          <a:p>
            <a:r>
              <a:rPr lang="fr-BE" dirty="0" err="1">
                <a:solidFill>
                  <a:srgbClr val="EC7F20"/>
                </a:solidFill>
              </a:rPr>
              <a:t>Title</a:t>
            </a:r>
            <a:r>
              <a:rPr lang="fr-BE" dirty="0">
                <a:solidFill>
                  <a:srgbClr val="EC7F20"/>
                </a:solidFill>
              </a:rPr>
              <a:t> of the training/session</a:t>
            </a:r>
          </a:p>
        </p:txBody>
      </p:sp>
      <p:sp>
        <p:nvSpPr>
          <p:cNvPr id="3"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366695" y="3779471"/>
            <a:ext cx="9144000" cy="1655762"/>
          </a:xfrm>
        </p:spPr>
        <p:txBody>
          <a:bodyPr/>
          <a:lstStyle/>
          <a:p>
            <a:r>
              <a:rPr lang="fr-BE" dirty="0">
                <a:solidFill>
                  <a:srgbClr val="FF9933"/>
                </a:solidFill>
              </a:rPr>
              <a:t>Date + Name and email </a:t>
            </a:r>
            <a:r>
              <a:rPr lang="en-GB" dirty="0">
                <a:solidFill>
                  <a:srgbClr val="FF9933"/>
                </a:solidFill>
              </a:rPr>
              <a:t>address</a:t>
            </a:r>
            <a:r>
              <a:rPr lang="fr-BE" dirty="0">
                <a:solidFill>
                  <a:srgbClr val="FF9933"/>
                </a:solidFill>
              </a:rPr>
              <a:t> of the </a:t>
            </a:r>
            <a:r>
              <a:rPr lang="en-GB" dirty="0">
                <a:solidFill>
                  <a:srgbClr val="FF9933"/>
                </a:solidFill>
              </a:rPr>
              <a:t>trainer</a:t>
            </a:r>
            <a:r>
              <a:rPr lang="fr-BE" dirty="0">
                <a:solidFill>
                  <a:srgbClr val="FF9933"/>
                </a:solidFill>
              </a:rPr>
              <a:t>(s)</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Tree>
    <p:extLst>
      <p:ext uri="{BB962C8B-B14F-4D97-AF65-F5344CB8AC3E}">
        <p14:creationId xmlns:p14="http://schemas.microsoft.com/office/powerpoint/2010/main" val="223139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84160" y="300977"/>
            <a:ext cx="7473043" cy="869492"/>
          </a:xfrm>
        </p:spPr>
        <p:txBody>
          <a:bodyPr>
            <a:noAutofit/>
          </a:bodyPr>
          <a:lstStyle/>
          <a:p>
            <a:pPr>
              <a:lnSpc>
                <a:spcPct val="100000"/>
              </a:lnSpc>
            </a:pPr>
            <a:r>
              <a:rPr lang="en-US" sz="2800" dirty="0">
                <a:solidFill>
                  <a:srgbClr val="FF9933"/>
                </a:solidFill>
              </a:rPr>
              <a:t>The scope</a:t>
            </a:r>
            <a:endParaRPr lang="fr-BE" sz="2800" dirty="0">
              <a:solidFill>
                <a:srgbClr val="FF9933"/>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4340049" y="2201171"/>
            <a:ext cx="3638540" cy="1754326"/>
          </a:xfrm>
          <a:prstGeom prst="rect">
            <a:avLst/>
          </a:prstGeom>
          <a:noFill/>
        </p:spPr>
        <p:txBody>
          <a:bodyPr wrap="square" rtlCol="0">
            <a:spAutoFit/>
          </a:bodyPr>
          <a:lstStyle/>
          <a:p>
            <a:r>
              <a:rPr lang="fr-BE" b="1" dirty="0" err="1">
                <a:solidFill>
                  <a:prstClr val="black"/>
                </a:solidFill>
              </a:rPr>
              <a:t>Definitions</a:t>
            </a:r>
            <a:endParaRPr lang="fr-BE" b="1" dirty="0">
              <a:solidFill>
                <a:prstClr val="black"/>
              </a:solidFill>
            </a:endParaRPr>
          </a:p>
          <a:p>
            <a:endParaRPr lang="fr-BE" b="1" dirty="0">
              <a:solidFill>
                <a:prstClr val="black"/>
              </a:solidFill>
            </a:endParaRPr>
          </a:p>
          <a:p>
            <a:r>
              <a:rPr lang="fr-BE" dirty="0">
                <a:solidFill>
                  <a:prstClr val="black"/>
                </a:solidFill>
              </a:rPr>
              <a:t>A </a:t>
            </a:r>
            <a:r>
              <a:rPr lang="fr-BE" dirty="0" err="1">
                <a:solidFill>
                  <a:prstClr val="black"/>
                </a:solidFill>
              </a:rPr>
              <a:t>child</a:t>
            </a:r>
            <a:r>
              <a:rPr lang="fr-BE" dirty="0">
                <a:solidFill>
                  <a:prstClr val="black"/>
                </a:solidFill>
              </a:rPr>
              <a:t> &lt; 18 </a:t>
            </a:r>
            <a:r>
              <a:rPr lang="fr-BE" dirty="0" err="1">
                <a:solidFill>
                  <a:prstClr val="black"/>
                </a:solidFill>
              </a:rPr>
              <a:t>y.o</a:t>
            </a:r>
            <a:r>
              <a:rPr lang="fr-BE" dirty="0">
                <a:solidFill>
                  <a:prstClr val="black"/>
                </a:solidFill>
              </a:rPr>
              <a:t>.</a:t>
            </a:r>
          </a:p>
          <a:p>
            <a:endParaRPr lang="fr-BE" dirty="0">
              <a:solidFill>
                <a:prstClr val="black"/>
              </a:solidFill>
            </a:endParaRPr>
          </a:p>
          <a:p>
            <a:r>
              <a:rPr lang="fr-BE" dirty="0">
                <a:solidFill>
                  <a:prstClr val="black"/>
                </a:solidFill>
              </a:rPr>
              <a:t>Parent</a:t>
            </a:r>
          </a:p>
          <a:p>
            <a:endParaRPr lang="en-US" dirty="0"/>
          </a:p>
        </p:txBody>
      </p:sp>
      <p:pic>
        <p:nvPicPr>
          <p:cNvPr id="3" name="Image 2"/>
          <p:cNvPicPr>
            <a:picLocks noChangeAspect="1"/>
          </p:cNvPicPr>
          <p:nvPr/>
        </p:nvPicPr>
        <p:blipFill>
          <a:blip r:embed="rId3"/>
          <a:stretch>
            <a:fillRect/>
          </a:stretch>
        </p:blipFill>
        <p:spPr>
          <a:xfrm>
            <a:off x="7166639" y="2201171"/>
            <a:ext cx="1623900" cy="1799026"/>
          </a:xfrm>
          <a:prstGeom prst="rect">
            <a:avLst/>
          </a:prstGeom>
        </p:spPr>
      </p:pic>
    </p:spTree>
    <p:extLst>
      <p:ext uri="{BB962C8B-B14F-4D97-AF65-F5344CB8AC3E}">
        <p14:creationId xmlns:p14="http://schemas.microsoft.com/office/powerpoint/2010/main" val="38329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84160" y="300977"/>
            <a:ext cx="7473043" cy="869492"/>
          </a:xfrm>
        </p:spPr>
        <p:txBody>
          <a:bodyPr>
            <a:noAutofit/>
          </a:bodyPr>
          <a:lstStyle/>
          <a:p>
            <a:pPr>
              <a:lnSpc>
                <a:spcPct val="100000"/>
              </a:lnSpc>
            </a:pPr>
            <a:r>
              <a:rPr lang="en-US" sz="2800" dirty="0">
                <a:solidFill>
                  <a:srgbClr val="FF9933"/>
                </a:solidFill>
              </a:rPr>
              <a:t>Fundamental principles</a:t>
            </a:r>
            <a:endParaRPr lang="fr-BE" sz="2800" dirty="0">
              <a:solidFill>
                <a:srgbClr val="FF9933"/>
              </a:solidFill>
            </a:endParaRPr>
          </a:p>
        </p:txBody>
      </p:sp>
      <p:pic>
        <p:nvPicPr>
          <p:cNvPr id="8" name="Image 7"/>
          <p:cNvPicPr>
            <a:picLocks noChangeAspect="1"/>
          </p:cNvPicPr>
          <p:nvPr/>
        </p:nvPicPr>
        <p:blipFill>
          <a:blip r:embed="rId3"/>
          <a:stretch>
            <a:fillRect/>
          </a:stretch>
        </p:blipFill>
        <p:spPr>
          <a:xfrm>
            <a:off x="4554072" y="809272"/>
            <a:ext cx="4912657" cy="4745381"/>
          </a:xfrm>
          <a:prstGeom prst="rect">
            <a:avLst/>
          </a:prstGeom>
        </p:spPr>
      </p:pic>
      <p:sp>
        <p:nvSpPr>
          <p:cNvPr id="10" name="ZoneTexte 9"/>
          <p:cNvSpPr txBox="1"/>
          <p:nvPr/>
        </p:nvSpPr>
        <p:spPr>
          <a:xfrm>
            <a:off x="7349062" y="1706193"/>
            <a:ext cx="1685331" cy="369332"/>
          </a:xfrm>
          <a:prstGeom prst="rect">
            <a:avLst/>
          </a:prstGeom>
          <a:noFill/>
        </p:spPr>
        <p:txBody>
          <a:bodyPr wrap="square" rtlCol="0">
            <a:spAutoFit/>
          </a:bodyPr>
          <a:lstStyle/>
          <a:p>
            <a:pPr algn="ctr"/>
            <a:r>
              <a:rPr lang="en-GB" dirty="0"/>
              <a:t>Participation</a:t>
            </a:r>
          </a:p>
        </p:txBody>
      </p:sp>
      <p:sp>
        <p:nvSpPr>
          <p:cNvPr id="11" name="ZoneTexte 10"/>
          <p:cNvSpPr txBox="1"/>
          <p:nvPr/>
        </p:nvSpPr>
        <p:spPr>
          <a:xfrm>
            <a:off x="6682086" y="3195820"/>
            <a:ext cx="1942111" cy="646331"/>
          </a:xfrm>
          <a:prstGeom prst="rect">
            <a:avLst/>
          </a:prstGeom>
          <a:noFill/>
        </p:spPr>
        <p:txBody>
          <a:bodyPr wrap="square" rtlCol="0">
            <a:spAutoFit/>
          </a:bodyPr>
          <a:lstStyle/>
          <a:p>
            <a:pPr algn="r"/>
            <a:r>
              <a:rPr lang="en-GB" dirty="0"/>
              <a:t>Protection from discrimination</a:t>
            </a:r>
          </a:p>
        </p:txBody>
      </p:sp>
      <p:sp>
        <p:nvSpPr>
          <p:cNvPr id="12" name="ZoneTexte 11"/>
          <p:cNvSpPr txBox="1"/>
          <p:nvPr/>
        </p:nvSpPr>
        <p:spPr>
          <a:xfrm>
            <a:off x="6265549" y="2552466"/>
            <a:ext cx="1099446" cy="369332"/>
          </a:xfrm>
          <a:prstGeom prst="rect">
            <a:avLst/>
          </a:prstGeom>
          <a:noFill/>
        </p:spPr>
        <p:txBody>
          <a:bodyPr wrap="square" rtlCol="0">
            <a:spAutoFit/>
          </a:bodyPr>
          <a:lstStyle/>
          <a:p>
            <a:pPr algn="ctr"/>
            <a:r>
              <a:rPr lang="en-GB" dirty="0"/>
              <a:t>Dignity</a:t>
            </a:r>
          </a:p>
        </p:txBody>
      </p:sp>
      <p:sp>
        <p:nvSpPr>
          <p:cNvPr id="13" name="ZoneTexte 12"/>
          <p:cNvSpPr txBox="1"/>
          <p:nvPr/>
        </p:nvSpPr>
        <p:spPr>
          <a:xfrm>
            <a:off x="5237197" y="1753970"/>
            <a:ext cx="1465835" cy="369332"/>
          </a:xfrm>
          <a:prstGeom prst="rect">
            <a:avLst/>
          </a:prstGeom>
          <a:noFill/>
        </p:spPr>
        <p:txBody>
          <a:bodyPr wrap="square" rtlCol="0">
            <a:spAutoFit/>
          </a:bodyPr>
          <a:lstStyle/>
          <a:p>
            <a:pPr algn="ctr"/>
            <a:r>
              <a:rPr lang="en-GB" dirty="0"/>
              <a:t>Rule of law</a:t>
            </a:r>
          </a:p>
        </p:txBody>
      </p:sp>
      <p:sp>
        <p:nvSpPr>
          <p:cNvPr id="14" name="ZoneTexte 13"/>
          <p:cNvSpPr txBox="1"/>
          <p:nvPr/>
        </p:nvSpPr>
        <p:spPr>
          <a:xfrm>
            <a:off x="4696170" y="3386385"/>
            <a:ext cx="1797862" cy="369332"/>
          </a:xfrm>
          <a:prstGeom prst="rect">
            <a:avLst/>
          </a:prstGeom>
          <a:noFill/>
        </p:spPr>
        <p:txBody>
          <a:bodyPr wrap="square" rtlCol="0">
            <a:spAutoFit/>
          </a:bodyPr>
          <a:lstStyle/>
          <a:p>
            <a:pPr algn="ctr"/>
            <a:r>
              <a:rPr lang="en-GB" dirty="0"/>
              <a:t>Best interests</a:t>
            </a:r>
          </a:p>
        </p:txBody>
      </p:sp>
    </p:spTree>
    <p:extLst>
      <p:ext uri="{BB962C8B-B14F-4D97-AF65-F5344CB8AC3E}">
        <p14:creationId xmlns:p14="http://schemas.microsoft.com/office/powerpoint/2010/main" val="2618560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458217" y="277020"/>
            <a:ext cx="7473043" cy="869492"/>
          </a:xfrm>
        </p:spPr>
        <p:txBody>
          <a:bodyPr>
            <a:noAutofit/>
          </a:bodyPr>
          <a:lstStyle/>
          <a:p>
            <a:pPr>
              <a:lnSpc>
                <a:spcPct val="100000"/>
              </a:lnSpc>
            </a:pPr>
            <a:r>
              <a:rPr lang="en-US" sz="2800" dirty="0">
                <a:solidFill>
                  <a:srgbClr val="FF9933"/>
                </a:solidFill>
              </a:rPr>
              <a:t>Some “General elements” of child-friendly justice</a:t>
            </a:r>
            <a:endParaRPr lang="fr-BE" sz="2800" dirty="0">
              <a:solidFill>
                <a:srgbClr val="FF9933"/>
              </a:solidFill>
            </a:endParaRPr>
          </a:p>
        </p:txBody>
      </p:sp>
      <p:sp>
        <p:nvSpPr>
          <p:cNvPr id="2" name="Rectangle 1"/>
          <p:cNvSpPr/>
          <p:nvPr/>
        </p:nvSpPr>
        <p:spPr>
          <a:xfrm>
            <a:off x="3048000" y="2136339"/>
            <a:ext cx="6096000" cy="2585323"/>
          </a:xfrm>
          <a:prstGeom prst="rect">
            <a:avLst/>
          </a:prstGeom>
        </p:spPr>
        <p:txBody>
          <a:bodyPr>
            <a:spAutoFit/>
          </a:bodyPr>
          <a:lstStyle/>
          <a:p>
            <a:r>
              <a:rPr lang="en-US" b="1" dirty="0"/>
              <a:t>Training</a:t>
            </a:r>
          </a:p>
          <a:p>
            <a:r>
              <a:rPr lang="en-US" dirty="0"/>
              <a:t>All, interdisciplinary training, rights and specific needs of the child, adapted communication...</a:t>
            </a:r>
          </a:p>
          <a:p>
            <a:endParaRPr lang="en-US" dirty="0"/>
          </a:p>
          <a:p>
            <a:r>
              <a:rPr lang="en-US" b="1" dirty="0"/>
              <a:t>Multidisciplinary approach </a:t>
            </a:r>
            <a:r>
              <a:rPr lang="en-US" dirty="0"/>
              <a:t>(privacy and confidentiality)</a:t>
            </a:r>
          </a:p>
          <a:p>
            <a:endParaRPr lang="en-US" dirty="0"/>
          </a:p>
          <a:p>
            <a:r>
              <a:rPr lang="en-US" b="1" dirty="0"/>
              <a:t>Deprivation of liberty</a:t>
            </a:r>
          </a:p>
          <a:p>
            <a:r>
              <a:rPr lang="en-US" dirty="0"/>
              <a:t>Last resort, as short as possible, no deprivation of other rights, (education, health, leisure, accessible family contact, etc.)</a:t>
            </a:r>
            <a:endParaRPr lang="en-GB" dirty="0"/>
          </a:p>
        </p:txBody>
      </p:sp>
      <p:pic>
        <p:nvPicPr>
          <p:cNvPr id="3" name="Image 2"/>
          <p:cNvPicPr>
            <a:picLocks noChangeAspect="1"/>
          </p:cNvPicPr>
          <p:nvPr/>
        </p:nvPicPr>
        <p:blipFill>
          <a:blip r:embed="rId3"/>
          <a:stretch>
            <a:fillRect/>
          </a:stretch>
        </p:blipFill>
        <p:spPr>
          <a:xfrm>
            <a:off x="9898156" y="2456455"/>
            <a:ext cx="1487021" cy="1803408"/>
          </a:xfrm>
          <a:prstGeom prst="rect">
            <a:avLst/>
          </a:prstGeom>
        </p:spPr>
      </p:pic>
    </p:spTree>
    <p:extLst>
      <p:ext uri="{BB962C8B-B14F-4D97-AF65-F5344CB8AC3E}">
        <p14:creationId xmlns:p14="http://schemas.microsoft.com/office/powerpoint/2010/main" val="117090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308740" y="2039424"/>
            <a:ext cx="8883260" cy="400110"/>
          </a:xfrm>
          <a:prstGeom prst="rect">
            <a:avLst/>
          </a:prstGeom>
        </p:spPr>
        <p:txBody>
          <a:bodyPr wrap="square">
            <a:spAutoFit/>
          </a:bodyPr>
          <a:lstStyle/>
          <a:p>
            <a:r>
              <a:rPr lang="en-US" sz="2000" b="1" dirty="0"/>
              <a:t>What do the guidelines says about “before the judicial proceedings”?  </a:t>
            </a:r>
            <a:endParaRPr lang="en-GB" sz="2000" dirty="0"/>
          </a:p>
        </p:txBody>
      </p:sp>
      <p:sp>
        <p:nvSpPr>
          <p:cNvPr id="8" name="Bulle ronde 7"/>
          <p:cNvSpPr/>
          <p:nvPr/>
        </p:nvSpPr>
        <p:spPr>
          <a:xfrm>
            <a:off x="5522110" y="3113241"/>
            <a:ext cx="3143385" cy="1148137"/>
          </a:xfrm>
          <a:prstGeom prst="wedgeEllipseCallout">
            <a:avLst>
              <a:gd name="adj1" fmla="val -24469"/>
              <a:gd name="adj2" fmla="val 79092"/>
            </a:avLst>
          </a:prstGeom>
          <a:solidFill>
            <a:srgbClr val="EC7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ronde 8"/>
          <p:cNvSpPr/>
          <p:nvPr/>
        </p:nvSpPr>
        <p:spPr>
          <a:xfrm>
            <a:off x="7093802" y="3687309"/>
            <a:ext cx="2146300" cy="1111068"/>
          </a:xfrm>
          <a:prstGeom prst="wedgeEllipseCallout">
            <a:avLst>
              <a:gd name="adj1" fmla="val 44619"/>
              <a:gd name="adj2" fmla="val 55863"/>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Bulle ronde 9"/>
          <p:cNvSpPr/>
          <p:nvPr/>
        </p:nvSpPr>
        <p:spPr>
          <a:xfrm>
            <a:off x="3535853" y="3734064"/>
            <a:ext cx="2146300" cy="1111068"/>
          </a:xfrm>
          <a:prstGeom prst="wedgeEllipseCallout">
            <a:avLst>
              <a:gd name="adj1" fmla="val -56974"/>
              <a:gd name="adj2" fmla="val 81186"/>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7008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107519" y="288518"/>
            <a:ext cx="7473043" cy="869492"/>
          </a:xfrm>
        </p:spPr>
        <p:txBody>
          <a:bodyPr>
            <a:noAutofit/>
          </a:bodyPr>
          <a:lstStyle/>
          <a:p>
            <a:pPr>
              <a:lnSpc>
                <a:spcPct val="100000"/>
              </a:lnSpc>
            </a:pPr>
            <a:r>
              <a:rPr lang="en-US" sz="2800" dirty="0">
                <a:solidFill>
                  <a:srgbClr val="FF9933"/>
                </a:solidFill>
              </a:rPr>
              <a:t>Before the judicial proceedings</a:t>
            </a:r>
            <a:endParaRPr lang="fr-BE" sz="2800" dirty="0">
              <a:solidFill>
                <a:srgbClr val="FF9933"/>
              </a:solidFill>
            </a:endParaRPr>
          </a:p>
        </p:txBody>
      </p:sp>
      <p:sp>
        <p:nvSpPr>
          <p:cNvPr id="2" name="Rectangle 1"/>
          <p:cNvSpPr/>
          <p:nvPr/>
        </p:nvSpPr>
        <p:spPr>
          <a:xfrm>
            <a:off x="4210633" y="979690"/>
            <a:ext cx="7767491" cy="400110"/>
          </a:xfrm>
          <a:prstGeom prst="rect">
            <a:avLst/>
          </a:prstGeom>
        </p:spPr>
        <p:txBody>
          <a:bodyPr wrap="square">
            <a:spAutoFit/>
          </a:bodyPr>
          <a:lstStyle/>
          <a:p>
            <a:r>
              <a:rPr lang="en-US" sz="2000" b="1" dirty="0"/>
              <a:t>What do the guidelines says about “before the judicial proceedings”?  </a:t>
            </a:r>
            <a:endParaRPr lang="en-GB" sz="2000" dirty="0"/>
          </a:p>
        </p:txBody>
      </p:sp>
      <p:sp>
        <p:nvSpPr>
          <p:cNvPr id="11"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12" name="ZoneTexte 11">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graphicFrame>
        <p:nvGraphicFramePr>
          <p:cNvPr id="13" name="Diagramme 12"/>
          <p:cNvGraphicFramePr/>
          <p:nvPr>
            <p:extLst>
              <p:ext uri="{D42A27DB-BD31-4B8C-83A1-F6EECF244321}">
                <p14:modId xmlns:p14="http://schemas.microsoft.com/office/powerpoint/2010/main" val="1176000967"/>
              </p:ext>
            </p:extLst>
          </p:nvPr>
        </p:nvGraphicFramePr>
        <p:xfrm>
          <a:off x="2380653" y="3577794"/>
          <a:ext cx="6596842" cy="2030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ZoneTexte 13"/>
          <p:cNvSpPr txBox="1"/>
          <p:nvPr/>
        </p:nvSpPr>
        <p:spPr>
          <a:xfrm>
            <a:off x="5918712" y="2165839"/>
            <a:ext cx="2849543" cy="369332"/>
          </a:xfrm>
          <a:prstGeom prst="rect">
            <a:avLst/>
          </a:prstGeom>
          <a:noFill/>
          <a:ln w="38100">
            <a:solidFill>
              <a:srgbClr val="5CBDB2"/>
            </a:solidFill>
          </a:ln>
        </p:spPr>
        <p:txBody>
          <a:bodyPr wrap="square" rtlCol="0">
            <a:spAutoFit/>
          </a:bodyPr>
          <a:lstStyle/>
          <a:p>
            <a:r>
              <a:rPr lang="fr-BE" dirty="0" err="1"/>
              <a:t>Penal</a:t>
            </a:r>
            <a:r>
              <a:rPr lang="fr-BE" dirty="0"/>
              <a:t> system of </a:t>
            </a:r>
            <a:r>
              <a:rPr lang="fr-BE" dirty="0" err="1"/>
              <a:t>adults</a:t>
            </a:r>
            <a:endParaRPr lang="fr-BE" dirty="0"/>
          </a:p>
        </p:txBody>
      </p:sp>
      <p:sp>
        <p:nvSpPr>
          <p:cNvPr id="15" name="ZoneTexte 14"/>
          <p:cNvSpPr txBox="1"/>
          <p:nvPr/>
        </p:nvSpPr>
        <p:spPr>
          <a:xfrm>
            <a:off x="5918713" y="3799403"/>
            <a:ext cx="2849543" cy="369332"/>
          </a:xfrm>
          <a:prstGeom prst="rect">
            <a:avLst/>
          </a:prstGeom>
          <a:noFill/>
          <a:ln w="38100">
            <a:solidFill>
              <a:srgbClr val="5CBDB2"/>
            </a:solidFill>
          </a:ln>
        </p:spPr>
        <p:txBody>
          <a:bodyPr wrap="square" rtlCol="0">
            <a:spAutoFit/>
          </a:bodyPr>
          <a:lstStyle/>
          <a:p>
            <a:r>
              <a:rPr lang="fr-BE" dirty="0"/>
              <a:t>Child justice </a:t>
            </a:r>
            <a:r>
              <a:rPr lang="fr-BE" dirty="0" err="1"/>
              <a:t>procedures</a:t>
            </a:r>
            <a:endParaRPr lang="fr-BE" dirty="0"/>
          </a:p>
        </p:txBody>
      </p:sp>
      <p:sp>
        <p:nvSpPr>
          <p:cNvPr id="16" name="ZoneTexte 15"/>
          <p:cNvSpPr txBox="1"/>
          <p:nvPr/>
        </p:nvSpPr>
        <p:spPr>
          <a:xfrm>
            <a:off x="9148782" y="4178437"/>
            <a:ext cx="2849543" cy="1200329"/>
          </a:xfrm>
          <a:prstGeom prst="rect">
            <a:avLst/>
          </a:prstGeom>
          <a:noFill/>
          <a:ln w="38100">
            <a:solidFill>
              <a:schemeClr val="accent2"/>
            </a:solidFill>
          </a:ln>
        </p:spPr>
        <p:txBody>
          <a:bodyPr wrap="square" rtlCol="0">
            <a:spAutoFit/>
          </a:bodyPr>
          <a:lstStyle/>
          <a:p>
            <a:r>
              <a:rPr lang="en-US"/>
              <a:t>Children with developmental delays or neurodevelopmental disorders or disabilities</a:t>
            </a:r>
            <a:endParaRPr lang="fr-BE" dirty="0"/>
          </a:p>
        </p:txBody>
      </p:sp>
      <p:sp>
        <p:nvSpPr>
          <p:cNvPr id="17" name="ZoneTexte 16"/>
          <p:cNvSpPr txBox="1"/>
          <p:nvPr/>
        </p:nvSpPr>
        <p:spPr>
          <a:xfrm>
            <a:off x="5933107" y="5139000"/>
            <a:ext cx="2849543" cy="646331"/>
          </a:xfrm>
          <a:prstGeom prst="rect">
            <a:avLst/>
          </a:prstGeom>
          <a:noFill/>
          <a:ln w="38100">
            <a:solidFill>
              <a:srgbClr val="5CBDB2"/>
            </a:solidFill>
          </a:ln>
        </p:spPr>
        <p:txBody>
          <a:bodyPr wrap="square" rtlCol="0">
            <a:spAutoFit/>
          </a:bodyPr>
          <a:lstStyle/>
          <a:p>
            <a:r>
              <a:rPr lang="fr-BE" dirty="0"/>
              <a:t>Child </a:t>
            </a:r>
            <a:r>
              <a:rPr lang="fr-BE" dirty="0" err="1"/>
              <a:t>friendly</a:t>
            </a:r>
            <a:r>
              <a:rPr lang="fr-BE" dirty="0"/>
              <a:t> and </a:t>
            </a:r>
            <a:r>
              <a:rPr lang="fr-BE" dirty="0" err="1"/>
              <a:t>multidisciplinary</a:t>
            </a:r>
            <a:r>
              <a:rPr lang="fr-BE" dirty="0"/>
              <a:t> </a:t>
            </a:r>
            <a:r>
              <a:rPr lang="fr-BE" dirty="0" err="1"/>
              <a:t>responses</a:t>
            </a:r>
            <a:endParaRPr lang="fr-BE" dirty="0"/>
          </a:p>
        </p:txBody>
      </p:sp>
      <p:sp>
        <p:nvSpPr>
          <p:cNvPr id="18" name="ZoneTexte 17"/>
          <p:cNvSpPr txBox="1"/>
          <p:nvPr/>
        </p:nvSpPr>
        <p:spPr>
          <a:xfrm>
            <a:off x="2821772" y="1997068"/>
            <a:ext cx="2473918" cy="646331"/>
          </a:xfrm>
          <a:prstGeom prst="rect">
            <a:avLst/>
          </a:prstGeom>
          <a:noFill/>
          <a:ln w="38100">
            <a:solidFill>
              <a:srgbClr val="FBA617"/>
            </a:solidFill>
          </a:ln>
        </p:spPr>
        <p:txBody>
          <a:bodyPr wrap="square" rtlCol="0">
            <a:spAutoFit/>
          </a:bodyPr>
          <a:lstStyle/>
          <a:p>
            <a:r>
              <a:rPr lang="fr-BE" dirty="0" err="1"/>
              <a:t>Above</a:t>
            </a:r>
            <a:r>
              <a:rPr lang="fr-BE" dirty="0"/>
              <a:t> the </a:t>
            </a:r>
            <a:r>
              <a:rPr lang="fr-BE" dirty="0" err="1"/>
              <a:t>legal</a:t>
            </a:r>
            <a:r>
              <a:rPr lang="fr-BE" dirty="0"/>
              <a:t> </a:t>
            </a:r>
            <a:r>
              <a:rPr lang="fr-BE" dirty="0" err="1"/>
              <a:t>age</a:t>
            </a:r>
            <a:r>
              <a:rPr lang="fr-BE" dirty="0"/>
              <a:t> of </a:t>
            </a:r>
            <a:r>
              <a:rPr lang="fr-BE" dirty="0" err="1"/>
              <a:t>criminal</a:t>
            </a:r>
            <a:r>
              <a:rPr lang="fr-BE" dirty="0"/>
              <a:t> </a:t>
            </a:r>
            <a:r>
              <a:rPr lang="fr-BE" dirty="0" err="1"/>
              <a:t>liability</a:t>
            </a:r>
            <a:endParaRPr lang="fr-BE" dirty="0"/>
          </a:p>
        </p:txBody>
      </p:sp>
      <p:sp>
        <p:nvSpPr>
          <p:cNvPr id="19" name="ZoneTexte 18"/>
          <p:cNvSpPr txBox="1"/>
          <p:nvPr/>
        </p:nvSpPr>
        <p:spPr>
          <a:xfrm>
            <a:off x="2829531" y="3799403"/>
            <a:ext cx="2473918" cy="369332"/>
          </a:xfrm>
          <a:prstGeom prst="rect">
            <a:avLst/>
          </a:prstGeom>
          <a:noFill/>
          <a:ln w="38100">
            <a:solidFill>
              <a:srgbClr val="FBA617"/>
            </a:solidFill>
          </a:ln>
        </p:spPr>
        <p:txBody>
          <a:bodyPr wrap="square" rtlCol="0">
            <a:spAutoFit/>
          </a:bodyPr>
          <a:lstStyle/>
          <a:p>
            <a:r>
              <a:rPr lang="fr-BE" dirty="0" err="1"/>
              <a:t>Above</a:t>
            </a:r>
            <a:r>
              <a:rPr lang="fr-BE" dirty="0"/>
              <a:t> the MACR</a:t>
            </a:r>
          </a:p>
        </p:txBody>
      </p:sp>
      <p:sp>
        <p:nvSpPr>
          <p:cNvPr id="20" name="ZoneTexte 19"/>
          <p:cNvSpPr txBox="1"/>
          <p:nvPr/>
        </p:nvSpPr>
        <p:spPr>
          <a:xfrm>
            <a:off x="2821772" y="5277500"/>
            <a:ext cx="2473918" cy="369332"/>
          </a:xfrm>
          <a:prstGeom prst="rect">
            <a:avLst/>
          </a:prstGeom>
          <a:noFill/>
          <a:ln w="38100">
            <a:solidFill>
              <a:srgbClr val="FBA617"/>
            </a:solidFill>
          </a:ln>
        </p:spPr>
        <p:txBody>
          <a:bodyPr wrap="square" rtlCol="0">
            <a:spAutoFit/>
          </a:bodyPr>
          <a:lstStyle/>
          <a:p>
            <a:r>
              <a:rPr lang="fr-BE" dirty="0" err="1"/>
              <a:t>Below</a:t>
            </a:r>
            <a:r>
              <a:rPr lang="fr-BE" dirty="0"/>
              <a:t> the MACR</a:t>
            </a:r>
          </a:p>
        </p:txBody>
      </p:sp>
      <p:sp>
        <p:nvSpPr>
          <p:cNvPr id="21" name="Flèche droite 20"/>
          <p:cNvSpPr/>
          <p:nvPr/>
        </p:nvSpPr>
        <p:spPr>
          <a:xfrm>
            <a:off x="5447211" y="2264897"/>
            <a:ext cx="378823" cy="22803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lèche droite 21"/>
          <p:cNvSpPr/>
          <p:nvPr/>
        </p:nvSpPr>
        <p:spPr>
          <a:xfrm>
            <a:off x="5447210" y="3870051"/>
            <a:ext cx="378823" cy="22803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Flèche droite 22"/>
          <p:cNvSpPr/>
          <p:nvPr/>
        </p:nvSpPr>
        <p:spPr>
          <a:xfrm>
            <a:off x="5448448" y="5415071"/>
            <a:ext cx="378823" cy="22803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Flèche droite 23"/>
          <p:cNvSpPr/>
          <p:nvPr/>
        </p:nvSpPr>
        <p:spPr>
          <a:xfrm rot="16200000">
            <a:off x="635200" y="3742519"/>
            <a:ext cx="3788263" cy="297359"/>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ZoneTexte 24"/>
          <p:cNvSpPr txBox="1"/>
          <p:nvPr/>
        </p:nvSpPr>
        <p:spPr>
          <a:xfrm>
            <a:off x="9797143" y="1802674"/>
            <a:ext cx="1287525" cy="923330"/>
          </a:xfrm>
          <a:prstGeom prst="rect">
            <a:avLst/>
          </a:prstGeom>
          <a:noFill/>
        </p:spPr>
        <p:txBody>
          <a:bodyPr wrap="square" rtlCol="0">
            <a:spAutoFit/>
          </a:bodyPr>
          <a:lstStyle/>
          <a:p>
            <a:pPr algn="ctr"/>
            <a:r>
              <a:rPr lang="fr-BE" dirty="0"/>
              <a:t>Age at the time of the </a:t>
            </a:r>
            <a:r>
              <a:rPr lang="fr-BE" dirty="0" err="1"/>
              <a:t>offence</a:t>
            </a:r>
            <a:endParaRPr lang="fr-BE" dirty="0"/>
          </a:p>
        </p:txBody>
      </p:sp>
      <p:graphicFrame>
        <p:nvGraphicFramePr>
          <p:cNvPr id="26" name="Diagramme 25"/>
          <p:cNvGraphicFramePr/>
          <p:nvPr>
            <p:extLst>
              <p:ext uri="{D42A27DB-BD31-4B8C-83A1-F6EECF244321}">
                <p14:modId xmlns:p14="http://schemas.microsoft.com/office/powerpoint/2010/main" val="745296475"/>
              </p:ext>
            </p:extLst>
          </p:nvPr>
        </p:nvGraphicFramePr>
        <p:xfrm>
          <a:off x="965589" y="2183553"/>
          <a:ext cx="8128000" cy="20930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Ellipse 2"/>
          <p:cNvSpPr/>
          <p:nvPr/>
        </p:nvSpPr>
        <p:spPr>
          <a:xfrm>
            <a:off x="9716611" y="1750561"/>
            <a:ext cx="1442729" cy="1137878"/>
          </a:xfrm>
          <a:prstGeom prst="ellipse">
            <a:avLst/>
          </a:prstGeom>
          <a:noFill/>
          <a:ln>
            <a:solidFill>
              <a:srgbClr val="FBA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ZoneTexte 5"/>
          <p:cNvSpPr txBox="1"/>
          <p:nvPr/>
        </p:nvSpPr>
        <p:spPr>
          <a:xfrm>
            <a:off x="5114029" y="1395238"/>
            <a:ext cx="4128404" cy="369332"/>
          </a:xfrm>
          <a:prstGeom prst="rect">
            <a:avLst/>
          </a:prstGeom>
          <a:noFill/>
        </p:spPr>
        <p:txBody>
          <a:bodyPr wrap="square" rtlCol="0">
            <a:spAutoFit/>
          </a:bodyPr>
          <a:lstStyle/>
          <a:p>
            <a:pPr algn="ctr"/>
            <a:r>
              <a:rPr lang="en-GB" b="1" dirty="0"/>
              <a:t>Minimum Age of Criminal Responsibility </a:t>
            </a:r>
          </a:p>
        </p:txBody>
      </p:sp>
    </p:spTree>
    <p:extLst>
      <p:ext uri="{BB962C8B-B14F-4D97-AF65-F5344CB8AC3E}">
        <p14:creationId xmlns:p14="http://schemas.microsoft.com/office/powerpoint/2010/main" val="508732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107519" y="288518"/>
            <a:ext cx="7473043" cy="869492"/>
          </a:xfrm>
        </p:spPr>
        <p:txBody>
          <a:bodyPr>
            <a:noAutofit/>
          </a:bodyPr>
          <a:lstStyle/>
          <a:p>
            <a:pPr>
              <a:lnSpc>
                <a:spcPct val="100000"/>
              </a:lnSpc>
            </a:pPr>
            <a:r>
              <a:rPr lang="en-US" sz="2800" dirty="0">
                <a:solidFill>
                  <a:srgbClr val="FF9933"/>
                </a:solidFill>
              </a:rPr>
              <a:t>Before the judicial proceedings</a:t>
            </a:r>
            <a:endParaRPr lang="fr-BE" sz="2800" dirty="0">
              <a:solidFill>
                <a:srgbClr val="FF9933"/>
              </a:solidFill>
            </a:endParaRPr>
          </a:p>
        </p:txBody>
      </p:sp>
      <p:sp>
        <p:nvSpPr>
          <p:cNvPr id="2" name="Rectangle 1"/>
          <p:cNvSpPr/>
          <p:nvPr/>
        </p:nvSpPr>
        <p:spPr>
          <a:xfrm>
            <a:off x="4255896" y="1197326"/>
            <a:ext cx="7767491" cy="400110"/>
          </a:xfrm>
          <a:prstGeom prst="rect">
            <a:avLst/>
          </a:prstGeom>
        </p:spPr>
        <p:txBody>
          <a:bodyPr wrap="square">
            <a:spAutoFit/>
          </a:bodyPr>
          <a:lstStyle/>
          <a:p>
            <a:r>
              <a:rPr lang="en-US" sz="2000" b="1" dirty="0"/>
              <a:t>What do the guidelines says about “before the judicial proceedings”?  </a:t>
            </a:r>
            <a:endParaRPr lang="en-GB" sz="2000" dirty="0"/>
          </a:p>
        </p:txBody>
      </p:sp>
      <p:sp>
        <p:nvSpPr>
          <p:cNvPr id="11"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12" name="ZoneTexte 11">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6" name="ZoneTexte 5"/>
          <p:cNvSpPr txBox="1"/>
          <p:nvPr/>
        </p:nvSpPr>
        <p:spPr>
          <a:xfrm>
            <a:off x="3688658" y="1961053"/>
            <a:ext cx="4881599" cy="1569660"/>
          </a:xfrm>
          <a:prstGeom prst="rect">
            <a:avLst/>
          </a:prstGeom>
          <a:noFill/>
        </p:spPr>
        <p:txBody>
          <a:bodyPr wrap="square" rtlCol="0">
            <a:spAutoFit/>
          </a:bodyPr>
          <a:lstStyle/>
          <a:p>
            <a:pPr algn="just"/>
            <a:r>
              <a:rPr lang="en-GB" sz="2000" b="1" dirty="0"/>
              <a:t>Alternative to judicial proceedings incl.</a:t>
            </a:r>
          </a:p>
          <a:p>
            <a:pPr marL="285750" indent="-285750" algn="just">
              <a:buFont typeface="Arial" panose="020B0604020202020204" pitchFamily="34" charset="0"/>
              <a:buChar char="•"/>
            </a:pPr>
            <a:r>
              <a:rPr lang="en-GB" sz="2000" dirty="0"/>
              <a:t>informing the child about</a:t>
            </a:r>
          </a:p>
          <a:p>
            <a:pPr marL="285750" indent="-285750" algn="just">
              <a:buFont typeface="Arial" panose="020B0604020202020204" pitchFamily="34" charset="0"/>
              <a:buChar char="•"/>
            </a:pPr>
            <a:r>
              <a:rPr lang="en-GB" sz="2000" dirty="0"/>
              <a:t>Equivalent level of safeguards</a:t>
            </a:r>
          </a:p>
          <a:p>
            <a:pPr algn="ctr"/>
            <a:endParaRPr lang="en-GB" b="1" dirty="0"/>
          </a:p>
          <a:p>
            <a:pPr algn="ctr"/>
            <a:r>
              <a:rPr lang="en-GB" b="1" dirty="0"/>
              <a:t> </a:t>
            </a:r>
          </a:p>
        </p:txBody>
      </p:sp>
      <p:pic>
        <p:nvPicPr>
          <p:cNvPr id="9" name="Image 8"/>
          <p:cNvPicPr>
            <a:picLocks noChangeAspect="1"/>
          </p:cNvPicPr>
          <p:nvPr/>
        </p:nvPicPr>
        <p:blipFill>
          <a:blip r:embed="rId3"/>
          <a:stretch>
            <a:fillRect/>
          </a:stretch>
        </p:blipFill>
        <p:spPr>
          <a:xfrm>
            <a:off x="5658337" y="3097963"/>
            <a:ext cx="1585150" cy="2053338"/>
          </a:xfrm>
          <a:prstGeom prst="rect">
            <a:avLst/>
          </a:prstGeom>
        </p:spPr>
      </p:pic>
      <p:pic>
        <p:nvPicPr>
          <p:cNvPr id="10" name="Image 9"/>
          <p:cNvPicPr>
            <a:picLocks noChangeAspect="1"/>
          </p:cNvPicPr>
          <p:nvPr/>
        </p:nvPicPr>
        <p:blipFill>
          <a:blip r:embed="rId4"/>
          <a:stretch>
            <a:fillRect/>
          </a:stretch>
        </p:blipFill>
        <p:spPr>
          <a:xfrm>
            <a:off x="4584813" y="4685475"/>
            <a:ext cx="1073524" cy="1114365"/>
          </a:xfrm>
          <a:prstGeom prst="rect">
            <a:avLst/>
          </a:prstGeom>
        </p:spPr>
      </p:pic>
      <p:pic>
        <p:nvPicPr>
          <p:cNvPr id="27" name="Image 26"/>
          <p:cNvPicPr>
            <a:picLocks noChangeAspect="1"/>
          </p:cNvPicPr>
          <p:nvPr/>
        </p:nvPicPr>
        <p:blipFill>
          <a:blip r:embed="rId5"/>
          <a:stretch>
            <a:fillRect/>
          </a:stretch>
        </p:blipFill>
        <p:spPr>
          <a:xfrm>
            <a:off x="7241251" y="4846440"/>
            <a:ext cx="1196305" cy="953400"/>
          </a:xfrm>
          <a:prstGeom prst="rect">
            <a:avLst/>
          </a:prstGeom>
        </p:spPr>
      </p:pic>
    </p:spTree>
    <p:extLst>
      <p:ext uri="{BB962C8B-B14F-4D97-AF65-F5344CB8AC3E}">
        <p14:creationId xmlns:p14="http://schemas.microsoft.com/office/powerpoint/2010/main" val="1252213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308740" y="2039424"/>
            <a:ext cx="8883260" cy="400110"/>
          </a:xfrm>
          <a:prstGeom prst="rect">
            <a:avLst/>
          </a:prstGeom>
        </p:spPr>
        <p:txBody>
          <a:bodyPr wrap="square">
            <a:spAutoFit/>
          </a:bodyPr>
          <a:lstStyle/>
          <a:p>
            <a:r>
              <a:rPr lang="en-US" sz="2000" b="1" dirty="0"/>
              <a:t>What do the guidelines provides for children and the police ?  </a:t>
            </a:r>
            <a:endParaRPr lang="en-GB" sz="2000" dirty="0"/>
          </a:p>
        </p:txBody>
      </p:sp>
      <p:sp>
        <p:nvSpPr>
          <p:cNvPr id="8" name="Bulle ronde 7"/>
          <p:cNvSpPr/>
          <p:nvPr/>
        </p:nvSpPr>
        <p:spPr>
          <a:xfrm>
            <a:off x="5522110" y="3113241"/>
            <a:ext cx="3143385" cy="1148137"/>
          </a:xfrm>
          <a:prstGeom prst="wedgeEllipseCallout">
            <a:avLst>
              <a:gd name="adj1" fmla="val -24469"/>
              <a:gd name="adj2" fmla="val 79092"/>
            </a:avLst>
          </a:prstGeom>
          <a:solidFill>
            <a:srgbClr val="EC7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ronde 8"/>
          <p:cNvSpPr/>
          <p:nvPr/>
        </p:nvSpPr>
        <p:spPr>
          <a:xfrm>
            <a:off x="7093802" y="3687309"/>
            <a:ext cx="2146300" cy="1111068"/>
          </a:xfrm>
          <a:prstGeom prst="wedgeEllipseCallout">
            <a:avLst>
              <a:gd name="adj1" fmla="val 44619"/>
              <a:gd name="adj2" fmla="val 55863"/>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Bulle ronde 9"/>
          <p:cNvSpPr/>
          <p:nvPr/>
        </p:nvSpPr>
        <p:spPr>
          <a:xfrm>
            <a:off x="3535853" y="3734064"/>
            <a:ext cx="2146300" cy="1111068"/>
          </a:xfrm>
          <a:prstGeom prst="wedgeEllipseCallout">
            <a:avLst>
              <a:gd name="adj1" fmla="val -56974"/>
              <a:gd name="adj2" fmla="val 81186"/>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22620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308740" y="2039424"/>
            <a:ext cx="8883260" cy="400110"/>
          </a:xfrm>
          <a:prstGeom prst="rect">
            <a:avLst/>
          </a:prstGeom>
        </p:spPr>
        <p:txBody>
          <a:bodyPr wrap="square">
            <a:spAutoFit/>
          </a:bodyPr>
          <a:lstStyle/>
          <a:p>
            <a:r>
              <a:rPr lang="en-US" sz="2000" b="1" dirty="0"/>
              <a:t>What do the guidelines provides for children and the police ?  </a:t>
            </a:r>
            <a:endParaRPr lang="en-GB" sz="2000" dirty="0"/>
          </a:p>
        </p:txBody>
      </p:sp>
      <p:sp>
        <p:nvSpPr>
          <p:cNvPr id="3" name="ZoneTexte 2"/>
          <p:cNvSpPr txBox="1"/>
          <p:nvPr/>
        </p:nvSpPr>
        <p:spPr>
          <a:xfrm>
            <a:off x="3449339" y="2388323"/>
            <a:ext cx="500149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Information, </a:t>
            </a:r>
          </a:p>
          <a:p>
            <a:pPr marL="285750" indent="-285750">
              <a:buFont typeface="Arial" panose="020B0604020202020204" pitchFamily="34" charset="0"/>
              <a:buChar char="•"/>
            </a:pPr>
            <a:r>
              <a:rPr lang="en-US" dirty="0"/>
              <a:t>access to a lawyer, </a:t>
            </a:r>
          </a:p>
          <a:p>
            <a:pPr marL="285750" indent="-285750">
              <a:buFont typeface="Arial" panose="020B0604020202020204" pitchFamily="34" charset="0"/>
              <a:buChar char="•"/>
            </a:pPr>
            <a:r>
              <a:rPr lang="en-US" dirty="0"/>
              <a:t>contact with parents, </a:t>
            </a:r>
          </a:p>
          <a:p>
            <a:pPr marL="285750" indent="-285750">
              <a:buFont typeface="Arial" panose="020B0604020202020204" pitchFamily="34" charset="0"/>
              <a:buChar char="•"/>
            </a:pPr>
            <a:r>
              <a:rPr lang="en-US" dirty="0"/>
              <a:t>if deprivation of liberty, not with adults</a:t>
            </a:r>
            <a:endParaRPr lang="en-GB" dirty="0"/>
          </a:p>
        </p:txBody>
      </p:sp>
      <p:pic>
        <p:nvPicPr>
          <p:cNvPr id="11" name="Image 10"/>
          <p:cNvPicPr>
            <a:picLocks noChangeAspect="1"/>
          </p:cNvPicPr>
          <p:nvPr/>
        </p:nvPicPr>
        <p:blipFill>
          <a:blip r:embed="rId3"/>
          <a:stretch>
            <a:fillRect/>
          </a:stretch>
        </p:blipFill>
        <p:spPr>
          <a:xfrm>
            <a:off x="7567845" y="3588652"/>
            <a:ext cx="4273767" cy="2109920"/>
          </a:xfrm>
          <a:prstGeom prst="rect">
            <a:avLst/>
          </a:prstGeom>
        </p:spPr>
      </p:pic>
    </p:spTree>
    <p:extLst>
      <p:ext uri="{BB962C8B-B14F-4D97-AF65-F5344CB8AC3E}">
        <p14:creationId xmlns:p14="http://schemas.microsoft.com/office/powerpoint/2010/main" val="2891059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308740" y="2039424"/>
            <a:ext cx="8883260" cy="400110"/>
          </a:xfrm>
          <a:prstGeom prst="rect">
            <a:avLst/>
          </a:prstGeom>
        </p:spPr>
        <p:txBody>
          <a:bodyPr wrap="square">
            <a:spAutoFit/>
          </a:bodyPr>
          <a:lstStyle/>
          <a:p>
            <a:r>
              <a:rPr lang="en-US" sz="2000" b="1" dirty="0"/>
              <a:t>What do the guidelines provides for during the proceeding?  </a:t>
            </a:r>
            <a:endParaRPr lang="en-GB" sz="2000" dirty="0"/>
          </a:p>
        </p:txBody>
      </p:sp>
      <p:sp>
        <p:nvSpPr>
          <p:cNvPr id="8" name="Bulle ronde 7"/>
          <p:cNvSpPr/>
          <p:nvPr/>
        </p:nvSpPr>
        <p:spPr>
          <a:xfrm>
            <a:off x="5522110" y="3113241"/>
            <a:ext cx="3143385" cy="1148137"/>
          </a:xfrm>
          <a:prstGeom prst="wedgeEllipseCallout">
            <a:avLst>
              <a:gd name="adj1" fmla="val -24469"/>
              <a:gd name="adj2" fmla="val 79092"/>
            </a:avLst>
          </a:prstGeom>
          <a:solidFill>
            <a:srgbClr val="EC7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ronde 8"/>
          <p:cNvSpPr/>
          <p:nvPr/>
        </p:nvSpPr>
        <p:spPr>
          <a:xfrm>
            <a:off x="7093802" y="3687309"/>
            <a:ext cx="2146300" cy="1111068"/>
          </a:xfrm>
          <a:prstGeom prst="wedgeEllipseCallout">
            <a:avLst>
              <a:gd name="adj1" fmla="val 44619"/>
              <a:gd name="adj2" fmla="val 55863"/>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Bulle ronde 9"/>
          <p:cNvSpPr/>
          <p:nvPr/>
        </p:nvSpPr>
        <p:spPr>
          <a:xfrm>
            <a:off x="3535853" y="3734064"/>
            <a:ext cx="2146300" cy="1111068"/>
          </a:xfrm>
          <a:prstGeom prst="wedgeEllipseCallout">
            <a:avLst>
              <a:gd name="adj1" fmla="val -56974"/>
              <a:gd name="adj2" fmla="val 81186"/>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93024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308740" y="2039424"/>
            <a:ext cx="8883260" cy="3477875"/>
          </a:xfrm>
          <a:prstGeom prst="rect">
            <a:avLst/>
          </a:prstGeom>
        </p:spPr>
        <p:txBody>
          <a:bodyPr wrap="square">
            <a:spAutoFit/>
          </a:bodyPr>
          <a:lstStyle/>
          <a:p>
            <a:r>
              <a:rPr lang="en-US" sz="2000" b="1" dirty="0"/>
              <a:t>What do the guidelines provides for during the proceeding?</a:t>
            </a:r>
          </a:p>
          <a:p>
            <a:endParaRPr lang="en-US" sz="2000" dirty="0"/>
          </a:p>
          <a:p>
            <a:r>
              <a:rPr lang="en-US" sz="2000" dirty="0"/>
              <a:t>Six areas</a:t>
            </a:r>
          </a:p>
          <a:p>
            <a:pPr marL="342900" indent="-342900">
              <a:buFont typeface="Arial" panose="020B0604020202020204" pitchFamily="34" charset="0"/>
              <a:buChar char="•"/>
            </a:pPr>
            <a:r>
              <a:rPr lang="en-US" sz="2000" dirty="0"/>
              <a:t>Access to court and to the judicial process</a:t>
            </a:r>
          </a:p>
          <a:p>
            <a:pPr marL="342900" indent="-342900">
              <a:buFont typeface="Arial" panose="020B0604020202020204" pitchFamily="34" charset="0"/>
              <a:buChar char="•"/>
            </a:pPr>
            <a:r>
              <a:rPr lang="fr-BE" sz="2000" dirty="0" err="1"/>
              <a:t>Legal</a:t>
            </a:r>
            <a:r>
              <a:rPr lang="fr-BE" sz="2000" dirty="0"/>
              <a:t> </a:t>
            </a:r>
            <a:r>
              <a:rPr lang="fr-BE" sz="2000" dirty="0" err="1"/>
              <a:t>counsel</a:t>
            </a:r>
            <a:r>
              <a:rPr lang="fr-BE" sz="2000" dirty="0"/>
              <a:t> and </a:t>
            </a:r>
            <a:r>
              <a:rPr lang="fr-BE" sz="2000" dirty="0" err="1"/>
              <a:t>representation</a:t>
            </a:r>
            <a:endParaRPr lang="fr-BE" sz="2000" dirty="0"/>
          </a:p>
          <a:p>
            <a:pPr marL="342900" indent="-342900">
              <a:buFont typeface="Arial" panose="020B0604020202020204" pitchFamily="34" charset="0"/>
              <a:buChar char="•"/>
            </a:pPr>
            <a:r>
              <a:rPr lang="en-US" sz="2000" dirty="0"/>
              <a:t>Right to be heard and to express view</a:t>
            </a:r>
          </a:p>
          <a:p>
            <a:pPr marL="342900" indent="-342900">
              <a:buFont typeface="Arial" panose="020B0604020202020204" pitchFamily="34" charset="0"/>
              <a:buChar char="•"/>
            </a:pPr>
            <a:r>
              <a:rPr lang="fr-BE" sz="2000" dirty="0" err="1"/>
              <a:t>Avoiding</a:t>
            </a:r>
            <a:r>
              <a:rPr lang="fr-BE" sz="2000" dirty="0"/>
              <a:t> </a:t>
            </a:r>
            <a:r>
              <a:rPr lang="fr-BE" sz="2000" dirty="0" err="1"/>
              <a:t>undue</a:t>
            </a:r>
            <a:r>
              <a:rPr lang="fr-BE" sz="2000" dirty="0"/>
              <a:t> </a:t>
            </a:r>
            <a:r>
              <a:rPr lang="fr-BE" sz="2000" dirty="0" err="1"/>
              <a:t>delay</a:t>
            </a:r>
            <a:endParaRPr lang="fr-BE" sz="2000" dirty="0"/>
          </a:p>
          <a:p>
            <a:pPr marL="342900" indent="-342900">
              <a:buFont typeface="Arial" panose="020B0604020202020204" pitchFamily="34" charset="0"/>
              <a:buChar char="•"/>
            </a:pPr>
            <a:r>
              <a:rPr lang="en-US" sz="2000" dirty="0" err="1"/>
              <a:t>Organisation</a:t>
            </a:r>
            <a:r>
              <a:rPr lang="en-US" sz="2000" dirty="0"/>
              <a:t> of the proceedings, child-friendly environment and child-friendly language</a:t>
            </a:r>
          </a:p>
          <a:p>
            <a:pPr marL="342900" indent="-342900">
              <a:buFont typeface="Arial" panose="020B0604020202020204" pitchFamily="34" charset="0"/>
              <a:buChar char="•"/>
            </a:pPr>
            <a:r>
              <a:rPr lang="fr-BE" sz="2000" dirty="0"/>
              <a:t>Evidence/</a:t>
            </a:r>
            <a:r>
              <a:rPr lang="fr-BE" sz="2000" dirty="0" err="1"/>
              <a:t>statements</a:t>
            </a:r>
            <a:r>
              <a:rPr lang="fr-BE" sz="2000" dirty="0"/>
              <a:t> by </a:t>
            </a:r>
            <a:r>
              <a:rPr lang="fr-BE" sz="2000" dirty="0" err="1"/>
              <a:t>children</a:t>
            </a:r>
            <a:endParaRPr lang="en-US" sz="2000" dirty="0"/>
          </a:p>
          <a:p>
            <a:endParaRPr lang="en-GB" sz="2000" dirty="0"/>
          </a:p>
        </p:txBody>
      </p:sp>
    </p:spTree>
    <p:extLst>
      <p:ext uri="{BB962C8B-B14F-4D97-AF65-F5344CB8AC3E}">
        <p14:creationId xmlns:p14="http://schemas.microsoft.com/office/powerpoint/2010/main" val="4037391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01780" y="1258431"/>
            <a:ext cx="9144000" cy="1208287"/>
          </a:xfrm>
        </p:spPr>
        <p:txBody>
          <a:bodyPr>
            <a:normAutofit fontScale="90000"/>
          </a:bodyPr>
          <a:lstStyle/>
          <a:p>
            <a:r>
              <a:rPr lang="fr-BE" dirty="0">
                <a:solidFill>
                  <a:srgbClr val="EC7F20"/>
                </a:solidFill>
              </a:rPr>
              <a:t>Module 2</a:t>
            </a:r>
            <a:br>
              <a:rPr lang="fr-BE" dirty="0">
                <a:solidFill>
                  <a:srgbClr val="EC7F20"/>
                </a:solidFill>
              </a:rPr>
            </a:br>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603286" y="2027617"/>
            <a:ext cx="9144000" cy="869492"/>
          </a:xfrm>
        </p:spPr>
        <p:txBody>
          <a:bodyPr>
            <a:normAutofit/>
          </a:bodyPr>
          <a:lstStyle/>
          <a:p>
            <a:pPr>
              <a:lnSpc>
                <a:spcPct val="100000"/>
              </a:lnSpc>
            </a:pPr>
            <a:r>
              <a:rPr lang="en-US" sz="3600" dirty="0">
                <a:solidFill>
                  <a:srgbClr val="FF9933"/>
                </a:solidFill>
              </a:rPr>
              <a:t>Child Friendly Justice – From theory to practice</a:t>
            </a:r>
            <a:endParaRPr lang="fr-BE" sz="3600" dirty="0">
              <a:solidFill>
                <a:srgbClr val="FF9933"/>
              </a:solidFill>
            </a:endParaRPr>
          </a:p>
        </p:txBody>
      </p:sp>
      <p:pic>
        <p:nvPicPr>
          <p:cNvPr id="8" name="Image 7"/>
          <p:cNvPicPr/>
          <p:nvPr/>
        </p:nvPicPr>
        <p:blipFill>
          <a:blip r:embed="rId3"/>
          <a:stretch>
            <a:fillRect/>
          </a:stretch>
        </p:blipFill>
        <p:spPr>
          <a:xfrm>
            <a:off x="4186506" y="4208061"/>
            <a:ext cx="1589606" cy="1332660"/>
          </a:xfrm>
          <a:prstGeom prst="rect">
            <a:avLst/>
          </a:prstGeom>
        </p:spPr>
      </p:pic>
      <p:sp>
        <p:nvSpPr>
          <p:cNvPr id="9" name="ZoneTexte 8">
            <a:extLst>
              <a:ext uri="{FF2B5EF4-FFF2-40B4-BE49-F238E27FC236}">
                <a16:creationId xmlns:a16="http://schemas.microsoft.com/office/drawing/2014/main" id="{31378776-A142-408E-9964-67E8A49530E5}"/>
              </a:ext>
            </a:extLst>
          </p:cNvPr>
          <p:cNvSpPr txBox="1"/>
          <p:nvPr/>
        </p:nvSpPr>
        <p:spPr>
          <a:xfrm>
            <a:off x="6017601" y="4591188"/>
            <a:ext cx="2574587" cy="646331"/>
          </a:xfrm>
          <a:prstGeom prst="rect">
            <a:avLst/>
          </a:prstGeom>
          <a:noFill/>
        </p:spPr>
        <p:txBody>
          <a:bodyPr wrap="square" rtlCol="0">
            <a:spAutoFit/>
          </a:bodyPr>
          <a:lstStyle/>
          <a:p>
            <a:r>
              <a:rPr lang="en-GB" dirty="0">
                <a:solidFill>
                  <a:prstClr val="black"/>
                </a:solidFill>
              </a:rPr>
              <a:t>INSERT TIMING and/or Agenda (incl. break)</a:t>
            </a:r>
          </a:p>
        </p:txBody>
      </p:sp>
    </p:spTree>
    <p:extLst>
      <p:ext uri="{BB962C8B-B14F-4D97-AF65-F5344CB8AC3E}">
        <p14:creationId xmlns:p14="http://schemas.microsoft.com/office/powerpoint/2010/main" val="815623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577681" y="1313534"/>
            <a:ext cx="8309519" cy="2862322"/>
          </a:xfrm>
          <a:prstGeom prst="rect">
            <a:avLst/>
          </a:prstGeom>
        </p:spPr>
        <p:txBody>
          <a:bodyPr wrap="square">
            <a:spAutoFit/>
          </a:bodyPr>
          <a:lstStyle/>
          <a:p>
            <a:r>
              <a:rPr lang="en-US" sz="2000" b="1" dirty="0"/>
              <a:t>What do the guidelines provides for during the proceeding?</a:t>
            </a:r>
          </a:p>
          <a:p>
            <a:endParaRPr lang="en-US" sz="2000" dirty="0"/>
          </a:p>
          <a:p>
            <a:r>
              <a:rPr lang="en-US" sz="2000" b="1" u="sng" dirty="0"/>
              <a:t>Access to court and to the judicial process </a:t>
            </a:r>
          </a:p>
          <a:p>
            <a:r>
              <a:rPr lang="en-US" sz="2000" dirty="0"/>
              <a:t>-  Effective and enhancing access</a:t>
            </a:r>
          </a:p>
          <a:p>
            <a:pPr marL="342900" indent="-342900">
              <a:buFontTx/>
              <a:buChar char="-"/>
            </a:pPr>
            <a:r>
              <a:rPr lang="en-US" sz="2000" dirty="0"/>
              <a:t>Cost</a:t>
            </a:r>
          </a:p>
          <a:p>
            <a:pPr marL="342900" indent="-342900">
              <a:buFontTx/>
              <a:buChar char="-"/>
            </a:pPr>
            <a:r>
              <a:rPr lang="en-US" sz="2000" dirty="0"/>
              <a:t>Legal advice</a:t>
            </a:r>
          </a:p>
          <a:p>
            <a:pPr marL="342900" indent="-342900">
              <a:buFontTx/>
              <a:buChar char="-"/>
            </a:pPr>
            <a:r>
              <a:rPr lang="en-US" sz="2000" dirty="0"/>
              <a:t>prescription periods </a:t>
            </a:r>
            <a:r>
              <a:rPr lang="en-US" sz="2000" u="sng" dirty="0"/>
              <a:t>after</a:t>
            </a:r>
            <a:r>
              <a:rPr lang="en-US" sz="2000" dirty="0"/>
              <a:t> that the child reach the </a:t>
            </a:r>
          </a:p>
          <a:p>
            <a:r>
              <a:rPr lang="en-US" sz="2000" dirty="0"/>
              <a:t>age of majority for some crimes</a:t>
            </a:r>
          </a:p>
          <a:p>
            <a:endParaRPr lang="en-GB" sz="2000" dirty="0"/>
          </a:p>
        </p:txBody>
      </p:sp>
      <p:pic>
        <p:nvPicPr>
          <p:cNvPr id="6" name="Image 5"/>
          <p:cNvPicPr>
            <a:picLocks noChangeAspect="1"/>
          </p:cNvPicPr>
          <p:nvPr/>
        </p:nvPicPr>
        <p:blipFill>
          <a:blip r:embed="rId3"/>
          <a:stretch>
            <a:fillRect/>
          </a:stretch>
        </p:blipFill>
        <p:spPr>
          <a:xfrm>
            <a:off x="9324109" y="2656093"/>
            <a:ext cx="2158915" cy="2252781"/>
          </a:xfrm>
          <a:prstGeom prst="rect">
            <a:avLst/>
          </a:prstGeom>
        </p:spPr>
      </p:pic>
    </p:spTree>
    <p:extLst>
      <p:ext uri="{BB962C8B-B14F-4D97-AF65-F5344CB8AC3E}">
        <p14:creationId xmlns:p14="http://schemas.microsoft.com/office/powerpoint/2010/main" val="2753661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577681" y="1313534"/>
            <a:ext cx="8309519" cy="3785652"/>
          </a:xfrm>
          <a:prstGeom prst="rect">
            <a:avLst/>
          </a:prstGeom>
        </p:spPr>
        <p:txBody>
          <a:bodyPr wrap="square">
            <a:spAutoFit/>
          </a:bodyPr>
          <a:lstStyle/>
          <a:p>
            <a:r>
              <a:rPr lang="en-US" sz="2000" b="1" dirty="0"/>
              <a:t>What do the guidelines provides for during the proceeding?</a:t>
            </a:r>
          </a:p>
          <a:p>
            <a:endParaRPr lang="en-US" sz="2000" dirty="0"/>
          </a:p>
          <a:p>
            <a:r>
              <a:rPr lang="en-US" sz="2000" b="1" u="sng" dirty="0"/>
              <a:t>Legal counsel and representation </a:t>
            </a:r>
          </a:p>
          <a:p>
            <a:pPr marL="342900" indent="-342900">
              <a:buFontTx/>
              <a:buChar char="-"/>
            </a:pPr>
            <a:r>
              <a:rPr lang="en-GB" sz="2000" u="sng" dirty="0"/>
              <a:t>Own</a:t>
            </a:r>
            <a:r>
              <a:rPr lang="en-GB" sz="2000" dirty="0"/>
              <a:t> legal counsel and representation</a:t>
            </a:r>
          </a:p>
          <a:p>
            <a:pPr marL="342900" indent="-342900">
              <a:buFontTx/>
              <a:buChar char="-"/>
            </a:pPr>
            <a:r>
              <a:rPr lang="en-GB" sz="2000" dirty="0"/>
              <a:t>Free legal aid</a:t>
            </a:r>
          </a:p>
          <a:p>
            <a:pPr marL="342900" indent="-342900">
              <a:buFontTx/>
              <a:buChar char="-"/>
            </a:pPr>
            <a:r>
              <a:rPr lang="en-GB" sz="2000" dirty="0"/>
              <a:t>Trained lawyers</a:t>
            </a:r>
          </a:p>
          <a:p>
            <a:pPr marL="342900" indent="-342900">
              <a:buFontTx/>
              <a:buChar char="-"/>
            </a:pPr>
            <a:r>
              <a:rPr lang="en-GB" sz="2000" dirty="0"/>
              <a:t>Children = fully fledge clients</a:t>
            </a:r>
          </a:p>
          <a:p>
            <a:pPr marL="342900" indent="-342900">
              <a:buFontTx/>
              <a:buChar char="-"/>
            </a:pPr>
            <a:r>
              <a:rPr lang="en-GB" sz="2000" dirty="0"/>
              <a:t>Information</a:t>
            </a:r>
          </a:p>
          <a:p>
            <a:pPr marL="342900" indent="-342900">
              <a:buFontTx/>
              <a:buChar char="-"/>
            </a:pPr>
            <a:r>
              <a:rPr lang="en-GB" sz="2000" dirty="0"/>
              <a:t>Independence from the parents</a:t>
            </a:r>
            <a:endParaRPr lang="ro-RO" sz="2000" dirty="0"/>
          </a:p>
          <a:p>
            <a:pPr marL="342900" indent="-342900">
              <a:buFontTx/>
              <a:buChar char="-"/>
            </a:pPr>
            <a:endParaRPr lang="en-GB" sz="2000" dirty="0"/>
          </a:p>
          <a:p>
            <a:pPr marL="342900" indent="-342900">
              <a:buFontTx/>
              <a:buChar char="-"/>
            </a:pPr>
            <a:endParaRPr lang="en-GB" sz="2000" dirty="0"/>
          </a:p>
          <a:p>
            <a:pPr marL="342900" indent="-342900">
              <a:buFontTx/>
              <a:buChar char="-"/>
            </a:pPr>
            <a:endParaRPr lang="en-GB" sz="2000" dirty="0"/>
          </a:p>
        </p:txBody>
      </p:sp>
      <p:pic>
        <p:nvPicPr>
          <p:cNvPr id="3" name="Image 2"/>
          <p:cNvPicPr>
            <a:picLocks noChangeAspect="1"/>
          </p:cNvPicPr>
          <p:nvPr/>
        </p:nvPicPr>
        <p:blipFill rotWithShape="1">
          <a:blip r:embed="rId3"/>
          <a:srcRect t="1434"/>
          <a:stretch/>
        </p:blipFill>
        <p:spPr>
          <a:xfrm>
            <a:off x="9434945" y="2183026"/>
            <a:ext cx="1748703" cy="3447260"/>
          </a:xfrm>
          <a:prstGeom prst="rect">
            <a:avLst/>
          </a:prstGeom>
        </p:spPr>
      </p:pic>
    </p:spTree>
    <p:extLst>
      <p:ext uri="{BB962C8B-B14F-4D97-AF65-F5344CB8AC3E}">
        <p14:creationId xmlns:p14="http://schemas.microsoft.com/office/powerpoint/2010/main" val="1563721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577681" y="1313534"/>
            <a:ext cx="8883260" cy="2862322"/>
          </a:xfrm>
          <a:prstGeom prst="rect">
            <a:avLst/>
          </a:prstGeom>
        </p:spPr>
        <p:txBody>
          <a:bodyPr wrap="square">
            <a:spAutoFit/>
          </a:bodyPr>
          <a:lstStyle/>
          <a:p>
            <a:r>
              <a:rPr lang="en-US" sz="2000" b="1" dirty="0"/>
              <a:t>What do the guidelines provides for during the proceeding?</a:t>
            </a:r>
          </a:p>
          <a:p>
            <a:endParaRPr lang="en-US" sz="2000" dirty="0"/>
          </a:p>
          <a:p>
            <a:r>
              <a:rPr lang="en-US" sz="2000" b="1" u="sng" dirty="0"/>
              <a:t>Right to be heard and to express views </a:t>
            </a:r>
          </a:p>
          <a:p>
            <a:pPr marL="342900" indent="-342900">
              <a:buFontTx/>
              <a:buChar char="-"/>
            </a:pPr>
            <a:r>
              <a:rPr lang="en-US" sz="2000" dirty="0"/>
              <a:t>deemed to have a sufficient understanding</a:t>
            </a:r>
          </a:p>
          <a:p>
            <a:pPr marL="342900" indent="-342900">
              <a:buFontTx/>
              <a:buChar char="-"/>
            </a:pPr>
            <a:r>
              <a:rPr lang="en-US" sz="2000" dirty="0"/>
              <a:t>adapted to the child’s level of understanding  </a:t>
            </a:r>
          </a:p>
          <a:p>
            <a:pPr marL="342900" indent="-342900">
              <a:buFontTx/>
              <a:buChar char="-"/>
            </a:pPr>
            <a:r>
              <a:rPr lang="en-US" sz="2000" dirty="0"/>
              <a:t>not be precluded from being heard solely on the basis of age</a:t>
            </a:r>
          </a:p>
          <a:p>
            <a:pPr marL="342900" indent="-342900">
              <a:buFontTx/>
              <a:buChar char="-"/>
            </a:pPr>
            <a:r>
              <a:rPr lang="en-US" sz="2000" dirty="0"/>
              <a:t>Information</a:t>
            </a:r>
          </a:p>
          <a:p>
            <a:pPr marL="342900" indent="-342900">
              <a:buFontTx/>
              <a:buChar char="-"/>
            </a:pPr>
            <a:r>
              <a:rPr lang="en-US" sz="2000" dirty="0"/>
              <a:t>in accordance with his or her age and maturity</a:t>
            </a:r>
          </a:p>
          <a:p>
            <a:endParaRPr lang="en-GB" sz="2000" dirty="0"/>
          </a:p>
        </p:txBody>
      </p:sp>
      <p:pic>
        <p:nvPicPr>
          <p:cNvPr id="3" name="Image 2"/>
          <p:cNvPicPr>
            <a:picLocks noChangeAspect="1"/>
          </p:cNvPicPr>
          <p:nvPr/>
        </p:nvPicPr>
        <p:blipFill>
          <a:blip r:embed="rId3"/>
          <a:stretch>
            <a:fillRect/>
          </a:stretch>
        </p:blipFill>
        <p:spPr>
          <a:xfrm>
            <a:off x="9006333" y="3212251"/>
            <a:ext cx="2476691" cy="2109270"/>
          </a:xfrm>
          <a:prstGeom prst="rect">
            <a:avLst/>
          </a:prstGeom>
        </p:spPr>
      </p:pic>
    </p:spTree>
    <p:extLst>
      <p:ext uri="{BB962C8B-B14F-4D97-AF65-F5344CB8AC3E}">
        <p14:creationId xmlns:p14="http://schemas.microsoft.com/office/powerpoint/2010/main" val="608645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375498" y="1241631"/>
            <a:ext cx="7233754" cy="1938992"/>
          </a:xfrm>
          <a:prstGeom prst="rect">
            <a:avLst/>
          </a:prstGeom>
        </p:spPr>
        <p:txBody>
          <a:bodyPr wrap="square">
            <a:spAutoFit/>
          </a:bodyPr>
          <a:lstStyle/>
          <a:p>
            <a:r>
              <a:rPr lang="en-US" sz="2000" b="1" dirty="0"/>
              <a:t>What do the guidelines provides for during the proceeding?</a:t>
            </a:r>
          </a:p>
          <a:p>
            <a:endParaRPr lang="en-US" sz="2000" dirty="0"/>
          </a:p>
          <a:p>
            <a:pPr lvl="0">
              <a:defRPr/>
            </a:pPr>
            <a:r>
              <a:rPr lang="en-US" sz="2000" b="1" u="sng" dirty="0"/>
              <a:t>Avoiding undue delay </a:t>
            </a:r>
          </a:p>
          <a:p>
            <a:pPr lvl="0">
              <a:defRPr/>
            </a:pPr>
            <a:endParaRPr lang="en-US" sz="2000" b="1" u="sng" dirty="0"/>
          </a:p>
          <a:p>
            <a:r>
              <a:rPr lang="en-GB" sz="2000" dirty="0">
                <a:sym typeface="Wingdings" panose="05000000000000000000" pitchFamily="2" charset="2"/>
              </a:rPr>
              <a:t> “urgency principle” </a:t>
            </a:r>
            <a:r>
              <a:rPr lang="en-US" sz="2000" dirty="0"/>
              <a:t>a speedy response and protect the best interests of the child, while respecting </a:t>
            </a:r>
            <a:r>
              <a:rPr lang="en-US" sz="2000" u="sng" dirty="0"/>
              <a:t>the rule of law</a:t>
            </a:r>
            <a:endParaRPr lang="en-GB" sz="2000" u="sng" dirty="0"/>
          </a:p>
        </p:txBody>
      </p:sp>
      <p:pic>
        <p:nvPicPr>
          <p:cNvPr id="8" name="Image 7"/>
          <p:cNvPicPr>
            <a:picLocks noChangeAspect="1"/>
          </p:cNvPicPr>
          <p:nvPr/>
        </p:nvPicPr>
        <p:blipFill>
          <a:blip r:embed="rId3"/>
          <a:stretch>
            <a:fillRect/>
          </a:stretch>
        </p:blipFill>
        <p:spPr>
          <a:xfrm>
            <a:off x="9971030" y="2389266"/>
            <a:ext cx="2052357" cy="3192555"/>
          </a:xfrm>
          <a:prstGeom prst="rect">
            <a:avLst/>
          </a:prstGeom>
        </p:spPr>
      </p:pic>
    </p:spTree>
    <p:extLst>
      <p:ext uri="{BB962C8B-B14F-4D97-AF65-F5344CB8AC3E}">
        <p14:creationId xmlns:p14="http://schemas.microsoft.com/office/powerpoint/2010/main" val="918743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2" name="Rectangle 1"/>
          <p:cNvSpPr/>
          <p:nvPr/>
        </p:nvSpPr>
        <p:spPr>
          <a:xfrm>
            <a:off x="3577681" y="1313534"/>
            <a:ext cx="8309519" cy="5016758"/>
          </a:xfrm>
          <a:prstGeom prst="rect">
            <a:avLst/>
          </a:prstGeom>
        </p:spPr>
        <p:txBody>
          <a:bodyPr wrap="square">
            <a:spAutoFit/>
          </a:bodyPr>
          <a:lstStyle/>
          <a:p>
            <a:r>
              <a:rPr lang="en-US" sz="2000" b="1" dirty="0"/>
              <a:t>What do the guidelines provides for during the proceeding?</a:t>
            </a:r>
          </a:p>
          <a:p>
            <a:endParaRPr lang="en-US" sz="2000" dirty="0"/>
          </a:p>
          <a:p>
            <a:r>
              <a:rPr lang="en-US" sz="2000" b="1" u="sng" dirty="0" err="1"/>
              <a:t>Organisation</a:t>
            </a:r>
            <a:r>
              <a:rPr lang="en-US" sz="2000" b="1" u="sng" dirty="0"/>
              <a:t> of the proceedings, child-friendly environment and child-friendly language</a:t>
            </a:r>
          </a:p>
          <a:p>
            <a:endParaRPr lang="en-US" sz="2000" b="1" u="sng" dirty="0"/>
          </a:p>
          <a:p>
            <a:pPr marL="342900" indent="-342900">
              <a:buFontTx/>
              <a:buChar char="-"/>
            </a:pPr>
            <a:r>
              <a:rPr lang="en-US" sz="2000" dirty="0" err="1"/>
              <a:t>Familiarised</a:t>
            </a:r>
            <a:r>
              <a:rPr lang="en-US" sz="2000" dirty="0"/>
              <a:t> with the layout of the court </a:t>
            </a:r>
          </a:p>
          <a:p>
            <a:pPr marL="342900" indent="-342900">
              <a:buFontTx/>
              <a:buChar char="-"/>
            </a:pPr>
            <a:r>
              <a:rPr lang="en-US" sz="2000" dirty="0"/>
              <a:t>Know the roles and identities of the officials involved</a:t>
            </a:r>
          </a:p>
          <a:p>
            <a:pPr marL="342900" indent="-342900">
              <a:buFontTx/>
              <a:buChar char="-"/>
            </a:pPr>
            <a:r>
              <a:rPr lang="en-GB" sz="2000" dirty="0"/>
              <a:t>Language appropriate to children</a:t>
            </a:r>
          </a:p>
          <a:p>
            <a:pPr marL="342900" indent="-342900">
              <a:buFontTx/>
              <a:buChar char="-"/>
            </a:pPr>
            <a:r>
              <a:rPr lang="en-US" sz="2000" dirty="0"/>
              <a:t>sessions involving children should be adapted to the child’s pace and attention </a:t>
            </a:r>
          </a:p>
          <a:p>
            <a:pPr marL="342900" indent="-342900">
              <a:buFontTx/>
              <a:buChar char="-"/>
            </a:pPr>
            <a:r>
              <a:rPr lang="en-US" sz="2000" dirty="0"/>
              <a:t>allowed to be accompanied by their parents or, where appropriate, an adult </a:t>
            </a:r>
          </a:p>
          <a:p>
            <a:pPr marL="342900" indent="-342900">
              <a:buFontTx/>
              <a:buChar char="-"/>
            </a:pPr>
            <a:r>
              <a:rPr lang="en-US" sz="2000" dirty="0"/>
              <a:t>interviewing and waiting rooms arranged for children in a child-friendly environment</a:t>
            </a:r>
          </a:p>
          <a:p>
            <a:pPr marL="342900" indent="-342900">
              <a:buFontTx/>
              <a:buChar char="-"/>
            </a:pPr>
            <a:r>
              <a:rPr lang="en-US" sz="2000" dirty="0"/>
              <a:t>Adapted Interview methods (video or audio-recording)</a:t>
            </a:r>
            <a:endParaRPr lang="en-GB" sz="2000" dirty="0"/>
          </a:p>
          <a:p>
            <a:pPr marL="342900" indent="-342900">
              <a:buFontTx/>
              <a:buChar char="-"/>
            </a:pPr>
            <a:endParaRPr lang="en-GB" sz="2000" dirty="0"/>
          </a:p>
        </p:txBody>
      </p:sp>
    </p:spTree>
    <p:extLst>
      <p:ext uri="{BB962C8B-B14F-4D97-AF65-F5344CB8AC3E}">
        <p14:creationId xmlns:p14="http://schemas.microsoft.com/office/powerpoint/2010/main" val="3063730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2" name="Rectangle 1"/>
          <p:cNvSpPr/>
          <p:nvPr/>
        </p:nvSpPr>
        <p:spPr>
          <a:xfrm>
            <a:off x="3577681" y="1313534"/>
            <a:ext cx="8309519" cy="3477875"/>
          </a:xfrm>
          <a:prstGeom prst="rect">
            <a:avLst/>
          </a:prstGeom>
        </p:spPr>
        <p:txBody>
          <a:bodyPr wrap="square">
            <a:spAutoFit/>
          </a:bodyPr>
          <a:lstStyle/>
          <a:p>
            <a:r>
              <a:rPr lang="en-US" sz="2000" b="1" dirty="0"/>
              <a:t>What do the guidelines provides for during the proceeding?</a:t>
            </a:r>
          </a:p>
          <a:p>
            <a:endParaRPr lang="en-US" sz="2000" dirty="0"/>
          </a:p>
          <a:p>
            <a:r>
              <a:rPr lang="en-US" sz="2000" b="1" u="sng" dirty="0"/>
              <a:t>Evidence/statements by children</a:t>
            </a:r>
          </a:p>
          <a:p>
            <a:pPr marL="342900" indent="-342900">
              <a:buFontTx/>
              <a:buChar char="-"/>
            </a:pPr>
            <a:r>
              <a:rPr lang="en-US" sz="2000" dirty="0"/>
              <a:t>Trained professionals</a:t>
            </a:r>
          </a:p>
          <a:p>
            <a:pPr marL="342900" indent="-342900">
              <a:buFontTx/>
              <a:buChar char="-"/>
            </a:pPr>
            <a:r>
              <a:rPr lang="en-US" sz="2000" dirty="0"/>
              <a:t>Audiovisual </a:t>
            </a:r>
          </a:p>
          <a:p>
            <a:pPr marL="342900" indent="-342900">
              <a:buFontTx/>
              <a:buChar char="-"/>
            </a:pPr>
            <a:r>
              <a:rPr lang="en-US" sz="2000" dirty="0"/>
              <a:t>Continuity of the interviewer</a:t>
            </a:r>
          </a:p>
          <a:p>
            <a:pPr marL="342900" indent="-342900">
              <a:buFontTx/>
              <a:buChar char="-"/>
            </a:pPr>
            <a:r>
              <a:rPr lang="en-US" sz="2000" dirty="0"/>
              <a:t>Length</a:t>
            </a:r>
          </a:p>
          <a:p>
            <a:pPr marL="342900" indent="-342900">
              <a:buFontTx/>
              <a:buChar char="-"/>
            </a:pPr>
            <a:r>
              <a:rPr lang="en-US" sz="2000" dirty="0"/>
              <a:t>Adapted to child development </a:t>
            </a:r>
          </a:p>
          <a:p>
            <a:pPr marL="342900" indent="-342900">
              <a:buFontTx/>
              <a:buChar char="-"/>
            </a:pPr>
            <a:endParaRPr lang="en-US" sz="2000" dirty="0"/>
          </a:p>
          <a:p>
            <a:pPr marL="342900" indent="-342900">
              <a:buFontTx/>
              <a:buChar char="-"/>
            </a:pPr>
            <a:endParaRPr lang="en-US" sz="2000" dirty="0"/>
          </a:p>
          <a:p>
            <a:pPr marL="342900" indent="-342900">
              <a:buFontTx/>
              <a:buChar char="-"/>
            </a:pPr>
            <a:endParaRPr lang="en-GB" sz="2000" dirty="0"/>
          </a:p>
        </p:txBody>
      </p:sp>
    </p:spTree>
    <p:extLst>
      <p:ext uri="{BB962C8B-B14F-4D97-AF65-F5344CB8AC3E}">
        <p14:creationId xmlns:p14="http://schemas.microsoft.com/office/powerpoint/2010/main" val="1144967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09981" y="580516"/>
            <a:ext cx="7473043" cy="869492"/>
          </a:xfrm>
        </p:spPr>
        <p:txBody>
          <a:bodyPr>
            <a:noAutofit/>
          </a:bodyPr>
          <a:lstStyle/>
          <a:p>
            <a:pPr>
              <a:lnSpc>
                <a:spcPct val="100000"/>
              </a:lnSpc>
            </a:pPr>
            <a:r>
              <a:rPr lang="en-US" sz="2800" dirty="0">
                <a:solidFill>
                  <a:srgbClr val="FF9933"/>
                </a:solidFill>
              </a:rPr>
              <a:t>Brainstorming</a:t>
            </a:r>
            <a:endParaRPr lang="fr-BE" sz="2800" dirty="0">
              <a:solidFill>
                <a:srgbClr val="FF9933"/>
              </a:solidFill>
            </a:endParaRPr>
          </a:p>
        </p:txBody>
      </p:sp>
      <p:sp>
        <p:nvSpPr>
          <p:cNvPr id="2" name="Rectangle 1"/>
          <p:cNvSpPr/>
          <p:nvPr/>
        </p:nvSpPr>
        <p:spPr>
          <a:xfrm>
            <a:off x="3308740" y="2039424"/>
            <a:ext cx="8883260" cy="400110"/>
          </a:xfrm>
          <a:prstGeom prst="rect">
            <a:avLst/>
          </a:prstGeom>
        </p:spPr>
        <p:txBody>
          <a:bodyPr wrap="square">
            <a:spAutoFit/>
          </a:bodyPr>
          <a:lstStyle/>
          <a:p>
            <a:r>
              <a:rPr lang="en-US" sz="2000" b="1" dirty="0"/>
              <a:t>What do the guidelines provides for after the proceeding?  </a:t>
            </a:r>
            <a:endParaRPr lang="en-GB" sz="2000" dirty="0"/>
          </a:p>
        </p:txBody>
      </p:sp>
      <p:sp>
        <p:nvSpPr>
          <p:cNvPr id="8" name="Bulle ronde 7"/>
          <p:cNvSpPr/>
          <p:nvPr/>
        </p:nvSpPr>
        <p:spPr>
          <a:xfrm>
            <a:off x="5522110" y="3113241"/>
            <a:ext cx="3143385" cy="1148137"/>
          </a:xfrm>
          <a:prstGeom prst="wedgeEllipseCallout">
            <a:avLst>
              <a:gd name="adj1" fmla="val -24469"/>
              <a:gd name="adj2" fmla="val 79092"/>
            </a:avLst>
          </a:prstGeom>
          <a:solidFill>
            <a:srgbClr val="EC7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ronde 8"/>
          <p:cNvSpPr/>
          <p:nvPr/>
        </p:nvSpPr>
        <p:spPr>
          <a:xfrm>
            <a:off x="7093802" y="3687309"/>
            <a:ext cx="2146300" cy="1111068"/>
          </a:xfrm>
          <a:prstGeom prst="wedgeEllipseCallout">
            <a:avLst>
              <a:gd name="adj1" fmla="val 44619"/>
              <a:gd name="adj2" fmla="val 55863"/>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Bulle ronde 9"/>
          <p:cNvSpPr/>
          <p:nvPr/>
        </p:nvSpPr>
        <p:spPr>
          <a:xfrm>
            <a:off x="3535853" y="3734064"/>
            <a:ext cx="2146300" cy="1111068"/>
          </a:xfrm>
          <a:prstGeom prst="wedgeEllipseCallout">
            <a:avLst>
              <a:gd name="adj1" fmla="val -56974"/>
              <a:gd name="adj2" fmla="val 81186"/>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04436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2" name="Rectangle 1"/>
          <p:cNvSpPr/>
          <p:nvPr/>
        </p:nvSpPr>
        <p:spPr>
          <a:xfrm>
            <a:off x="4009981" y="1183251"/>
            <a:ext cx="8883260" cy="400110"/>
          </a:xfrm>
          <a:prstGeom prst="rect">
            <a:avLst/>
          </a:prstGeom>
        </p:spPr>
        <p:txBody>
          <a:bodyPr wrap="square">
            <a:spAutoFit/>
          </a:bodyPr>
          <a:lstStyle/>
          <a:p>
            <a:r>
              <a:rPr lang="en-US" sz="2000" b="1" dirty="0"/>
              <a:t>What do the guidelines provides for after the proceeding?  </a:t>
            </a:r>
            <a:endParaRPr lang="en-GB" sz="2000" dirty="0"/>
          </a:p>
        </p:txBody>
      </p:sp>
      <p:sp>
        <p:nvSpPr>
          <p:cNvPr id="3" name="Rectangle 2"/>
          <p:cNvSpPr/>
          <p:nvPr/>
        </p:nvSpPr>
        <p:spPr>
          <a:xfrm>
            <a:off x="3375498" y="1847588"/>
            <a:ext cx="6096000" cy="1477328"/>
          </a:xfrm>
          <a:prstGeom prst="rect">
            <a:avLst/>
          </a:prstGeom>
        </p:spPr>
        <p:txBody>
          <a:bodyPr>
            <a:spAutoFit/>
          </a:bodyPr>
          <a:lstStyle/>
          <a:p>
            <a:pPr marL="285750" indent="-285750">
              <a:buFont typeface="Arial" panose="020B0604020202020204" pitchFamily="34" charset="0"/>
              <a:buChar char="•"/>
            </a:pPr>
            <a:r>
              <a:rPr lang="en-US" dirty="0"/>
              <a:t>Explanations of the decision taken (again, language)</a:t>
            </a:r>
          </a:p>
          <a:p>
            <a:pPr marL="285750" indent="-285750">
              <a:buFont typeface="Arial" panose="020B0604020202020204" pitchFamily="34" charset="0"/>
              <a:buChar char="•"/>
            </a:pPr>
            <a:r>
              <a:rPr lang="en-US" dirty="0"/>
              <a:t>Facilitating speedy enforcement of decisions</a:t>
            </a:r>
          </a:p>
          <a:p>
            <a:pPr marL="285750" indent="-285750">
              <a:buFont typeface="Arial" panose="020B0604020202020204" pitchFamily="34" charset="0"/>
              <a:buChar char="•"/>
            </a:pPr>
            <a:r>
              <a:rPr lang="en-US" dirty="0"/>
              <a:t>Criminal record</a:t>
            </a:r>
          </a:p>
          <a:p>
            <a:pPr marL="285750" indent="-285750">
              <a:buFont typeface="Arial" panose="020B0604020202020204" pitchFamily="34" charset="0"/>
              <a:buChar char="•"/>
            </a:pPr>
            <a:r>
              <a:rPr lang="en-US" dirty="0"/>
              <a:t>Constructive and </a:t>
            </a:r>
            <a:r>
              <a:rPr lang="en-US" dirty="0" err="1"/>
              <a:t>individualised</a:t>
            </a:r>
            <a:r>
              <a:rPr lang="en-US" dirty="0"/>
              <a:t> reintegration measures and sanctions</a:t>
            </a:r>
            <a:endParaRPr lang="en-GB" dirty="0"/>
          </a:p>
        </p:txBody>
      </p:sp>
      <p:pic>
        <p:nvPicPr>
          <p:cNvPr id="11" name="Image 10"/>
          <p:cNvPicPr>
            <a:picLocks noChangeAspect="1"/>
          </p:cNvPicPr>
          <p:nvPr/>
        </p:nvPicPr>
        <p:blipFill>
          <a:blip r:embed="rId3"/>
          <a:stretch>
            <a:fillRect/>
          </a:stretch>
        </p:blipFill>
        <p:spPr>
          <a:xfrm>
            <a:off x="5206679" y="3491620"/>
            <a:ext cx="3244932" cy="2313126"/>
          </a:xfrm>
          <a:prstGeom prst="rect">
            <a:avLst/>
          </a:prstGeom>
        </p:spPr>
      </p:pic>
    </p:spTree>
    <p:extLst>
      <p:ext uri="{BB962C8B-B14F-4D97-AF65-F5344CB8AC3E}">
        <p14:creationId xmlns:p14="http://schemas.microsoft.com/office/powerpoint/2010/main" val="3941916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2" name="Rectangle 1"/>
          <p:cNvSpPr/>
          <p:nvPr/>
        </p:nvSpPr>
        <p:spPr>
          <a:xfrm>
            <a:off x="4924381" y="295821"/>
            <a:ext cx="6962819" cy="523220"/>
          </a:xfrm>
          <a:prstGeom prst="rect">
            <a:avLst/>
          </a:prstGeom>
        </p:spPr>
        <p:txBody>
          <a:bodyPr wrap="square">
            <a:spAutoFit/>
          </a:bodyPr>
          <a:lstStyle/>
          <a:p>
            <a:r>
              <a:rPr lang="en-US" sz="2800" dirty="0">
                <a:solidFill>
                  <a:srgbClr val="FF9933"/>
                </a:solidFill>
              </a:rPr>
              <a:t>What are the consequences for the States?  </a:t>
            </a:r>
            <a:endParaRPr lang="en-GB" sz="2800" dirty="0">
              <a:solidFill>
                <a:srgbClr val="FF9933"/>
              </a:solidFill>
            </a:endParaRPr>
          </a:p>
        </p:txBody>
      </p:sp>
      <p:sp>
        <p:nvSpPr>
          <p:cNvPr id="8" name="Rectangle 7"/>
          <p:cNvSpPr/>
          <p:nvPr/>
        </p:nvSpPr>
        <p:spPr>
          <a:xfrm>
            <a:off x="4328160" y="1493438"/>
            <a:ext cx="6096000" cy="3970318"/>
          </a:xfrm>
          <a:prstGeom prst="rect">
            <a:avLst/>
          </a:prstGeom>
        </p:spPr>
        <p:txBody>
          <a:bodyPr>
            <a:spAutoFit/>
          </a:bodyPr>
          <a:lstStyle/>
          <a:p>
            <a:pPr marL="285750" indent="-285750">
              <a:buFont typeface="Arial" panose="020B0604020202020204" pitchFamily="34" charset="0"/>
              <a:buChar char="•"/>
            </a:pPr>
            <a:r>
              <a:rPr lang="en-US" dirty="0"/>
              <a:t>Non-binding instrument as such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But has its roots in binding Conventions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 inspire monitoring mechanisms (Committee on the Rights of the Child)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Source of interpretation for the European Court of Human Rights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Guide for States: impact on domestic legislation, policies and practices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 be used for training of professionals</a:t>
            </a:r>
            <a:endParaRPr lang="en-GB" dirty="0"/>
          </a:p>
        </p:txBody>
      </p:sp>
    </p:spTree>
    <p:extLst>
      <p:ext uri="{BB962C8B-B14F-4D97-AF65-F5344CB8AC3E}">
        <p14:creationId xmlns:p14="http://schemas.microsoft.com/office/powerpoint/2010/main" val="4211827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346514" y="277278"/>
            <a:ext cx="7473043" cy="869492"/>
          </a:xfrm>
        </p:spPr>
        <p:txBody>
          <a:bodyPr>
            <a:noAutofit/>
          </a:bodyPr>
          <a:lstStyle/>
          <a:p>
            <a:pPr>
              <a:lnSpc>
                <a:spcPct val="100000"/>
              </a:lnSpc>
            </a:pPr>
            <a:r>
              <a:rPr lang="en-US" sz="2800" dirty="0">
                <a:solidFill>
                  <a:srgbClr val="FF9933"/>
                </a:solidFill>
              </a:rPr>
              <a:t>Part 3 - Case study – How to implement child-friendly justice principles? </a:t>
            </a:r>
            <a:endParaRPr lang="fr-BE" sz="2800" dirty="0">
              <a:solidFill>
                <a:srgbClr val="FF9933"/>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3375498" y="1557275"/>
            <a:ext cx="4544957" cy="3970318"/>
          </a:xfrm>
          <a:prstGeom prst="rect">
            <a:avLst/>
          </a:prstGeom>
          <a:noFill/>
        </p:spPr>
        <p:txBody>
          <a:bodyPr wrap="square" rtlCol="0">
            <a:spAutoFit/>
          </a:bodyPr>
          <a:lstStyle/>
          <a:p>
            <a:r>
              <a:rPr lang="fr-BE" b="1" dirty="0">
                <a:solidFill>
                  <a:prstClr val="black"/>
                </a:solidFill>
              </a:rPr>
              <a:t>Casus </a:t>
            </a:r>
          </a:p>
          <a:p>
            <a:r>
              <a:rPr lang="fr-BE" dirty="0">
                <a:solidFill>
                  <a:prstClr val="black"/>
                </a:solidFill>
              </a:rPr>
              <a:t>In groups, </a:t>
            </a:r>
            <a:r>
              <a:rPr lang="fr-BE" dirty="0" err="1">
                <a:solidFill>
                  <a:prstClr val="black"/>
                </a:solidFill>
              </a:rPr>
              <a:t>read</a:t>
            </a:r>
            <a:r>
              <a:rPr lang="fr-BE" dirty="0">
                <a:solidFill>
                  <a:prstClr val="black"/>
                </a:solidFill>
              </a:rPr>
              <a:t> the situations and </a:t>
            </a:r>
            <a:r>
              <a:rPr lang="fr-BE" dirty="0" err="1">
                <a:solidFill>
                  <a:prstClr val="black"/>
                </a:solidFill>
              </a:rPr>
              <a:t>answer</a:t>
            </a:r>
            <a:r>
              <a:rPr lang="fr-BE" dirty="0">
                <a:solidFill>
                  <a:prstClr val="black"/>
                </a:solidFill>
              </a:rPr>
              <a:t> to the </a:t>
            </a:r>
            <a:r>
              <a:rPr lang="fr-BE" dirty="0" err="1">
                <a:solidFill>
                  <a:prstClr val="black"/>
                </a:solidFill>
              </a:rPr>
              <a:t>following</a:t>
            </a:r>
            <a:r>
              <a:rPr lang="fr-BE" dirty="0">
                <a:solidFill>
                  <a:prstClr val="black"/>
                </a:solidFill>
              </a:rPr>
              <a:t> questions:</a:t>
            </a:r>
          </a:p>
          <a:p>
            <a:pPr marL="285750" indent="-285750">
              <a:buFontTx/>
              <a:buChar char="-"/>
            </a:pPr>
            <a:r>
              <a:rPr lang="fr-BE" dirty="0">
                <a:solidFill>
                  <a:prstClr val="black"/>
                </a:solidFill>
              </a:rPr>
              <a:t>In </a:t>
            </a:r>
            <a:r>
              <a:rPr lang="fr-BE" dirty="0" err="1">
                <a:solidFill>
                  <a:prstClr val="black"/>
                </a:solidFill>
              </a:rPr>
              <a:t>this</a:t>
            </a:r>
            <a:r>
              <a:rPr lang="fr-BE" dirty="0">
                <a:solidFill>
                  <a:prstClr val="black"/>
                </a:solidFill>
              </a:rPr>
              <a:t> situation, </a:t>
            </a:r>
            <a:r>
              <a:rPr lang="fr-BE" dirty="0" err="1">
                <a:solidFill>
                  <a:prstClr val="black"/>
                </a:solidFill>
              </a:rPr>
              <a:t>what</a:t>
            </a:r>
            <a:r>
              <a:rPr lang="fr-BE" dirty="0">
                <a:solidFill>
                  <a:prstClr val="black"/>
                </a:solidFill>
              </a:rPr>
              <a:t> </a:t>
            </a:r>
            <a:r>
              <a:rPr lang="fr-BE" dirty="0" err="1">
                <a:solidFill>
                  <a:prstClr val="black"/>
                </a:solidFill>
              </a:rPr>
              <a:t>was</a:t>
            </a:r>
            <a:r>
              <a:rPr lang="fr-BE" dirty="0">
                <a:solidFill>
                  <a:prstClr val="black"/>
                </a:solidFill>
              </a:rPr>
              <a:t> </a:t>
            </a:r>
            <a:r>
              <a:rPr lang="fr-BE" dirty="0" err="1">
                <a:solidFill>
                  <a:prstClr val="black"/>
                </a:solidFill>
              </a:rPr>
              <a:t>consitent</a:t>
            </a:r>
            <a:r>
              <a:rPr lang="fr-BE" dirty="0">
                <a:solidFill>
                  <a:prstClr val="black"/>
                </a:solidFill>
              </a:rPr>
              <a:t> </a:t>
            </a:r>
            <a:r>
              <a:rPr lang="fr-BE" dirty="0" err="1">
                <a:solidFill>
                  <a:prstClr val="black"/>
                </a:solidFill>
              </a:rPr>
              <a:t>with</a:t>
            </a:r>
            <a:r>
              <a:rPr lang="fr-BE" dirty="0">
                <a:solidFill>
                  <a:prstClr val="black"/>
                </a:solidFill>
              </a:rPr>
              <a:t> the </a:t>
            </a:r>
            <a:r>
              <a:rPr lang="fr-BE" dirty="0" err="1">
                <a:solidFill>
                  <a:prstClr val="black"/>
                </a:solidFill>
              </a:rPr>
              <a:t>child</a:t>
            </a:r>
            <a:r>
              <a:rPr lang="fr-BE" dirty="0">
                <a:solidFill>
                  <a:prstClr val="black"/>
                </a:solidFill>
              </a:rPr>
              <a:t> </a:t>
            </a:r>
            <a:r>
              <a:rPr lang="fr-BE" dirty="0" err="1">
                <a:solidFill>
                  <a:prstClr val="black"/>
                </a:solidFill>
              </a:rPr>
              <a:t>friendly</a:t>
            </a:r>
            <a:r>
              <a:rPr lang="fr-BE" dirty="0">
                <a:solidFill>
                  <a:prstClr val="black"/>
                </a:solidFill>
              </a:rPr>
              <a:t> justice guidelines? </a:t>
            </a:r>
            <a:r>
              <a:rPr lang="fr-BE" dirty="0" err="1">
                <a:solidFill>
                  <a:prstClr val="black"/>
                </a:solidFill>
              </a:rPr>
              <a:t>What</a:t>
            </a:r>
            <a:r>
              <a:rPr lang="fr-BE" dirty="0">
                <a:solidFill>
                  <a:prstClr val="black"/>
                </a:solidFill>
              </a:rPr>
              <a:t> </a:t>
            </a:r>
            <a:r>
              <a:rPr lang="fr-BE" dirty="0" err="1">
                <a:solidFill>
                  <a:prstClr val="black"/>
                </a:solidFill>
              </a:rPr>
              <a:t>was</a:t>
            </a:r>
            <a:r>
              <a:rPr lang="fr-BE" dirty="0">
                <a:solidFill>
                  <a:prstClr val="black"/>
                </a:solidFill>
              </a:rPr>
              <a:t> not?</a:t>
            </a:r>
          </a:p>
          <a:p>
            <a:pPr marL="285750" indent="-285750">
              <a:buFontTx/>
              <a:buChar char="-"/>
            </a:pPr>
            <a:r>
              <a:rPr lang="fr-BE" dirty="0">
                <a:solidFill>
                  <a:prstClr val="black"/>
                </a:solidFill>
              </a:rPr>
              <a:t>In </a:t>
            </a:r>
            <a:r>
              <a:rPr lang="fr-BE" dirty="0" err="1">
                <a:solidFill>
                  <a:prstClr val="black"/>
                </a:solidFill>
              </a:rPr>
              <a:t>this</a:t>
            </a:r>
            <a:r>
              <a:rPr lang="fr-BE" dirty="0">
                <a:solidFill>
                  <a:prstClr val="black"/>
                </a:solidFill>
              </a:rPr>
              <a:t> situation, </a:t>
            </a:r>
            <a:r>
              <a:rPr lang="fr-BE" dirty="0" err="1">
                <a:solidFill>
                  <a:prstClr val="black"/>
                </a:solidFill>
              </a:rPr>
              <a:t>what</a:t>
            </a:r>
            <a:r>
              <a:rPr lang="fr-BE" dirty="0">
                <a:solidFill>
                  <a:prstClr val="black"/>
                </a:solidFill>
              </a:rPr>
              <a:t> the </a:t>
            </a:r>
            <a:r>
              <a:rPr lang="fr-BE" dirty="0" err="1">
                <a:solidFill>
                  <a:prstClr val="black"/>
                </a:solidFill>
              </a:rPr>
              <a:t>lawyer</a:t>
            </a:r>
            <a:r>
              <a:rPr lang="fr-BE" dirty="0">
                <a:solidFill>
                  <a:prstClr val="black"/>
                </a:solidFill>
              </a:rPr>
              <a:t> </a:t>
            </a:r>
            <a:r>
              <a:rPr lang="fr-BE" dirty="0" err="1">
                <a:solidFill>
                  <a:prstClr val="black"/>
                </a:solidFill>
              </a:rPr>
              <a:t>could</a:t>
            </a:r>
            <a:r>
              <a:rPr lang="fr-BE" dirty="0">
                <a:solidFill>
                  <a:prstClr val="black"/>
                </a:solidFill>
              </a:rPr>
              <a:t> have </a:t>
            </a:r>
            <a:r>
              <a:rPr lang="fr-BE" dirty="0" err="1">
                <a:solidFill>
                  <a:prstClr val="black"/>
                </a:solidFill>
              </a:rPr>
              <a:t>done</a:t>
            </a:r>
            <a:r>
              <a:rPr lang="fr-BE" dirty="0">
                <a:solidFill>
                  <a:prstClr val="black"/>
                </a:solidFill>
              </a:rPr>
              <a:t> </a:t>
            </a:r>
            <a:r>
              <a:rPr lang="fr-BE" dirty="0" err="1">
                <a:solidFill>
                  <a:prstClr val="black"/>
                </a:solidFill>
              </a:rPr>
              <a:t>so</a:t>
            </a:r>
            <a:r>
              <a:rPr lang="fr-BE" dirty="0">
                <a:solidFill>
                  <a:prstClr val="black"/>
                </a:solidFill>
              </a:rPr>
              <a:t> </a:t>
            </a:r>
            <a:r>
              <a:rPr lang="fr-BE" dirty="0" err="1">
                <a:solidFill>
                  <a:prstClr val="black"/>
                </a:solidFill>
              </a:rPr>
              <a:t>that</a:t>
            </a:r>
            <a:r>
              <a:rPr lang="fr-BE" dirty="0">
                <a:solidFill>
                  <a:prstClr val="black"/>
                </a:solidFill>
              </a:rPr>
              <a:t> the </a:t>
            </a:r>
            <a:r>
              <a:rPr lang="fr-BE" dirty="0" err="1">
                <a:solidFill>
                  <a:prstClr val="black"/>
                </a:solidFill>
              </a:rPr>
              <a:t>procedure</a:t>
            </a:r>
            <a:r>
              <a:rPr lang="fr-BE" dirty="0">
                <a:solidFill>
                  <a:prstClr val="black"/>
                </a:solidFill>
              </a:rPr>
              <a:t> </a:t>
            </a:r>
            <a:r>
              <a:rPr lang="fr-BE" dirty="0" err="1">
                <a:solidFill>
                  <a:prstClr val="black"/>
                </a:solidFill>
              </a:rPr>
              <a:t>is</a:t>
            </a:r>
            <a:r>
              <a:rPr lang="fr-BE" dirty="0">
                <a:solidFill>
                  <a:prstClr val="black"/>
                </a:solidFill>
              </a:rPr>
              <a:t> more </a:t>
            </a:r>
            <a:r>
              <a:rPr lang="fr-BE" dirty="0" err="1">
                <a:solidFill>
                  <a:prstClr val="black"/>
                </a:solidFill>
              </a:rPr>
              <a:t>child</a:t>
            </a:r>
            <a:r>
              <a:rPr lang="fr-BE" dirty="0">
                <a:solidFill>
                  <a:prstClr val="black"/>
                </a:solidFill>
              </a:rPr>
              <a:t> </a:t>
            </a:r>
            <a:r>
              <a:rPr lang="fr-BE" dirty="0" err="1">
                <a:solidFill>
                  <a:prstClr val="black"/>
                </a:solidFill>
              </a:rPr>
              <a:t>friendly</a:t>
            </a:r>
            <a:r>
              <a:rPr lang="fr-BE" dirty="0">
                <a:solidFill>
                  <a:prstClr val="black"/>
                </a:solidFill>
              </a:rPr>
              <a:t> ?</a:t>
            </a:r>
          </a:p>
          <a:p>
            <a:pPr marL="285750" indent="-285750">
              <a:buFontTx/>
              <a:buChar char="-"/>
            </a:pPr>
            <a:r>
              <a:rPr lang="fr-BE" dirty="0" err="1">
                <a:solidFill>
                  <a:prstClr val="black"/>
                </a:solidFill>
              </a:rPr>
              <a:t>What</a:t>
            </a:r>
            <a:r>
              <a:rPr lang="fr-BE" dirty="0">
                <a:solidFill>
                  <a:prstClr val="black"/>
                </a:solidFill>
              </a:rPr>
              <a:t> </a:t>
            </a:r>
            <a:r>
              <a:rPr lang="fr-BE" dirty="0" err="1">
                <a:solidFill>
                  <a:prstClr val="black"/>
                </a:solidFill>
              </a:rPr>
              <a:t>legal</a:t>
            </a:r>
            <a:r>
              <a:rPr lang="fr-BE" dirty="0">
                <a:solidFill>
                  <a:prstClr val="black"/>
                </a:solidFill>
              </a:rPr>
              <a:t> or structural changes </a:t>
            </a:r>
            <a:r>
              <a:rPr lang="fr-BE" dirty="0" err="1">
                <a:solidFill>
                  <a:prstClr val="black"/>
                </a:solidFill>
              </a:rPr>
              <a:t>would</a:t>
            </a:r>
            <a:r>
              <a:rPr lang="fr-BE" dirty="0">
                <a:solidFill>
                  <a:prstClr val="black"/>
                </a:solidFill>
              </a:rPr>
              <a:t> have been </a:t>
            </a:r>
            <a:r>
              <a:rPr lang="fr-BE" dirty="0" err="1">
                <a:solidFill>
                  <a:prstClr val="black"/>
                </a:solidFill>
              </a:rPr>
              <a:t>necessary</a:t>
            </a:r>
            <a:r>
              <a:rPr lang="fr-BE" dirty="0">
                <a:solidFill>
                  <a:prstClr val="black"/>
                </a:solidFill>
              </a:rPr>
              <a:t>?</a:t>
            </a:r>
          </a:p>
          <a:p>
            <a:pPr marL="285750" indent="-285750">
              <a:buFontTx/>
              <a:buChar char="-"/>
            </a:pPr>
            <a:endParaRPr lang="fr-BE" dirty="0">
              <a:solidFill>
                <a:prstClr val="black"/>
              </a:solidFill>
            </a:endParaRPr>
          </a:p>
          <a:p>
            <a:endParaRPr lang="en-GB" dirty="0">
              <a:solidFill>
                <a:prstClr val="black"/>
              </a:solidFill>
            </a:endParaRPr>
          </a:p>
          <a:p>
            <a:endParaRPr lang="en-GB" b="1" dirty="0">
              <a:solidFill>
                <a:prstClr val="black"/>
              </a:solidFill>
            </a:endParaRPr>
          </a:p>
        </p:txBody>
      </p:sp>
      <p:pic>
        <p:nvPicPr>
          <p:cNvPr id="6" name="Image 5"/>
          <p:cNvPicPr>
            <a:picLocks noChangeAspect="1"/>
          </p:cNvPicPr>
          <p:nvPr/>
        </p:nvPicPr>
        <p:blipFill>
          <a:blip r:embed="rId3"/>
          <a:stretch>
            <a:fillRect/>
          </a:stretch>
        </p:blipFill>
        <p:spPr>
          <a:xfrm>
            <a:off x="8221068" y="2109551"/>
            <a:ext cx="3598489" cy="2865765"/>
          </a:xfrm>
          <a:prstGeom prst="rect">
            <a:avLst/>
          </a:prstGeom>
        </p:spPr>
      </p:pic>
      <p:pic>
        <p:nvPicPr>
          <p:cNvPr id="8" name="Image 7"/>
          <p:cNvPicPr/>
          <p:nvPr/>
        </p:nvPicPr>
        <p:blipFill>
          <a:blip r:embed="rId4"/>
          <a:stretch>
            <a:fillRect/>
          </a:stretch>
        </p:blipFill>
        <p:spPr>
          <a:xfrm>
            <a:off x="2430389" y="4605438"/>
            <a:ext cx="1589606" cy="1332660"/>
          </a:xfrm>
          <a:prstGeom prst="rect">
            <a:avLst/>
          </a:prstGeom>
        </p:spPr>
      </p:pic>
      <p:sp>
        <p:nvSpPr>
          <p:cNvPr id="2" name="ZoneTexte 1"/>
          <p:cNvSpPr txBox="1"/>
          <p:nvPr/>
        </p:nvSpPr>
        <p:spPr>
          <a:xfrm>
            <a:off x="4019995" y="5117910"/>
            <a:ext cx="2421748" cy="369332"/>
          </a:xfrm>
          <a:prstGeom prst="rect">
            <a:avLst/>
          </a:prstGeom>
          <a:noFill/>
        </p:spPr>
        <p:txBody>
          <a:bodyPr wrap="square" rtlCol="0">
            <a:spAutoFit/>
          </a:bodyPr>
          <a:lstStyle/>
          <a:p>
            <a:r>
              <a:rPr lang="en-GB" dirty="0"/>
              <a:t>45’</a:t>
            </a:r>
          </a:p>
        </p:txBody>
      </p:sp>
    </p:spTree>
    <p:extLst>
      <p:ext uri="{BB962C8B-B14F-4D97-AF65-F5344CB8AC3E}">
        <p14:creationId xmlns:p14="http://schemas.microsoft.com/office/powerpoint/2010/main" val="594318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3375498" y="467758"/>
            <a:ext cx="9144000" cy="869492"/>
          </a:xfrm>
        </p:spPr>
        <p:txBody>
          <a:bodyPr>
            <a:normAutofit fontScale="70000" lnSpcReduction="20000"/>
          </a:bodyPr>
          <a:lstStyle/>
          <a:p>
            <a:pPr>
              <a:lnSpc>
                <a:spcPct val="100000"/>
              </a:lnSpc>
            </a:pPr>
            <a:r>
              <a:rPr lang="en-US" sz="3600" dirty="0">
                <a:solidFill>
                  <a:srgbClr val="FF9933"/>
                </a:solidFill>
              </a:rPr>
              <a:t>Child Friendly Justice – From theory to practice</a:t>
            </a:r>
          </a:p>
          <a:p>
            <a:pPr>
              <a:lnSpc>
                <a:spcPct val="100000"/>
              </a:lnSpc>
            </a:pPr>
            <a:r>
              <a:rPr lang="en-US" sz="3600" dirty="0">
                <a:solidFill>
                  <a:srgbClr val="FF9933"/>
                </a:solidFill>
              </a:rPr>
              <a:t>Introduction</a:t>
            </a:r>
            <a:endParaRPr lang="fr-BE" sz="3600" dirty="0">
              <a:solidFill>
                <a:srgbClr val="FF9933"/>
              </a:solidFill>
            </a:endParaRPr>
          </a:p>
        </p:txBody>
      </p:sp>
      <p:pic>
        <p:nvPicPr>
          <p:cNvPr id="6" name="Image 5"/>
          <p:cNvPicPr>
            <a:picLocks noChangeAspect="1"/>
          </p:cNvPicPr>
          <p:nvPr/>
        </p:nvPicPr>
        <p:blipFill>
          <a:blip r:embed="rId3"/>
          <a:stretch>
            <a:fillRect/>
          </a:stretch>
        </p:blipFill>
        <p:spPr>
          <a:xfrm>
            <a:off x="7081277" y="3637674"/>
            <a:ext cx="2493029" cy="1713498"/>
          </a:xfrm>
          <a:prstGeom prst="rect">
            <a:avLst/>
          </a:prstGeom>
        </p:spPr>
      </p:pic>
      <p:pic>
        <p:nvPicPr>
          <p:cNvPr id="10" name="Image 9"/>
          <p:cNvPicPr>
            <a:picLocks noChangeAspect="1"/>
          </p:cNvPicPr>
          <p:nvPr/>
        </p:nvPicPr>
        <p:blipFill>
          <a:blip r:embed="rId4"/>
          <a:stretch>
            <a:fillRect/>
          </a:stretch>
        </p:blipFill>
        <p:spPr>
          <a:xfrm>
            <a:off x="2837616" y="1715499"/>
            <a:ext cx="2389785" cy="3485762"/>
          </a:xfrm>
          <a:prstGeom prst="rect">
            <a:avLst/>
          </a:prstGeom>
        </p:spPr>
      </p:pic>
      <p:sp>
        <p:nvSpPr>
          <p:cNvPr id="11" name="Rectangle 10"/>
          <p:cNvSpPr/>
          <p:nvPr/>
        </p:nvSpPr>
        <p:spPr>
          <a:xfrm>
            <a:off x="5515011" y="1894793"/>
            <a:ext cx="6096000" cy="1200329"/>
          </a:xfrm>
          <a:prstGeom prst="rect">
            <a:avLst/>
          </a:prstGeom>
        </p:spPr>
        <p:txBody>
          <a:bodyPr>
            <a:spAutoFit/>
          </a:bodyPr>
          <a:lstStyle/>
          <a:p>
            <a:pPr marL="285750" indent="-285750">
              <a:buFont typeface="Arial" panose="020B0604020202020204" pitchFamily="34" charset="0"/>
              <a:buChar char="•"/>
            </a:pPr>
            <a:r>
              <a:rPr lang="fr-BE" baseline="0" dirty="0"/>
              <a:t>The Council of Europe </a:t>
            </a:r>
            <a:r>
              <a:rPr lang="fr-BE" baseline="0" dirty="0" err="1"/>
              <a:t>is</a:t>
            </a:r>
            <a:r>
              <a:rPr lang="fr-BE" baseline="0" dirty="0"/>
              <a:t> the l</a:t>
            </a:r>
            <a:r>
              <a:rPr lang="en-US" baseline="0" dirty="0" err="1"/>
              <a:t>eading</a:t>
            </a:r>
            <a:r>
              <a:rPr lang="en-US" baseline="0" dirty="0"/>
              <a:t> human rights </a:t>
            </a:r>
            <a:r>
              <a:rPr lang="en-US" baseline="0" dirty="0" err="1"/>
              <a:t>organisation</a:t>
            </a:r>
            <a:r>
              <a:rPr lang="en-US" baseline="0" dirty="0"/>
              <a:t> rights in Europe</a:t>
            </a:r>
          </a:p>
          <a:p>
            <a:pPr marL="285750" indent="-285750">
              <a:buFont typeface="Arial" panose="020B0604020202020204" pitchFamily="34" charset="0"/>
              <a:buChar char="•"/>
            </a:pPr>
            <a:r>
              <a:rPr lang="en-US" baseline="0" dirty="0"/>
              <a:t>46 Member States (including the 27 EU Member States)</a:t>
            </a:r>
          </a:p>
          <a:p>
            <a:pPr marL="285750" indent="-285750">
              <a:buFont typeface="Arial" panose="020B0604020202020204" pitchFamily="34" charset="0"/>
              <a:buChar char="•"/>
            </a:pPr>
            <a:r>
              <a:rPr lang="en-US" baseline="0" dirty="0"/>
              <a:t>European </a:t>
            </a:r>
            <a:r>
              <a:rPr lang="en-US" baseline="0" dirty="0" err="1"/>
              <a:t>Convetion</a:t>
            </a:r>
            <a:r>
              <a:rPr lang="en-US" baseline="0" dirty="0"/>
              <a:t> on Human Rights. </a:t>
            </a:r>
            <a:endParaRPr lang="fr-BE" baseline="0" dirty="0"/>
          </a:p>
        </p:txBody>
      </p:sp>
    </p:spTree>
    <p:extLst>
      <p:ext uri="{BB962C8B-B14F-4D97-AF65-F5344CB8AC3E}">
        <p14:creationId xmlns:p14="http://schemas.microsoft.com/office/powerpoint/2010/main" val="1753903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069423" y="0"/>
            <a:ext cx="7473043" cy="869492"/>
          </a:xfrm>
        </p:spPr>
        <p:txBody>
          <a:bodyPr>
            <a:noAutofit/>
          </a:bodyPr>
          <a:lstStyle/>
          <a:p>
            <a:pPr>
              <a:lnSpc>
                <a:spcPct val="100000"/>
              </a:lnSpc>
            </a:pPr>
            <a:r>
              <a:rPr lang="en-US" sz="2800" dirty="0">
                <a:solidFill>
                  <a:srgbClr val="FF9933"/>
                </a:solidFill>
              </a:rPr>
              <a:t>Part 3 - Case study – How to implement child-friendly justice principles? </a:t>
            </a:r>
            <a:endParaRPr lang="fr-BE" sz="2800" dirty="0">
              <a:solidFill>
                <a:srgbClr val="FF9933"/>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168163" y="55631"/>
            <a:ext cx="5625543" cy="6678751"/>
          </a:xfrm>
          <a:prstGeom prst="rect">
            <a:avLst/>
          </a:prstGeom>
          <a:solidFill>
            <a:schemeClr val="bg1"/>
          </a:solidFill>
        </p:spPr>
        <p:txBody>
          <a:bodyPr wrap="square" rtlCol="0">
            <a:spAutoFit/>
          </a:bodyPr>
          <a:lstStyle/>
          <a:p>
            <a:r>
              <a:rPr lang="fr-BE" b="1" dirty="0">
                <a:solidFill>
                  <a:prstClr val="black"/>
                </a:solidFill>
              </a:rPr>
              <a:t>Situation 1 - Adam</a:t>
            </a:r>
            <a:endParaRPr lang="fr-BE" dirty="0">
              <a:solidFill>
                <a:prstClr val="black"/>
              </a:solidFill>
            </a:endParaRPr>
          </a:p>
          <a:p>
            <a:endParaRPr lang="en-US" sz="1000" dirty="0">
              <a:solidFill>
                <a:prstClr val="black"/>
              </a:solidFill>
            </a:endParaRPr>
          </a:p>
          <a:p>
            <a:r>
              <a:rPr lang="en-US" sz="1000" dirty="0">
                <a:solidFill>
                  <a:prstClr val="black"/>
                </a:solidFill>
              </a:rPr>
              <a:t>Adam is a 15 years old boy. He was arrested yesterday with stolen mobile phones and a small amount of cannabis resin. </a:t>
            </a:r>
          </a:p>
          <a:p>
            <a:endParaRPr lang="en-US" sz="1000" dirty="0">
              <a:solidFill>
                <a:prstClr val="black"/>
              </a:solidFill>
            </a:endParaRPr>
          </a:p>
          <a:p>
            <a:r>
              <a:rPr lang="en-US" sz="1000" dirty="0">
                <a:solidFill>
                  <a:prstClr val="black"/>
                </a:solidFill>
              </a:rPr>
              <a:t>The police brought him to the police station in handcuffs, even though he showed no resistance. </a:t>
            </a:r>
          </a:p>
          <a:p>
            <a:endParaRPr lang="en-US" sz="1000" dirty="0">
              <a:solidFill>
                <a:prstClr val="black"/>
              </a:solidFill>
            </a:endParaRPr>
          </a:p>
          <a:p>
            <a:r>
              <a:rPr lang="en-US" sz="1000" dirty="0">
                <a:solidFill>
                  <a:prstClr val="black"/>
                </a:solidFill>
              </a:rPr>
              <a:t>When he arrived at the station, the police called a duty lawyer to represent him during the hearing. The lawyer </a:t>
            </a:r>
            <a:r>
              <a:rPr lang="en-US" sz="1000" dirty="0" err="1">
                <a:solidFill>
                  <a:prstClr val="black"/>
                </a:solidFill>
              </a:rPr>
              <a:t>realised</a:t>
            </a:r>
            <a:r>
              <a:rPr lang="en-US" sz="1000" dirty="0">
                <a:solidFill>
                  <a:prstClr val="black"/>
                </a:solidFill>
              </a:rPr>
              <a:t> during the confidential meeting before the hearing that Adam does not speak [</a:t>
            </a:r>
            <a:r>
              <a:rPr lang="en-US" sz="1000" dirty="0">
                <a:solidFill>
                  <a:srgbClr val="FF0000"/>
                </a:solidFill>
              </a:rPr>
              <a:t>national language</a:t>
            </a:r>
            <a:r>
              <a:rPr lang="en-US" sz="1000" dirty="0">
                <a:solidFill>
                  <a:prstClr val="black"/>
                </a:solidFill>
              </a:rPr>
              <a:t>] very well, he seems to understand but only expresses himself with the present tense and little vocabulary. The lawyer therefore requested that an interpreter be present for the hearing. The police officer explained to the lawyer that no interpreter was available for another hour and that the interview would have to be conducted without one. In addition, the policeman said it was not necessary given that Adam speak some [</a:t>
            </a:r>
            <a:r>
              <a:rPr lang="en-US" sz="1000" dirty="0">
                <a:solidFill>
                  <a:srgbClr val="FF0000"/>
                </a:solidFill>
              </a:rPr>
              <a:t>national language</a:t>
            </a:r>
            <a:r>
              <a:rPr lang="en-US" sz="1000" dirty="0">
                <a:solidFill>
                  <a:prstClr val="black"/>
                </a:solidFill>
              </a:rPr>
              <a:t>].</a:t>
            </a:r>
          </a:p>
          <a:p>
            <a:endParaRPr lang="en-US" sz="1000" dirty="0">
              <a:solidFill>
                <a:prstClr val="black"/>
              </a:solidFill>
            </a:endParaRPr>
          </a:p>
          <a:p>
            <a:r>
              <a:rPr lang="en-US" sz="1000" dirty="0">
                <a:solidFill>
                  <a:prstClr val="black"/>
                </a:solidFill>
              </a:rPr>
              <a:t>During the interview, the policeman displayed racism, he even said "you are all the same, you [</a:t>
            </a:r>
            <a:r>
              <a:rPr lang="en-US" sz="1000" dirty="0">
                <a:solidFill>
                  <a:srgbClr val="FF0000"/>
                </a:solidFill>
              </a:rPr>
              <a:t>Adam's nationality</a:t>
            </a:r>
            <a:r>
              <a:rPr lang="en-US" sz="1000" dirty="0">
                <a:solidFill>
                  <a:prstClr val="black"/>
                </a:solidFill>
              </a:rPr>
              <a:t>], you are all thieves". The hearing lasted two hours, from 6 to 8pm, and Adam was then taken into custody. He was placed in a collective cell with other adolescents and adults. </a:t>
            </a:r>
          </a:p>
          <a:p>
            <a:endParaRPr lang="en-US" sz="1000" dirty="0">
              <a:solidFill>
                <a:prstClr val="black"/>
              </a:solidFill>
            </a:endParaRPr>
          </a:p>
          <a:p>
            <a:r>
              <a:rPr lang="en-US" sz="1000" dirty="0">
                <a:solidFill>
                  <a:prstClr val="black"/>
                </a:solidFill>
              </a:rPr>
              <a:t>The next morning, he was brought, again handcuffed, before the judge. He kept his handcuffs on throughout the hearing. This time an interpreter was present but the lawyer was not the same as the day before and he had no more than 10 minutes to talk to Adam before the hearing. </a:t>
            </a:r>
          </a:p>
          <a:p>
            <a:endParaRPr lang="en-US" sz="1000" dirty="0">
              <a:solidFill>
                <a:prstClr val="black"/>
              </a:solidFill>
            </a:endParaRPr>
          </a:p>
          <a:p>
            <a:r>
              <a:rPr lang="en-US" sz="1000" dirty="0">
                <a:solidFill>
                  <a:prstClr val="black"/>
                </a:solidFill>
              </a:rPr>
              <a:t>In the courtroom were two police officers from the police station, the interpreter, the prosecutor, the judge, Adam and his lawyer. During the hearing, the judge gave the floor to Adam who decided to speak in [</a:t>
            </a:r>
            <a:r>
              <a:rPr lang="en-US" sz="1000" dirty="0">
                <a:solidFill>
                  <a:srgbClr val="FF0000"/>
                </a:solidFill>
              </a:rPr>
              <a:t>national language</a:t>
            </a:r>
            <a:r>
              <a:rPr lang="en-US" sz="1000" dirty="0">
                <a:solidFill>
                  <a:prstClr val="black"/>
                </a:solidFill>
              </a:rPr>
              <a:t>] to show his goodwill. The judge ordered Adam to be placed in pre-trial detention, even though the lawyer had pointed out that he was living with his mother and had no previous convictions. The lawyer challenged the absence of an interpreter during Adam's police hearing, but the judge did not find this challenge important as Adam seemed to speak some [</a:t>
            </a:r>
            <a:r>
              <a:rPr lang="en-US" sz="1000" dirty="0">
                <a:solidFill>
                  <a:srgbClr val="FF0000"/>
                </a:solidFill>
              </a:rPr>
              <a:t>national language</a:t>
            </a:r>
            <a:r>
              <a:rPr lang="en-US" sz="1000" dirty="0">
                <a:solidFill>
                  <a:prstClr val="black"/>
                </a:solidFill>
              </a:rPr>
              <a:t>]. The judge even asked </a:t>
            </a:r>
            <a:r>
              <a:rPr lang="en-US" sz="1000" dirty="0" err="1">
                <a:solidFill>
                  <a:prstClr val="black"/>
                </a:solidFill>
              </a:rPr>
              <a:t>Adama</a:t>
            </a:r>
            <a:r>
              <a:rPr lang="en-US" sz="1000" dirty="0">
                <a:solidFill>
                  <a:prstClr val="black"/>
                </a:solidFill>
              </a:rPr>
              <a:t>: "</a:t>
            </a:r>
            <a:r>
              <a:rPr lang="en-US" sz="1000" i="1" dirty="0">
                <a:solidFill>
                  <a:prstClr val="black"/>
                </a:solidFill>
              </a:rPr>
              <a:t>You go to school Adam, you speak our language, right?", </a:t>
            </a:r>
            <a:r>
              <a:rPr lang="en-US" sz="1000" dirty="0">
                <a:solidFill>
                  <a:prstClr val="black"/>
                </a:solidFill>
              </a:rPr>
              <a:t>to which Adam replied “Yes, yes" so as not to upset him.</a:t>
            </a:r>
          </a:p>
          <a:p>
            <a:endParaRPr lang="en-US" sz="1000" dirty="0">
              <a:solidFill>
                <a:prstClr val="black"/>
              </a:solidFill>
            </a:endParaRPr>
          </a:p>
          <a:p>
            <a:r>
              <a:rPr lang="en-US" sz="1000" dirty="0">
                <a:solidFill>
                  <a:prstClr val="black"/>
                </a:solidFill>
              </a:rPr>
              <a:t>Adam did not fully understand what had been decided for him during the hearing or what would happen to him. The lawyer took the time after the hearing to explain it to him. However, Adam did not understand very well because the interpreter did not speak the same dialect as him.  </a:t>
            </a:r>
          </a:p>
          <a:p>
            <a:endParaRPr lang="en-GB" sz="1000" dirty="0">
              <a:solidFill>
                <a:prstClr val="black"/>
              </a:solidFill>
            </a:endParaRPr>
          </a:p>
          <a:p>
            <a:pPr marL="285750" lvl="0" indent="-285750">
              <a:buFont typeface="Wingdings" panose="05000000000000000000" pitchFamily="2" charset="2"/>
              <a:buChar char="Ø"/>
            </a:pPr>
            <a:r>
              <a:rPr lang="fr-BE" sz="1000" b="1" i="1" dirty="0">
                <a:solidFill>
                  <a:prstClr val="black"/>
                </a:solidFill>
              </a:rPr>
              <a:t>In </a:t>
            </a:r>
            <a:r>
              <a:rPr lang="fr-BE" sz="1000" b="1" i="1" dirty="0" err="1">
                <a:solidFill>
                  <a:prstClr val="black"/>
                </a:solidFill>
              </a:rPr>
              <a:t>this</a:t>
            </a:r>
            <a:r>
              <a:rPr lang="fr-BE" sz="1000" b="1" i="1" dirty="0">
                <a:solidFill>
                  <a:prstClr val="black"/>
                </a:solidFill>
              </a:rPr>
              <a:t> situation, </a:t>
            </a:r>
            <a:r>
              <a:rPr lang="fr-BE" sz="1000" b="1" i="1" dirty="0" err="1">
                <a:solidFill>
                  <a:prstClr val="black"/>
                </a:solidFill>
              </a:rPr>
              <a:t>what</a:t>
            </a:r>
            <a:r>
              <a:rPr lang="fr-BE" sz="1000" b="1" i="1" dirty="0">
                <a:solidFill>
                  <a:prstClr val="black"/>
                </a:solidFill>
              </a:rPr>
              <a:t> </a:t>
            </a:r>
            <a:r>
              <a:rPr lang="fr-BE" sz="1000" b="1" i="1" dirty="0" err="1">
                <a:solidFill>
                  <a:prstClr val="black"/>
                </a:solidFill>
              </a:rPr>
              <a:t>was</a:t>
            </a:r>
            <a:r>
              <a:rPr lang="fr-BE" sz="1000" b="1" i="1" dirty="0">
                <a:solidFill>
                  <a:prstClr val="black"/>
                </a:solidFill>
              </a:rPr>
              <a:t> </a:t>
            </a:r>
            <a:r>
              <a:rPr lang="fr-BE" sz="1000" b="1" i="1" dirty="0" err="1">
                <a:solidFill>
                  <a:prstClr val="black"/>
                </a:solidFill>
              </a:rPr>
              <a:t>consitent</a:t>
            </a:r>
            <a:r>
              <a:rPr lang="fr-BE" sz="1000" b="1" i="1" dirty="0">
                <a:solidFill>
                  <a:prstClr val="black"/>
                </a:solidFill>
              </a:rPr>
              <a:t> </a:t>
            </a:r>
            <a:r>
              <a:rPr lang="fr-BE" sz="1000" b="1" i="1" dirty="0" err="1">
                <a:solidFill>
                  <a:prstClr val="black"/>
                </a:solidFill>
              </a:rPr>
              <a:t>with</a:t>
            </a:r>
            <a:r>
              <a:rPr lang="fr-BE" sz="1000" b="1" i="1" dirty="0">
                <a:solidFill>
                  <a:prstClr val="black"/>
                </a:solidFill>
              </a:rPr>
              <a:t> the </a:t>
            </a:r>
            <a:r>
              <a:rPr lang="fr-BE" sz="1000" b="1" i="1" dirty="0" err="1">
                <a:solidFill>
                  <a:prstClr val="black"/>
                </a:solidFill>
              </a:rPr>
              <a:t>child</a:t>
            </a:r>
            <a:r>
              <a:rPr lang="fr-BE" sz="1000" b="1" i="1" dirty="0">
                <a:solidFill>
                  <a:prstClr val="black"/>
                </a:solidFill>
              </a:rPr>
              <a:t> </a:t>
            </a:r>
            <a:r>
              <a:rPr lang="fr-BE" sz="1000" b="1" i="1" dirty="0" err="1">
                <a:solidFill>
                  <a:prstClr val="black"/>
                </a:solidFill>
              </a:rPr>
              <a:t>friendly</a:t>
            </a:r>
            <a:r>
              <a:rPr lang="fr-BE" sz="1000" b="1" i="1" dirty="0">
                <a:solidFill>
                  <a:prstClr val="black"/>
                </a:solidFill>
              </a:rPr>
              <a:t> justice guidelines? </a:t>
            </a:r>
            <a:r>
              <a:rPr lang="fr-BE" sz="1000" b="1" i="1" dirty="0" err="1">
                <a:solidFill>
                  <a:prstClr val="black"/>
                </a:solidFill>
              </a:rPr>
              <a:t>What</a:t>
            </a:r>
            <a:r>
              <a:rPr lang="fr-BE" sz="1000" b="1" i="1" dirty="0">
                <a:solidFill>
                  <a:prstClr val="black"/>
                </a:solidFill>
              </a:rPr>
              <a:t> </a:t>
            </a:r>
            <a:r>
              <a:rPr lang="fr-BE" sz="1000" b="1" i="1" dirty="0" err="1">
                <a:solidFill>
                  <a:prstClr val="black"/>
                </a:solidFill>
              </a:rPr>
              <a:t>was</a:t>
            </a:r>
            <a:r>
              <a:rPr lang="fr-BE" sz="1000" b="1" i="1" dirty="0">
                <a:solidFill>
                  <a:prstClr val="black"/>
                </a:solidFill>
              </a:rPr>
              <a:t> not?</a:t>
            </a:r>
          </a:p>
          <a:p>
            <a:pPr marL="285750" lvl="0" indent="-285750">
              <a:buFont typeface="Wingdings" panose="05000000000000000000" pitchFamily="2" charset="2"/>
              <a:buChar char="Ø"/>
            </a:pPr>
            <a:r>
              <a:rPr lang="fr-BE" sz="1000" b="1" i="1" dirty="0">
                <a:solidFill>
                  <a:prstClr val="black"/>
                </a:solidFill>
              </a:rPr>
              <a:t>In </a:t>
            </a:r>
            <a:r>
              <a:rPr lang="fr-BE" sz="1000" b="1" i="1" dirty="0" err="1">
                <a:solidFill>
                  <a:prstClr val="black"/>
                </a:solidFill>
              </a:rPr>
              <a:t>this</a:t>
            </a:r>
            <a:r>
              <a:rPr lang="fr-BE" sz="1000" b="1" i="1" dirty="0">
                <a:solidFill>
                  <a:prstClr val="black"/>
                </a:solidFill>
              </a:rPr>
              <a:t> situation, </a:t>
            </a:r>
            <a:r>
              <a:rPr lang="fr-BE" sz="1000" b="1" i="1" dirty="0" err="1">
                <a:solidFill>
                  <a:prstClr val="black"/>
                </a:solidFill>
              </a:rPr>
              <a:t>what</a:t>
            </a:r>
            <a:r>
              <a:rPr lang="fr-BE" sz="1000" b="1" i="1" dirty="0">
                <a:solidFill>
                  <a:prstClr val="black"/>
                </a:solidFill>
              </a:rPr>
              <a:t> the </a:t>
            </a:r>
            <a:r>
              <a:rPr lang="fr-BE" sz="1000" b="1" i="1" dirty="0" err="1">
                <a:solidFill>
                  <a:prstClr val="black"/>
                </a:solidFill>
              </a:rPr>
              <a:t>lawyer</a:t>
            </a:r>
            <a:r>
              <a:rPr lang="fr-BE" sz="1000" b="1" i="1" dirty="0">
                <a:solidFill>
                  <a:prstClr val="black"/>
                </a:solidFill>
              </a:rPr>
              <a:t> </a:t>
            </a:r>
            <a:r>
              <a:rPr lang="fr-BE" sz="1000" b="1" i="1" dirty="0" err="1">
                <a:solidFill>
                  <a:prstClr val="black"/>
                </a:solidFill>
              </a:rPr>
              <a:t>could</a:t>
            </a:r>
            <a:r>
              <a:rPr lang="fr-BE" sz="1000" b="1" i="1" dirty="0">
                <a:solidFill>
                  <a:prstClr val="black"/>
                </a:solidFill>
              </a:rPr>
              <a:t> have </a:t>
            </a:r>
            <a:r>
              <a:rPr lang="fr-BE" sz="1000" b="1" i="1" dirty="0" err="1">
                <a:solidFill>
                  <a:prstClr val="black"/>
                </a:solidFill>
              </a:rPr>
              <a:t>done</a:t>
            </a:r>
            <a:r>
              <a:rPr lang="fr-BE" sz="1000" b="1" i="1" dirty="0">
                <a:solidFill>
                  <a:prstClr val="black"/>
                </a:solidFill>
              </a:rPr>
              <a:t> </a:t>
            </a:r>
            <a:r>
              <a:rPr lang="fr-BE" sz="1000" b="1" i="1" dirty="0" err="1">
                <a:solidFill>
                  <a:prstClr val="black"/>
                </a:solidFill>
              </a:rPr>
              <a:t>so</a:t>
            </a:r>
            <a:r>
              <a:rPr lang="fr-BE" sz="1000" b="1" i="1" dirty="0">
                <a:solidFill>
                  <a:prstClr val="black"/>
                </a:solidFill>
              </a:rPr>
              <a:t> </a:t>
            </a:r>
            <a:r>
              <a:rPr lang="fr-BE" sz="1000" b="1" i="1" dirty="0" err="1">
                <a:solidFill>
                  <a:prstClr val="black"/>
                </a:solidFill>
              </a:rPr>
              <a:t>that</a:t>
            </a:r>
            <a:r>
              <a:rPr lang="fr-BE" sz="1000" b="1" i="1" dirty="0">
                <a:solidFill>
                  <a:prstClr val="black"/>
                </a:solidFill>
              </a:rPr>
              <a:t> the </a:t>
            </a:r>
            <a:r>
              <a:rPr lang="fr-BE" sz="1000" b="1" i="1" dirty="0" err="1">
                <a:solidFill>
                  <a:prstClr val="black"/>
                </a:solidFill>
              </a:rPr>
              <a:t>procedure</a:t>
            </a:r>
            <a:r>
              <a:rPr lang="fr-BE" sz="1000" b="1" i="1" dirty="0">
                <a:solidFill>
                  <a:prstClr val="black"/>
                </a:solidFill>
              </a:rPr>
              <a:t> </a:t>
            </a:r>
            <a:r>
              <a:rPr lang="fr-BE" sz="1000" b="1" i="1" dirty="0" err="1">
                <a:solidFill>
                  <a:prstClr val="black"/>
                </a:solidFill>
              </a:rPr>
              <a:t>is</a:t>
            </a:r>
            <a:r>
              <a:rPr lang="fr-BE" sz="1000" b="1" i="1" dirty="0">
                <a:solidFill>
                  <a:prstClr val="black"/>
                </a:solidFill>
              </a:rPr>
              <a:t> more </a:t>
            </a:r>
            <a:r>
              <a:rPr lang="fr-BE" sz="1000" b="1" i="1" dirty="0" err="1">
                <a:solidFill>
                  <a:prstClr val="black"/>
                </a:solidFill>
              </a:rPr>
              <a:t>child</a:t>
            </a:r>
            <a:r>
              <a:rPr lang="fr-BE" sz="1000" b="1" i="1" dirty="0">
                <a:solidFill>
                  <a:prstClr val="black"/>
                </a:solidFill>
              </a:rPr>
              <a:t> </a:t>
            </a:r>
            <a:r>
              <a:rPr lang="fr-BE" sz="1000" b="1" i="1" dirty="0" err="1">
                <a:solidFill>
                  <a:prstClr val="black"/>
                </a:solidFill>
              </a:rPr>
              <a:t>friendly</a:t>
            </a:r>
            <a:r>
              <a:rPr lang="fr-BE" sz="1000" b="1" i="1" dirty="0">
                <a:solidFill>
                  <a:prstClr val="black"/>
                </a:solidFill>
              </a:rPr>
              <a:t> ?</a:t>
            </a:r>
          </a:p>
          <a:p>
            <a:pPr marL="285750" lvl="0" indent="-285750">
              <a:buFont typeface="Wingdings" panose="05000000000000000000" pitchFamily="2" charset="2"/>
              <a:buChar char="Ø"/>
            </a:pPr>
            <a:r>
              <a:rPr lang="fr-BE" sz="1000" b="1" i="1" dirty="0" err="1">
                <a:solidFill>
                  <a:prstClr val="black"/>
                </a:solidFill>
              </a:rPr>
              <a:t>What</a:t>
            </a:r>
            <a:r>
              <a:rPr lang="fr-BE" sz="1000" b="1" i="1" dirty="0">
                <a:solidFill>
                  <a:prstClr val="black"/>
                </a:solidFill>
              </a:rPr>
              <a:t> </a:t>
            </a:r>
            <a:r>
              <a:rPr lang="fr-BE" sz="1000" b="1" i="1" dirty="0" err="1">
                <a:solidFill>
                  <a:prstClr val="black"/>
                </a:solidFill>
              </a:rPr>
              <a:t>legal</a:t>
            </a:r>
            <a:r>
              <a:rPr lang="fr-BE" sz="1000" b="1" i="1" dirty="0">
                <a:solidFill>
                  <a:prstClr val="black"/>
                </a:solidFill>
              </a:rPr>
              <a:t> or structural changes </a:t>
            </a:r>
            <a:r>
              <a:rPr lang="fr-BE" sz="1000" b="1" i="1" dirty="0" err="1">
                <a:solidFill>
                  <a:prstClr val="black"/>
                </a:solidFill>
              </a:rPr>
              <a:t>would</a:t>
            </a:r>
            <a:r>
              <a:rPr lang="fr-BE" sz="1000" b="1" i="1" dirty="0">
                <a:solidFill>
                  <a:prstClr val="black"/>
                </a:solidFill>
              </a:rPr>
              <a:t> have been </a:t>
            </a:r>
            <a:r>
              <a:rPr lang="fr-BE" sz="1000" b="1" i="1" dirty="0" err="1">
                <a:solidFill>
                  <a:prstClr val="black"/>
                </a:solidFill>
              </a:rPr>
              <a:t>necessary</a:t>
            </a:r>
            <a:r>
              <a:rPr lang="fr-BE" sz="1000" b="1" i="1" dirty="0">
                <a:solidFill>
                  <a:prstClr val="black"/>
                </a:solidFill>
              </a:rPr>
              <a:t>?</a:t>
            </a:r>
          </a:p>
          <a:p>
            <a:endParaRPr lang="en-GB" b="1" dirty="0">
              <a:solidFill>
                <a:prstClr val="black"/>
              </a:solidFill>
            </a:endParaRPr>
          </a:p>
        </p:txBody>
      </p:sp>
      <p:sp>
        <p:nvSpPr>
          <p:cNvPr id="8" name="ZoneTexte 7">
            <a:extLst>
              <a:ext uri="{FF2B5EF4-FFF2-40B4-BE49-F238E27FC236}">
                <a16:creationId xmlns:a16="http://schemas.microsoft.com/office/drawing/2014/main" id="{31378776-A142-408E-9964-67E8A49530E5}"/>
              </a:ext>
            </a:extLst>
          </p:cNvPr>
          <p:cNvSpPr txBox="1"/>
          <p:nvPr/>
        </p:nvSpPr>
        <p:spPr>
          <a:xfrm>
            <a:off x="5950085" y="55632"/>
            <a:ext cx="5937115" cy="6760638"/>
          </a:xfrm>
          <a:prstGeom prst="rect">
            <a:avLst/>
          </a:prstGeom>
          <a:solidFill>
            <a:schemeClr val="bg1"/>
          </a:solidFill>
        </p:spPr>
        <p:txBody>
          <a:bodyPr wrap="square" rtlCol="0">
            <a:spAutoFit/>
          </a:bodyPr>
          <a:lstStyle/>
          <a:p>
            <a:r>
              <a:rPr lang="fr-BE" b="1" dirty="0">
                <a:solidFill>
                  <a:prstClr val="black"/>
                </a:solidFill>
              </a:rPr>
              <a:t>Situation 2 – Alex</a:t>
            </a:r>
          </a:p>
          <a:p>
            <a:endParaRPr lang="fr-BE" sz="1600" b="1" dirty="0">
              <a:solidFill>
                <a:prstClr val="black"/>
              </a:solidFill>
            </a:endParaRPr>
          </a:p>
          <a:p>
            <a:r>
              <a:rPr lang="en-US" sz="1050" dirty="0">
                <a:solidFill>
                  <a:prstClr val="black"/>
                </a:solidFill>
              </a:rPr>
              <a:t>Today, Alex is 16 years old. When he was 14, he was arrested for </a:t>
            </a:r>
            <a:r>
              <a:rPr lang="en-US" sz="1050" dirty="0" err="1">
                <a:solidFill>
                  <a:prstClr val="black"/>
                </a:solidFill>
              </a:rPr>
              <a:t>vandalising</a:t>
            </a:r>
            <a:r>
              <a:rPr lang="en-US" sz="1050" dirty="0">
                <a:solidFill>
                  <a:prstClr val="black"/>
                </a:solidFill>
              </a:rPr>
              <a:t> the town hall with some friends.</a:t>
            </a:r>
          </a:p>
          <a:p>
            <a:endParaRPr lang="en-US" sz="1050" dirty="0">
              <a:solidFill>
                <a:prstClr val="black"/>
              </a:solidFill>
            </a:endParaRPr>
          </a:p>
          <a:p>
            <a:r>
              <a:rPr lang="en-US" sz="1050" dirty="0">
                <a:solidFill>
                  <a:prstClr val="black"/>
                </a:solidFill>
              </a:rPr>
              <a:t>At the time he confessed to the offences during a police hearing, and again at a hearing with a judge.</a:t>
            </a:r>
          </a:p>
          <a:p>
            <a:endParaRPr lang="en-US" sz="1050" dirty="0">
              <a:solidFill>
                <a:prstClr val="black"/>
              </a:solidFill>
            </a:endParaRPr>
          </a:p>
          <a:p>
            <a:r>
              <a:rPr lang="en-US" sz="1050" dirty="0">
                <a:solidFill>
                  <a:prstClr val="black"/>
                </a:solidFill>
              </a:rPr>
              <a:t>Since then, he has not committed any further offences and is attending school. </a:t>
            </a:r>
          </a:p>
          <a:p>
            <a:endParaRPr lang="en-US" sz="1050" dirty="0">
              <a:solidFill>
                <a:prstClr val="black"/>
              </a:solidFill>
            </a:endParaRPr>
          </a:p>
          <a:p>
            <a:r>
              <a:rPr lang="en-US" sz="1050" dirty="0">
                <a:solidFill>
                  <a:prstClr val="black"/>
                </a:solidFill>
              </a:rPr>
              <a:t>Today is the day of his trial. He faces a reprimand and community service. In addition, his parents are civilly liable for the damage caused and may have to pay compensation.</a:t>
            </a:r>
          </a:p>
          <a:p>
            <a:endParaRPr lang="en-US" sz="1050" dirty="0">
              <a:solidFill>
                <a:prstClr val="black"/>
              </a:solidFill>
            </a:endParaRPr>
          </a:p>
          <a:p>
            <a:r>
              <a:rPr lang="en-US" sz="1050" dirty="0" err="1">
                <a:solidFill>
                  <a:prstClr val="black"/>
                </a:solidFill>
              </a:rPr>
              <a:t>Maitre</a:t>
            </a:r>
            <a:r>
              <a:rPr lang="en-US" sz="1050" dirty="0">
                <a:solidFill>
                  <a:prstClr val="black"/>
                </a:solidFill>
              </a:rPr>
              <a:t> Ton, Alex's parents' lawyer, is representing him. Yesterday they had a meeting to prepare. Alex agreed to continue to fully admit his guilt, </a:t>
            </a:r>
            <a:r>
              <a:rPr lang="en-US" sz="1050" dirty="0" err="1">
                <a:solidFill>
                  <a:prstClr val="black"/>
                </a:solidFill>
              </a:rPr>
              <a:t>Maitre</a:t>
            </a:r>
            <a:r>
              <a:rPr lang="en-US" sz="1050" dirty="0">
                <a:solidFill>
                  <a:prstClr val="black"/>
                </a:solidFill>
              </a:rPr>
              <a:t> Ton having explained to him that this would certainly play well with the judge as he had already confessed in the past. However, his parents, who were present at the time, convinced him that it was better not to get too involved and to highlight the responsibility of his friends. Indeed, they hope not to be condemned to pay too much.</a:t>
            </a:r>
          </a:p>
          <a:p>
            <a:endParaRPr lang="en-US" sz="1050" dirty="0">
              <a:solidFill>
                <a:prstClr val="black"/>
              </a:solidFill>
            </a:endParaRPr>
          </a:p>
          <a:p>
            <a:r>
              <a:rPr lang="en-US" sz="1050" dirty="0">
                <a:solidFill>
                  <a:prstClr val="black"/>
                </a:solidFill>
              </a:rPr>
              <a:t>Today, Alex went to court with his parents and his lawyer. The judge gave the floor to the prosecutor, the parents and the lawyer. There was a crowd in the room because there were several hearings that morning, so Alex was intimidated. The prosecutor requested that Alex do 70 hours of community service and stressed the seriousness of the damage done. Alex had no idea who this person was and, as he was dressed like the judge, thought he was sentencing him to 70 hours of community service before his lawyer could even speak. In the end, the judge sentenced him to 50 hours of community service. Alex's lawyer had to leave directly after the hearing because he had another appointment. Alex understood that he was sentenced to do 50 hours of community service with elderly and disabled people, which made him very uncomfortable because he was convinced that community service is cleaning up the public space, like in the movies ... besides, he doesn't know when and where he will have to do this work, he really hopes it won't be during his exams. </a:t>
            </a:r>
          </a:p>
          <a:p>
            <a:endParaRPr lang="en-US" sz="1050" dirty="0">
              <a:solidFill>
                <a:prstClr val="black"/>
              </a:solidFill>
            </a:endParaRPr>
          </a:p>
          <a:p>
            <a:pPr marL="285750" indent="-285750">
              <a:buFont typeface="Wingdings" panose="05000000000000000000" pitchFamily="2" charset="2"/>
              <a:buChar char="Ø"/>
            </a:pPr>
            <a:r>
              <a:rPr lang="fr-BE" sz="1050" b="1" i="1" dirty="0">
                <a:solidFill>
                  <a:prstClr val="black"/>
                </a:solidFill>
              </a:rPr>
              <a:t>In </a:t>
            </a:r>
            <a:r>
              <a:rPr lang="fr-BE" sz="1050" b="1" i="1" dirty="0" err="1">
                <a:solidFill>
                  <a:prstClr val="black"/>
                </a:solidFill>
              </a:rPr>
              <a:t>this</a:t>
            </a:r>
            <a:r>
              <a:rPr lang="fr-BE" sz="1050" b="1" i="1" dirty="0">
                <a:solidFill>
                  <a:prstClr val="black"/>
                </a:solidFill>
              </a:rPr>
              <a:t> situation, </a:t>
            </a:r>
            <a:r>
              <a:rPr lang="fr-BE" sz="1050" b="1" i="1" dirty="0" err="1">
                <a:solidFill>
                  <a:prstClr val="black"/>
                </a:solidFill>
              </a:rPr>
              <a:t>what</a:t>
            </a:r>
            <a:r>
              <a:rPr lang="fr-BE" sz="1050" b="1" i="1" dirty="0">
                <a:solidFill>
                  <a:prstClr val="black"/>
                </a:solidFill>
              </a:rPr>
              <a:t> </a:t>
            </a:r>
            <a:r>
              <a:rPr lang="fr-BE" sz="1050" b="1" i="1" dirty="0" err="1">
                <a:solidFill>
                  <a:prstClr val="black"/>
                </a:solidFill>
              </a:rPr>
              <a:t>was</a:t>
            </a:r>
            <a:r>
              <a:rPr lang="fr-BE" sz="1050" b="1" i="1" dirty="0">
                <a:solidFill>
                  <a:prstClr val="black"/>
                </a:solidFill>
              </a:rPr>
              <a:t> </a:t>
            </a:r>
            <a:r>
              <a:rPr lang="fr-BE" sz="1050" b="1" i="1" dirty="0" err="1">
                <a:solidFill>
                  <a:prstClr val="black"/>
                </a:solidFill>
              </a:rPr>
              <a:t>consitent</a:t>
            </a:r>
            <a:r>
              <a:rPr lang="fr-BE" sz="1050" b="1" i="1" dirty="0">
                <a:solidFill>
                  <a:prstClr val="black"/>
                </a:solidFill>
              </a:rPr>
              <a:t> </a:t>
            </a:r>
            <a:r>
              <a:rPr lang="fr-BE" sz="1050" b="1" i="1" dirty="0" err="1">
                <a:solidFill>
                  <a:prstClr val="black"/>
                </a:solidFill>
              </a:rPr>
              <a:t>with</a:t>
            </a:r>
            <a:r>
              <a:rPr lang="fr-BE" sz="1050" b="1" i="1" dirty="0">
                <a:solidFill>
                  <a:prstClr val="black"/>
                </a:solidFill>
              </a:rPr>
              <a:t> the </a:t>
            </a:r>
            <a:r>
              <a:rPr lang="fr-BE" sz="1050" b="1" i="1" dirty="0" err="1">
                <a:solidFill>
                  <a:prstClr val="black"/>
                </a:solidFill>
              </a:rPr>
              <a:t>child</a:t>
            </a:r>
            <a:r>
              <a:rPr lang="fr-BE" sz="1050" b="1" i="1" dirty="0">
                <a:solidFill>
                  <a:prstClr val="black"/>
                </a:solidFill>
              </a:rPr>
              <a:t> </a:t>
            </a:r>
            <a:r>
              <a:rPr lang="fr-BE" sz="1050" b="1" i="1" dirty="0" err="1">
                <a:solidFill>
                  <a:prstClr val="black"/>
                </a:solidFill>
              </a:rPr>
              <a:t>friendly</a:t>
            </a:r>
            <a:r>
              <a:rPr lang="fr-BE" sz="1050" b="1" i="1" dirty="0">
                <a:solidFill>
                  <a:prstClr val="black"/>
                </a:solidFill>
              </a:rPr>
              <a:t> justice guidelines? </a:t>
            </a:r>
            <a:r>
              <a:rPr lang="fr-BE" sz="1050" b="1" i="1" dirty="0" err="1">
                <a:solidFill>
                  <a:prstClr val="black"/>
                </a:solidFill>
              </a:rPr>
              <a:t>What</a:t>
            </a:r>
            <a:r>
              <a:rPr lang="fr-BE" sz="1050" b="1" i="1" dirty="0">
                <a:solidFill>
                  <a:prstClr val="black"/>
                </a:solidFill>
              </a:rPr>
              <a:t> </a:t>
            </a:r>
            <a:r>
              <a:rPr lang="fr-BE" sz="1050" b="1" i="1" dirty="0" err="1">
                <a:solidFill>
                  <a:prstClr val="black"/>
                </a:solidFill>
              </a:rPr>
              <a:t>was</a:t>
            </a:r>
            <a:r>
              <a:rPr lang="fr-BE" sz="1050" b="1" i="1" dirty="0">
                <a:solidFill>
                  <a:prstClr val="black"/>
                </a:solidFill>
              </a:rPr>
              <a:t> not?</a:t>
            </a:r>
          </a:p>
          <a:p>
            <a:pPr marL="285750" indent="-285750">
              <a:buFont typeface="Wingdings" panose="05000000000000000000" pitchFamily="2" charset="2"/>
              <a:buChar char="Ø"/>
            </a:pPr>
            <a:r>
              <a:rPr lang="fr-BE" sz="1050" b="1" i="1" dirty="0">
                <a:solidFill>
                  <a:prstClr val="black"/>
                </a:solidFill>
              </a:rPr>
              <a:t>In </a:t>
            </a:r>
            <a:r>
              <a:rPr lang="fr-BE" sz="1050" b="1" i="1" dirty="0" err="1">
                <a:solidFill>
                  <a:prstClr val="black"/>
                </a:solidFill>
              </a:rPr>
              <a:t>this</a:t>
            </a:r>
            <a:r>
              <a:rPr lang="fr-BE" sz="1050" b="1" i="1" dirty="0">
                <a:solidFill>
                  <a:prstClr val="black"/>
                </a:solidFill>
              </a:rPr>
              <a:t> situation, </a:t>
            </a:r>
            <a:r>
              <a:rPr lang="fr-BE" sz="1050" b="1" i="1" dirty="0" err="1">
                <a:solidFill>
                  <a:prstClr val="black"/>
                </a:solidFill>
              </a:rPr>
              <a:t>what</a:t>
            </a:r>
            <a:r>
              <a:rPr lang="fr-BE" sz="1050" b="1" i="1" dirty="0">
                <a:solidFill>
                  <a:prstClr val="black"/>
                </a:solidFill>
              </a:rPr>
              <a:t> the </a:t>
            </a:r>
            <a:r>
              <a:rPr lang="fr-BE" sz="1050" b="1" i="1" dirty="0" err="1">
                <a:solidFill>
                  <a:prstClr val="black"/>
                </a:solidFill>
              </a:rPr>
              <a:t>lawyer</a:t>
            </a:r>
            <a:r>
              <a:rPr lang="fr-BE" sz="1050" b="1" i="1" dirty="0">
                <a:solidFill>
                  <a:prstClr val="black"/>
                </a:solidFill>
              </a:rPr>
              <a:t> </a:t>
            </a:r>
            <a:r>
              <a:rPr lang="fr-BE" sz="1050" b="1" i="1" dirty="0" err="1">
                <a:solidFill>
                  <a:prstClr val="black"/>
                </a:solidFill>
              </a:rPr>
              <a:t>could</a:t>
            </a:r>
            <a:r>
              <a:rPr lang="fr-BE" sz="1050" b="1" i="1" dirty="0">
                <a:solidFill>
                  <a:prstClr val="black"/>
                </a:solidFill>
              </a:rPr>
              <a:t> have </a:t>
            </a:r>
            <a:r>
              <a:rPr lang="fr-BE" sz="1050" b="1" i="1" dirty="0" err="1">
                <a:solidFill>
                  <a:prstClr val="black"/>
                </a:solidFill>
              </a:rPr>
              <a:t>done</a:t>
            </a:r>
            <a:r>
              <a:rPr lang="fr-BE" sz="1050" b="1" i="1" dirty="0">
                <a:solidFill>
                  <a:prstClr val="black"/>
                </a:solidFill>
              </a:rPr>
              <a:t> </a:t>
            </a:r>
            <a:r>
              <a:rPr lang="fr-BE" sz="1050" b="1" i="1" dirty="0" err="1">
                <a:solidFill>
                  <a:prstClr val="black"/>
                </a:solidFill>
              </a:rPr>
              <a:t>so</a:t>
            </a:r>
            <a:r>
              <a:rPr lang="fr-BE" sz="1050" b="1" i="1" dirty="0">
                <a:solidFill>
                  <a:prstClr val="black"/>
                </a:solidFill>
              </a:rPr>
              <a:t> </a:t>
            </a:r>
            <a:r>
              <a:rPr lang="fr-BE" sz="1050" b="1" i="1" dirty="0" err="1">
                <a:solidFill>
                  <a:prstClr val="black"/>
                </a:solidFill>
              </a:rPr>
              <a:t>that</a:t>
            </a:r>
            <a:r>
              <a:rPr lang="fr-BE" sz="1050" b="1" i="1" dirty="0">
                <a:solidFill>
                  <a:prstClr val="black"/>
                </a:solidFill>
              </a:rPr>
              <a:t> the </a:t>
            </a:r>
            <a:r>
              <a:rPr lang="fr-BE" sz="1050" b="1" i="1" dirty="0" err="1">
                <a:solidFill>
                  <a:prstClr val="black"/>
                </a:solidFill>
              </a:rPr>
              <a:t>procedure</a:t>
            </a:r>
            <a:r>
              <a:rPr lang="fr-BE" sz="1050" b="1" i="1" dirty="0">
                <a:solidFill>
                  <a:prstClr val="black"/>
                </a:solidFill>
              </a:rPr>
              <a:t> </a:t>
            </a:r>
            <a:r>
              <a:rPr lang="fr-BE" sz="1050" b="1" i="1" dirty="0" err="1">
                <a:solidFill>
                  <a:prstClr val="black"/>
                </a:solidFill>
              </a:rPr>
              <a:t>is</a:t>
            </a:r>
            <a:r>
              <a:rPr lang="fr-BE" sz="1050" b="1" i="1" dirty="0">
                <a:solidFill>
                  <a:prstClr val="black"/>
                </a:solidFill>
              </a:rPr>
              <a:t> more </a:t>
            </a:r>
            <a:r>
              <a:rPr lang="fr-BE" sz="1050" b="1" i="1" dirty="0" err="1">
                <a:solidFill>
                  <a:prstClr val="black"/>
                </a:solidFill>
              </a:rPr>
              <a:t>child</a:t>
            </a:r>
            <a:r>
              <a:rPr lang="fr-BE" sz="1050" b="1" i="1" dirty="0">
                <a:solidFill>
                  <a:prstClr val="black"/>
                </a:solidFill>
              </a:rPr>
              <a:t> </a:t>
            </a:r>
            <a:r>
              <a:rPr lang="fr-BE" sz="1050" b="1" i="1" dirty="0" err="1">
                <a:solidFill>
                  <a:prstClr val="black"/>
                </a:solidFill>
              </a:rPr>
              <a:t>friendly</a:t>
            </a:r>
            <a:r>
              <a:rPr lang="fr-BE" sz="1050" b="1" i="1" dirty="0">
                <a:solidFill>
                  <a:prstClr val="black"/>
                </a:solidFill>
              </a:rPr>
              <a:t> ?</a:t>
            </a:r>
          </a:p>
          <a:p>
            <a:pPr marL="285750" indent="-285750">
              <a:buFont typeface="Wingdings" panose="05000000000000000000" pitchFamily="2" charset="2"/>
              <a:buChar char="Ø"/>
            </a:pPr>
            <a:r>
              <a:rPr lang="fr-BE" sz="1050" b="1" i="1" dirty="0" err="1">
                <a:solidFill>
                  <a:prstClr val="black"/>
                </a:solidFill>
              </a:rPr>
              <a:t>What</a:t>
            </a:r>
            <a:r>
              <a:rPr lang="fr-BE" sz="1050" b="1" i="1" dirty="0">
                <a:solidFill>
                  <a:prstClr val="black"/>
                </a:solidFill>
              </a:rPr>
              <a:t> </a:t>
            </a:r>
            <a:r>
              <a:rPr lang="fr-BE" sz="1050" b="1" i="1" dirty="0" err="1">
                <a:solidFill>
                  <a:prstClr val="black"/>
                </a:solidFill>
              </a:rPr>
              <a:t>legal</a:t>
            </a:r>
            <a:r>
              <a:rPr lang="fr-BE" sz="1050" b="1" i="1" dirty="0">
                <a:solidFill>
                  <a:prstClr val="black"/>
                </a:solidFill>
              </a:rPr>
              <a:t> or structural changes </a:t>
            </a:r>
            <a:r>
              <a:rPr lang="fr-BE" sz="1050" b="1" i="1" dirty="0" err="1">
                <a:solidFill>
                  <a:prstClr val="black"/>
                </a:solidFill>
              </a:rPr>
              <a:t>would</a:t>
            </a:r>
            <a:r>
              <a:rPr lang="fr-BE" sz="1050" b="1" i="1" dirty="0">
                <a:solidFill>
                  <a:prstClr val="black"/>
                </a:solidFill>
              </a:rPr>
              <a:t> have been </a:t>
            </a:r>
            <a:r>
              <a:rPr lang="fr-BE" sz="1050" b="1" i="1" dirty="0" err="1">
                <a:solidFill>
                  <a:prstClr val="black"/>
                </a:solidFill>
              </a:rPr>
              <a:t>necessary</a:t>
            </a:r>
            <a:r>
              <a:rPr lang="fr-BE" sz="1050" b="1" i="1" dirty="0">
                <a:solidFill>
                  <a:prstClr val="black"/>
                </a:solidFill>
              </a:rPr>
              <a:t>?</a:t>
            </a:r>
          </a:p>
          <a:p>
            <a:endParaRPr lang="fr-BE" sz="1100" dirty="0">
              <a:solidFill>
                <a:prstClr val="black"/>
              </a:solidFill>
            </a:endParaRPr>
          </a:p>
          <a:p>
            <a:pPr marL="285750" indent="-285750">
              <a:buFontTx/>
              <a:buChar char="-"/>
            </a:pPr>
            <a:endParaRPr lang="fr-BE" dirty="0">
              <a:solidFill>
                <a:prstClr val="black"/>
              </a:solidFill>
            </a:endParaRPr>
          </a:p>
          <a:p>
            <a:endParaRPr lang="en-GB" dirty="0">
              <a:solidFill>
                <a:prstClr val="black"/>
              </a:solidFill>
            </a:endParaRPr>
          </a:p>
          <a:p>
            <a:endParaRPr lang="en-GB" b="1" dirty="0">
              <a:solidFill>
                <a:prstClr val="black"/>
              </a:solidFill>
            </a:endParaRPr>
          </a:p>
        </p:txBody>
      </p:sp>
    </p:spTree>
    <p:extLst>
      <p:ext uri="{BB962C8B-B14F-4D97-AF65-F5344CB8AC3E}">
        <p14:creationId xmlns:p14="http://schemas.microsoft.com/office/powerpoint/2010/main" val="538532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ZoneTexte 11"/>
          <p:cNvSpPr txBox="1"/>
          <p:nvPr/>
        </p:nvSpPr>
        <p:spPr>
          <a:xfrm>
            <a:off x="4427539" y="2213346"/>
            <a:ext cx="5718410" cy="1908215"/>
          </a:xfrm>
          <a:prstGeom prst="rect">
            <a:avLst/>
          </a:prstGeom>
          <a:noFill/>
        </p:spPr>
        <p:txBody>
          <a:bodyPr wrap="square" rtlCol="0">
            <a:spAutoFit/>
          </a:bodyPr>
          <a:lstStyle/>
          <a:p>
            <a:endParaRPr lang="en-GB" dirty="0">
              <a:solidFill>
                <a:prstClr val="black"/>
              </a:solidFill>
            </a:endParaRPr>
          </a:p>
          <a:p>
            <a:pPr algn="ctr"/>
            <a:r>
              <a:rPr lang="en-GB" sz="2800" b="1" dirty="0">
                <a:solidFill>
                  <a:prstClr val="black"/>
                </a:solidFill>
              </a:rPr>
              <a:t>Thank you for your participation !</a:t>
            </a:r>
          </a:p>
          <a:p>
            <a:pPr marL="285750" indent="-285750">
              <a:buFontTx/>
              <a:buChar char="-"/>
            </a:pPr>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298372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3375498" y="467758"/>
            <a:ext cx="9144000" cy="869492"/>
          </a:xfrm>
        </p:spPr>
        <p:txBody>
          <a:bodyPr>
            <a:normAutofit fontScale="70000" lnSpcReduction="20000"/>
          </a:bodyPr>
          <a:lstStyle/>
          <a:p>
            <a:pPr>
              <a:lnSpc>
                <a:spcPct val="100000"/>
              </a:lnSpc>
            </a:pPr>
            <a:r>
              <a:rPr lang="en-US" sz="3600" dirty="0">
                <a:solidFill>
                  <a:srgbClr val="FF9933"/>
                </a:solidFill>
              </a:rPr>
              <a:t>Child Friendly Justice – From theory to practice</a:t>
            </a:r>
          </a:p>
          <a:p>
            <a:pPr>
              <a:lnSpc>
                <a:spcPct val="100000"/>
              </a:lnSpc>
            </a:pPr>
            <a:r>
              <a:rPr lang="en-US" sz="3600" dirty="0">
                <a:solidFill>
                  <a:srgbClr val="FF9933"/>
                </a:solidFill>
              </a:rPr>
              <a:t>Introduction</a:t>
            </a:r>
            <a:endParaRPr lang="fr-BE" sz="3600" dirty="0">
              <a:solidFill>
                <a:srgbClr val="FF9933"/>
              </a:solidFill>
            </a:endParaRPr>
          </a:p>
        </p:txBody>
      </p:sp>
      <p:sp>
        <p:nvSpPr>
          <p:cNvPr id="11" name="Rectangle 10"/>
          <p:cNvSpPr/>
          <p:nvPr/>
        </p:nvSpPr>
        <p:spPr>
          <a:xfrm>
            <a:off x="5515011" y="1894793"/>
            <a:ext cx="6096000" cy="369332"/>
          </a:xfrm>
          <a:prstGeom prst="rect">
            <a:avLst/>
          </a:prstGeom>
        </p:spPr>
        <p:txBody>
          <a:bodyPr>
            <a:spAutoFit/>
          </a:bodyPr>
          <a:lstStyle/>
          <a:p>
            <a:pPr algn="ctr"/>
            <a:r>
              <a:rPr lang="fr-BE" baseline="0" dirty="0"/>
              <a:t>The </a:t>
            </a:r>
            <a:r>
              <a:rPr lang="fr-BE" baseline="0" dirty="0" err="1"/>
              <a:t>philosophy</a:t>
            </a:r>
            <a:r>
              <a:rPr lang="fr-BE" baseline="0" dirty="0"/>
              <a:t> of the Guidelines</a:t>
            </a:r>
          </a:p>
        </p:txBody>
      </p:sp>
      <p:sp>
        <p:nvSpPr>
          <p:cNvPr id="2" name="Rectangle 1"/>
          <p:cNvSpPr/>
          <p:nvPr/>
        </p:nvSpPr>
        <p:spPr>
          <a:xfrm>
            <a:off x="5683623" y="2623784"/>
            <a:ext cx="6096000" cy="2031325"/>
          </a:xfrm>
          <a:prstGeom prst="rect">
            <a:avLst/>
          </a:prstGeom>
        </p:spPr>
        <p:txBody>
          <a:bodyPr>
            <a:spAutoFit/>
          </a:bodyPr>
          <a:lstStyle/>
          <a:p>
            <a:r>
              <a:rPr lang="en-US" i="1" dirty="0"/>
              <a:t>“Justice should be children’s friend. It should not walk in front of them, as they may not follow. It should not walk behind children, as they should not be burdened with the responsibility to lead. It should just walk beside them and be their friend.”</a:t>
            </a:r>
          </a:p>
          <a:p>
            <a:endParaRPr lang="en-US" dirty="0"/>
          </a:p>
          <a:p>
            <a:pPr algn="r"/>
            <a:r>
              <a:rPr lang="en-US" dirty="0"/>
              <a:t>Maud de Boer </a:t>
            </a:r>
            <a:r>
              <a:rPr lang="en-US" dirty="0" err="1"/>
              <a:t>Buquicchio</a:t>
            </a:r>
            <a:r>
              <a:rPr lang="en-US" dirty="0"/>
              <a:t> Deputy Secretary General Council of Europe</a:t>
            </a:r>
            <a:endParaRPr lang="en-GB" dirty="0"/>
          </a:p>
        </p:txBody>
      </p:sp>
      <p:pic>
        <p:nvPicPr>
          <p:cNvPr id="3" name="Image 2"/>
          <p:cNvPicPr>
            <a:picLocks noChangeAspect="1"/>
          </p:cNvPicPr>
          <p:nvPr/>
        </p:nvPicPr>
        <p:blipFill rotWithShape="1">
          <a:blip r:embed="rId3"/>
          <a:srcRect r="1940"/>
          <a:stretch/>
        </p:blipFill>
        <p:spPr>
          <a:xfrm>
            <a:off x="2587188" y="1622600"/>
            <a:ext cx="3035399" cy="3588679"/>
          </a:xfrm>
          <a:prstGeom prst="rect">
            <a:avLst/>
          </a:prstGeom>
        </p:spPr>
      </p:pic>
    </p:spTree>
    <p:extLst>
      <p:ext uri="{BB962C8B-B14F-4D97-AF65-F5344CB8AC3E}">
        <p14:creationId xmlns:p14="http://schemas.microsoft.com/office/powerpoint/2010/main" val="95725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3230815" y="1579382"/>
            <a:ext cx="9144000" cy="869492"/>
          </a:xfrm>
        </p:spPr>
        <p:txBody>
          <a:bodyPr>
            <a:normAutofit fontScale="85000" lnSpcReduction="10000"/>
          </a:bodyPr>
          <a:lstStyle/>
          <a:p>
            <a:pPr>
              <a:lnSpc>
                <a:spcPct val="100000"/>
              </a:lnSpc>
            </a:pPr>
            <a:r>
              <a:rPr lang="en-US" sz="3600" dirty="0">
                <a:solidFill>
                  <a:srgbClr val="FF9933"/>
                </a:solidFill>
              </a:rPr>
              <a:t>Part 1 – Brainstorming – What is child friendly justice?</a:t>
            </a:r>
            <a:endParaRPr lang="fr-BE" sz="3600" dirty="0">
              <a:solidFill>
                <a:srgbClr val="FF9933"/>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6720369" y="2675965"/>
            <a:ext cx="5152423" cy="646331"/>
          </a:xfrm>
          <a:prstGeom prst="rect">
            <a:avLst/>
          </a:prstGeom>
          <a:noFill/>
        </p:spPr>
        <p:txBody>
          <a:bodyPr wrap="square" rtlCol="0">
            <a:spAutoFit/>
          </a:bodyPr>
          <a:lstStyle/>
          <a:p>
            <a:r>
              <a:rPr lang="en-GB" b="1" dirty="0">
                <a:solidFill>
                  <a:prstClr val="black"/>
                </a:solidFill>
              </a:rPr>
              <a:t>In small groups, invent a definition : what is child friendly justice ? </a:t>
            </a:r>
          </a:p>
        </p:txBody>
      </p:sp>
      <p:pic>
        <p:nvPicPr>
          <p:cNvPr id="6" name="Image 5"/>
          <p:cNvPicPr>
            <a:picLocks noChangeAspect="1"/>
          </p:cNvPicPr>
          <p:nvPr/>
        </p:nvPicPr>
        <p:blipFill>
          <a:blip r:embed="rId3"/>
          <a:stretch>
            <a:fillRect/>
          </a:stretch>
        </p:blipFill>
        <p:spPr>
          <a:xfrm>
            <a:off x="2863546" y="2675965"/>
            <a:ext cx="3598489" cy="2865765"/>
          </a:xfrm>
          <a:prstGeom prst="rect">
            <a:avLst/>
          </a:prstGeom>
        </p:spPr>
      </p:pic>
    </p:spTree>
    <p:extLst>
      <p:ext uri="{BB962C8B-B14F-4D97-AF65-F5344CB8AC3E}">
        <p14:creationId xmlns:p14="http://schemas.microsoft.com/office/powerpoint/2010/main" val="78408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360368" y="471242"/>
            <a:ext cx="7473043" cy="869492"/>
          </a:xfrm>
        </p:spPr>
        <p:txBody>
          <a:bodyPr>
            <a:noAutofit/>
          </a:bodyPr>
          <a:lstStyle/>
          <a:p>
            <a:pPr>
              <a:lnSpc>
                <a:spcPct val="100000"/>
              </a:lnSpc>
            </a:pPr>
            <a:r>
              <a:rPr lang="en-US" sz="2800" dirty="0">
                <a:solidFill>
                  <a:srgbClr val="FF9933"/>
                </a:solidFill>
              </a:rPr>
              <a:t>Part 2 - What is Child friendly Justice? </a:t>
            </a:r>
          </a:p>
          <a:p>
            <a:pPr>
              <a:lnSpc>
                <a:spcPct val="100000"/>
              </a:lnSpc>
            </a:pPr>
            <a:r>
              <a:rPr lang="en-US" sz="2800" dirty="0">
                <a:solidFill>
                  <a:srgbClr val="FF9933"/>
                </a:solidFill>
              </a:rPr>
              <a:t>Presentation of the content of the Guidelines of the Council of Europe </a:t>
            </a:r>
            <a:endParaRPr lang="fr-BE" sz="2800" dirty="0">
              <a:solidFill>
                <a:srgbClr val="FF9933"/>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3375498" y="1892784"/>
            <a:ext cx="7802455" cy="3693319"/>
          </a:xfrm>
          <a:prstGeom prst="rect">
            <a:avLst/>
          </a:prstGeom>
          <a:noFill/>
        </p:spPr>
        <p:txBody>
          <a:bodyPr wrap="square" rtlCol="0">
            <a:spAutoFit/>
          </a:bodyPr>
          <a:lstStyle/>
          <a:p>
            <a:r>
              <a:rPr lang="en-GB" b="1" dirty="0">
                <a:solidFill>
                  <a:prstClr val="black"/>
                </a:solidFill>
              </a:rPr>
              <a:t>Definition</a:t>
            </a:r>
          </a:p>
          <a:p>
            <a:endParaRPr lang="en-US" dirty="0"/>
          </a:p>
          <a:p>
            <a:r>
              <a:rPr lang="en-US" dirty="0"/>
              <a:t>“Child-friendly justice” refers to justice systems which guarantee the respect and the effective implementation of </a:t>
            </a:r>
            <a:r>
              <a:rPr lang="en-US" u="sng" dirty="0"/>
              <a:t>all children’s rights </a:t>
            </a:r>
            <a:r>
              <a:rPr lang="en-US" dirty="0"/>
              <a:t>at the highest attainable level, bearing in mind the principles listed below and giving due consideration to the child’s </a:t>
            </a:r>
            <a:r>
              <a:rPr lang="en-US" u="sng" dirty="0"/>
              <a:t>level of maturity and understanding and the circumstances of the case</a:t>
            </a:r>
            <a:r>
              <a:rPr lang="en-US" dirty="0"/>
              <a:t>. </a:t>
            </a:r>
          </a:p>
          <a:p>
            <a:endParaRPr lang="en-US" dirty="0"/>
          </a:p>
          <a:p>
            <a:r>
              <a:rPr lang="en-US" dirty="0"/>
              <a:t>It is, in particular, justice that is </a:t>
            </a:r>
            <a:r>
              <a:rPr lang="en-US" u="sng" dirty="0"/>
              <a:t>accessible, age appropriate, speedy, diligent, adapted to and focused on the needs and rights of the child</a:t>
            </a:r>
            <a:r>
              <a:rPr lang="en-US" dirty="0"/>
              <a:t>, respecting the rights of the child including the rights to due process, to participate in and to understand the proceedings, to respect for private and family life and to integrity and dignity</a:t>
            </a:r>
            <a:endParaRPr lang="en-GB" b="1" dirty="0">
              <a:solidFill>
                <a:prstClr val="black"/>
              </a:solidFill>
            </a:endParaRPr>
          </a:p>
          <a:p>
            <a:endParaRPr lang="en-GB" b="1" dirty="0">
              <a:solidFill>
                <a:prstClr val="black"/>
              </a:solidFill>
            </a:endParaRPr>
          </a:p>
        </p:txBody>
      </p:sp>
    </p:spTree>
    <p:extLst>
      <p:ext uri="{BB962C8B-B14F-4D97-AF65-F5344CB8AC3E}">
        <p14:creationId xmlns:p14="http://schemas.microsoft.com/office/powerpoint/2010/main" val="19309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4360368" y="471242"/>
            <a:ext cx="7473043" cy="869492"/>
          </a:xfrm>
        </p:spPr>
        <p:txBody>
          <a:bodyPr>
            <a:noAutofit/>
          </a:bodyPr>
          <a:lstStyle/>
          <a:p>
            <a:pPr>
              <a:lnSpc>
                <a:spcPct val="100000"/>
              </a:lnSpc>
            </a:pPr>
            <a:r>
              <a:rPr lang="en-US" sz="2800" dirty="0">
                <a:solidFill>
                  <a:srgbClr val="FF9933"/>
                </a:solidFill>
              </a:rPr>
              <a:t>The scope</a:t>
            </a:r>
            <a:endParaRPr lang="fr-BE" sz="2800" dirty="0">
              <a:solidFill>
                <a:srgbClr val="FF9933"/>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3375498" y="1892784"/>
            <a:ext cx="7802455" cy="1477328"/>
          </a:xfrm>
          <a:prstGeom prst="rect">
            <a:avLst/>
          </a:prstGeom>
          <a:noFill/>
        </p:spPr>
        <p:txBody>
          <a:bodyPr wrap="square" rtlCol="0">
            <a:spAutoFit/>
          </a:bodyPr>
          <a:lstStyle/>
          <a:p>
            <a:r>
              <a:rPr lang="en-GB" b="1" dirty="0">
                <a:solidFill>
                  <a:prstClr val="black"/>
                </a:solidFill>
              </a:rPr>
              <a:t>The preamble</a:t>
            </a:r>
          </a:p>
          <a:p>
            <a:endParaRPr lang="en-US" dirty="0"/>
          </a:p>
          <a:p>
            <a:pPr marL="285750" indent="-285750">
              <a:buFont typeface="Arial" panose="020B0604020202020204" pitchFamily="34" charset="0"/>
              <a:buChar char="•"/>
            </a:pPr>
            <a:r>
              <a:rPr lang="en-US" dirty="0">
                <a:solidFill>
                  <a:prstClr val="black"/>
                </a:solidFill>
              </a:rPr>
              <a:t>Other international instruments (some binding)</a:t>
            </a:r>
          </a:p>
          <a:p>
            <a:pPr marL="285750" indent="-285750">
              <a:buFont typeface="Arial" panose="020B0604020202020204" pitchFamily="34" charset="0"/>
              <a:buChar char="•"/>
            </a:pPr>
            <a:r>
              <a:rPr lang="en-US" dirty="0">
                <a:solidFill>
                  <a:prstClr val="black"/>
                </a:solidFill>
              </a:rPr>
              <a:t>Practical tool for Member States to adapt their judicial and non-judicial systems to rights, interests and needs of children</a:t>
            </a:r>
            <a:endParaRPr lang="en-GB" dirty="0">
              <a:solidFill>
                <a:prstClr val="black"/>
              </a:solidFill>
            </a:endParaRPr>
          </a:p>
        </p:txBody>
      </p:sp>
    </p:spTree>
    <p:extLst>
      <p:ext uri="{BB962C8B-B14F-4D97-AF65-F5344CB8AC3E}">
        <p14:creationId xmlns:p14="http://schemas.microsoft.com/office/powerpoint/2010/main" val="184961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84160" y="300977"/>
            <a:ext cx="7473043" cy="869492"/>
          </a:xfrm>
        </p:spPr>
        <p:txBody>
          <a:bodyPr>
            <a:noAutofit/>
          </a:bodyPr>
          <a:lstStyle/>
          <a:p>
            <a:pPr>
              <a:lnSpc>
                <a:spcPct val="100000"/>
              </a:lnSpc>
            </a:pPr>
            <a:r>
              <a:rPr lang="en-US" sz="2800" dirty="0">
                <a:solidFill>
                  <a:srgbClr val="FF9933"/>
                </a:solidFill>
              </a:rPr>
              <a:t>The scope</a:t>
            </a:r>
            <a:endParaRPr lang="fr-BE" sz="2800" dirty="0">
              <a:solidFill>
                <a:srgbClr val="FF9933"/>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3375498" y="1892784"/>
            <a:ext cx="7802455" cy="2585323"/>
          </a:xfrm>
          <a:prstGeom prst="rect">
            <a:avLst/>
          </a:prstGeom>
          <a:noFill/>
        </p:spPr>
        <p:txBody>
          <a:bodyPr wrap="square" rtlCol="0">
            <a:spAutoFit/>
          </a:bodyPr>
          <a:lstStyle/>
          <a:p>
            <a:r>
              <a:rPr lang="en-GB" b="1" dirty="0">
                <a:solidFill>
                  <a:prstClr val="black"/>
                </a:solidFill>
              </a:rPr>
              <a:t>The scope of application</a:t>
            </a:r>
          </a:p>
          <a:p>
            <a:endParaRPr lang="en-US" dirty="0"/>
          </a:p>
          <a:p>
            <a:pPr marL="285750" indent="-285750">
              <a:buFont typeface="Arial" panose="020B0604020202020204" pitchFamily="34" charset="0"/>
              <a:buChar char="•"/>
            </a:pPr>
            <a:r>
              <a:rPr lang="en-US" dirty="0"/>
              <a:t>When a child is in contact with the law </a:t>
            </a:r>
          </a:p>
          <a:p>
            <a:pPr marL="285750" indent="-285750">
              <a:buFont typeface="Arial" panose="020B0604020202020204" pitchFamily="34" charset="0"/>
              <a:buChar char="•"/>
            </a:pPr>
            <a:r>
              <a:rPr lang="en-US" dirty="0"/>
              <a:t>For any reason</a:t>
            </a:r>
          </a:p>
          <a:p>
            <a:pPr marL="285750" indent="-285750">
              <a:buFont typeface="Arial" panose="020B0604020202020204" pitchFamily="34" charset="0"/>
              <a:buChar char="•"/>
            </a:pPr>
            <a:r>
              <a:rPr lang="en-US" dirty="0"/>
              <a:t>In any capacity</a:t>
            </a:r>
          </a:p>
          <a:p>
            <a:pPr marL="285750" indent="-285750">
              <a:buFont typeface="Arial" panose="020B0604020202020204" pitchFamily="34" charset="0"/>
              <a:buChar char="•"/>
            </a:pPr>
            <a:r>
              <a:rPr lang="en-US" dirty="0"/>
              <a:t>Criminal, civil or administrative justice</a:t>
            </a:r>
          </a:p>
          <a:p>
            <a:endParaRPr lang="en-US" dirty="0"/>
          </a:p>
          <a:p>
            <a:r>
              <a:rPr lang="en-US" i="1" dirty="0"/>
              <a:t>Examples: child suspected of having committed an offence, child seeking asylum, child whose parents are divorcing, child victim etc.</a:t>
            </a:r>
          </a:p>
        </p:txBody>
      </p:sp>
      <p:pic>
        <p:nvPicPr>
          <p:cNvPr id="2" name="Image 1"/>
          <p:cNvPicPr>
            <a:picLocks noChangeAspect="1"/>
          </p:cNvPicPr>
          <p:nvPr/>
        </p:nvPicPr>
        <p:blipFill>
          <a:blip r:embed="rId3"/>
          <a:stretch>
            <a:fillRect/>
          </a:stretch>
        </p:blipFill>
        <p:spPr>
          <a:xfrm>
            <a:off x="9197788" y="232737"/>
            <a:ext cx="2510118" cy="2995219"/>
          </a:xfrm>
          <a:prstGeom prst="rect">
            <a:avLst/>
          </a:prstGeom>
        </p:spPr>
      </p:pic>
    </p:spTree>
    <p:extLst>
      <p:ext uri="{BB962C8B-B14F-4D97-AF65-F5344CB8AC3E}">
        <p14:creationId xmlns:p14="http://schemas.microsoft.com/office/powerpoint/2010/main" val="95265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84160" y="300977"/>
            <a:ext cx="7473043" cy="869492"/>
          </a:xfrm>
        </p:spPr>
        <p:txBody>
          <a:bodyPr>
            <a:noAutofit/>
          </a:bodyPr>
          <a:lstStyle/>
          <a:p>
            <a:pPr>
              <a:lnSpc>
                <a:spcPct val="100000"/>
              </a:lnSpc>
            </a:pPr>
            <a:r>
              <a:rPr lang="en-US" sz="2800" dirty="0">
                <a:solidFill>
                  <a:srgbClr val="FF9933"/>
                </a:solidFill>
              </a:rPr>
              <a:t>The scope</a:t>
            </a:r>
            <a:endParaRPr lang="fr-BE" sz="2800" dirty="0">
              <a:solidFill>
                <a:srgbClr val="FF9933"/>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3282213" y="2864949"/>
            <a:ext cx="7802455" cy="1754326"/>
          </a:xfrm>
          <a:prstGeom prst="rect">
            <a:avLst/>
          </a:prstGeom>
          <a:noFill/>
        </p:spPr>
        <p:txBody>
          <a:bodyPr wrap="square" rtlCol="0">
            <a:spAutoFit/>
          </a:bodyPr>
          <a:lstStyle/>
          <a:p>
            <a:r>
              <a:rPr lang="en-GB" b="1" dirty="0">
                <a:solidFill>
                  <a:prstClr val="black"/>
                </a:solidFill>
              </a:rPr>
              <a:t>The goal</a:t>
            </a:r>
          </a:p>
          <a:p>
            <a:endParaRPr lang="en-US" dirty="0"/>
          </a:p>
          <a:p>
            <a:r>
              <a:rPr lang="en-US" dirty="0"/>
              <a:t>… in any such proceedings, all</a:t>
            </a:r>
            <a:r>
              <a:rPr lang="en-US" baseline="0" dirty="0"/>
              <a:t> </a:t>
            </a:r>
            <a:r>
              <a:rPr lang="en-US" dirty="0"/>
              <a:t>rights of children … are fully</a:t>
            </a:r>
            <a:r>
              <a:rPr lang="en-US" baseline="0" dirty="0"/>
              <a:t> </a:t>
            </a:r>
            <a:r>
              <a:rPr lang="en-US" dirty="0"/>
              <a:t>respected with due consideration to the child’s level of maturity</a:t>
            </a:r>
            <a:r>
              <a:rPr lang="en-US" baseline="0" dirty="0"/>
              <a:t> </a:t>
            </a:r>
            <a:r>
              <a:rPr lang="en-US" dirty="0"/>
              <a:t>and understanding and to the circumstances of the case.</a:t>
            </a:r>
            <a:r>
              <a:rPr lang="en-US" baseline="0" dirty="0"/>
              <a:t> </a:t>
            </a:r>
            <a:r>
              <a:rPr lang="en-US" dirty="0"/>
              <a:t>Respecting children’s rights should not </a:t>
            </a:r>
            <a:r>
              <a:rPr lang="en-US" dirty="0" err="1"/>
              <a:t>jeopardise</a:t>
            </a:r>
            <a:r>
              <a:rPr lang="en-US" dirty="0"/>
              <a:t> the rights of</a:t>
            </a:r>
            <a:r>
              <a:rPr lang="en-US" baseline="0" dirty="0"/>
              <a:t> </a:t>
            </a:r>
            <a:r>
              <a:rPr lang="en-US" dirty="0"/>
              <a:t>other parties involved.</a:t>
            </a:r>
          </a:p>
        </p:txBody>
      </p:sp>
      <p:pic>
        <p:nvPicPr>
          <p:cNvPr id="2" name="Image 1"/>
          <p:cNvPicPr>
            <a:picLocks noChangeAspect="1"/>
          </p:cNvPicPr>
          <p:nvPr/>
        </p:nvPicPr>
        <p:blipFill>
          <a:blip r:embed="rId3"/>
          <a:stretch>
            <a:fillRect/>
          </a:stretch>
        </p:blipFill>
        <p:spPr>
          <a:xfrm>
            <a:off x="9197788" y="232737"/>
            <a:ext cx="2510118" cy="2995219"/>
          </a:xfrm>
          <a:prstGeom prst="rect">
            <a:avLst/>
          </a:prstGeom>
        </p:spPr>
      </p:pic>
    </p:spTree>
    <p:extLst>
      <p:ext uri="{BB962C8B-B14F-4D97-AF65-F5344CB8AC3E}">
        <p14:creationId xmlns:p14="http://schemas.microsoft.com/office/powerpoint/2010/main" val="1191926694"/>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7970</Words>
  <Application>Microsoft Office PowerPoint</Application>
  <PresentationFormat>Grand écran</PresentationFormat>
  <Paragraphs>508</Paragraphs>
  <Slides>31</Slides>
  <Notes>31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Arial</vt:lpstr>
      <vt:lpstr>Calibri</vt:lpstr>
      <vt:lpstr>Calibri Light</vt:lpstr>
      <vt:lpstr>Wingdings</vt:lpstr>
      <vt:lpstr>1_Thème Office</vt:lpstr>
      <vt:lpstr>Title of the training/session</vt:lpstr>
      <vt:lpstr>Module 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training/session</dc:title>
  <dc:creator>Eva Gangneux</dc:creator>
  <cp:lastModifiedBy>Eva Gangneux</cp:lastModifiedBy>
  <cp:revision>108</cp:revision>
  <dcterms:created xsi:type="dcterms:W3CDTF">2022-04-13T14:08:54Z</dcterms:created>
  <dcterms:modified xsi:type="dcterms:W3CDTF">2022-05-20T08:39:53Z</dcterms:modified>
</cp:coreProperties>
</file>