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3" r:id="rId5"/>
    <p:sldId id="265" r:id="rId6"/>
    <p:sldId id="264" r:id="rId7"/>
    <p:sldId id="266" r:id="rId8"/>
    <p:sldId id="271" r:id="rId9"/>
    <p:sldId id="272" r:id="rId10"/>
    <p:sldId id="267" r:id="rId11"/>
    <p:sldId id="270" r:id="rId12"/>
    <p:sldId id="273" r:id="rId13"/>
    <p:sldId id="274" r:id="rId14"/>
    <p:sldId id="261" r:id="rId15"/>
    <p:sldId id="262" r:id="rId16"/>
    <p:sldId id="275" r:id="rId17"/>
    <p:sldId id="276" r:id="rId18"/>
    <p:sldId id="277" r:id="rId19"/>
    <p:sldId id="279" r:id="rId20"/>
    <p:sldId id="280" r:id="rId21"/>
    <p:sldId id="281" r:id="rId22"/>
    <p:sldId id="282" r:id="rId23"/>
    <p:sldId id="285" r:id="rId24"/>
    <p:sldId id="287" r:id="rId25"/>
    <p:sldId id="289" r:id="rId26"/>
    <p:sldId id="290" r:id="rId27"/>
    <p:sldId id="291" r:id="rId28"/>
    <p:sldId id="283" r:id="rId29"/>
    <p:sldId id="284" r:id="rId30"/>
    <p:sldId id="292"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64B0F6-252B-6D9E-D88E-A83CEA6BCE95}" name="Eva Gangneux" initials="EG" userId="S-1-5-21-3694030736-3752459316-1753457520-1287" providerId="AD"/>
  <p188:author id="{249403F9-F51E-57FA-2902-C114DAC77606}" name="Eva Huls" initials="EH" userId="S::e.huls@defenceforchildren.nl::4113110e-7881-46d0-a0ac-09fc61c162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617"/>
    <a:srgbClr val="5CBDB2"/>
    <a:srgbClr val="EC7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36" autoAdjust="0"/>
  </p:normalViewPr>
  <p:slideViewPr>
    <p:cSldViewPr snapToGrid="0">
      <p:cViewPr varScale="1">
        <p:scale>
          <a:sx n="67" d="100"/>
          <a:sy n="67" d="100"/>
        </p:scale>
        <p:origin x="1267" y="53"/>
      </p:cViewPr>
      <p:guideLst/>
    </p:cSldViewPr>
  </p:slideViewPr>
  <p:notesTextViewPr>
    <p:cViewPr>
      <p:scale>
        <a:sx n="1" d="1"/>
        <a:sy n="1" d="1"/>
      </p:scale>
      <p:origin x="0" y="-27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8B1C6-75BB-4FF4-B06A-8A0738A202C0}" type="doc">
      <dgm:prSet loTypeId="urn:microsoft.com/office/officeart/2005/8/layout/hChevron3" loCatId="process" qsTypeId="urn:microsoft.com/office/officeart/2005/8/quickstyle/simple1" qsCatId="simple" csTypeId="urn:microsoft.com/office/officeart/2005/8/colors/accent2_5" csCatId="accent2" phldr="1"/>
      <dgm:spPr/>
    </dgm:pt>
    <dgm:pt modelId="{2BFBB622-19A0-4430-85A2-B5D80CA4D553}">
      <dgm:prSet phldrT="[Texte]"/>
      <dgm:spPr/>
      <dgm:t>
        <a:bodyPr/>
        <a:lstStyle/>
        <a:p>
          <a:r>
            <a:rPr lang="fr-BE" dirty="0" err="1"/>
            <a:t>Legal</a:t>
          </a:r>
          <a:r>
            <a:rPr lang="fr-BE" dirty="0"/>
            <a:t> </a:t>
          </a:r>
          <a:r>
            <a:rPr lang="fr-BE" dirty="0" err="1"/>
            <a:t>age</a:t>
          </a:r>
          <a:r>
            <a:rPr lang="fr-BE" dirty="0"/>
            <a:t> for </a:t>
          </a:r>
          <a:r>
            <a:rPr lang="fr-BE" dirty="0" err="1"/>
            <a:t>criminal</a:t>
          </a:r>
          <a:r>
            <a:rPr lang="fr-BE" dirty="0"/>
            <a:t> </a:t>
          </a:r>
          <a:r>
            <a:rPr lang="fr-BE" dirty="0" err="1"/>
            <a:t>liability</a:t>
          </a:r>
          <a:endParaRPr lang="fr-BE" dirty="0"/>
        </a:p>
      </dgm:t>
    </dgm:pt>
    <dgm:pt modelId="{BCC2684B-0273-48EE-B6CA-F24251AFBF8E}" type="parTrans" cxnId="{F3F10213-181B-4CBD-B8C8-1CADF76E38ED}">
      <dgm:prSet/>
      <dgm:spPr/>
      <dgm:t>
        <a:bodyPr/>
        <a:lstStyle/>
        <a:p>
          <a:endParaRPr lang="fr-BE"/>
        </a:p>
      </dgm:t>
    </dgm:pt>
    <dgm:pt modelId="{DCFEB7E9-FFFB-4E2F-9109-37DA3280FF0B}" type="sibTrans" cxnId="{F3F10213-181B-4CBD-B8C8-1CADF76E38ED}">
      <dgm:prSet/>
      <dgm:spPr/>
      <dgm:t>
        <a:bodyPr/>
        <a:lstStyle/>
        <a:p>
          <a:endParaRPr lang="fr-BE"/>
        </a:p>
      </dgm:t>
    </dgm:pt>
    <dgm:pt modelId="{C4E303A0-B11F-4512-A682-6BE1555BDCFB}">
      <dgm:prSet phldrT="[Texte]"/>
      <dgm:spPr/>
      <dgm:t>
        <a:bodyPr/>
        <a:lstStyle/>
        <a:p>
          <a:r>
            <a:rPr lang="fr-BE" dirty="0"/>
            <a:t>18 </a:t>
          </a:r>
          <a:r>
            <a:rPr lang="fr-BE" dirty="0" err="1"/>
            <a:t>years</a:t>
          </a:r>
          <a:r>
            <a:rPr lang="fr-BE" dirty="0"/>
            <a:t> of </a:t>
          </a:r>
          <a:r>
            <a:rPr lang="fr-BE" dirty="0" err="1"/>
            <a:t>age</a:t>
          </a:r>
          <a:endParaRPr lang="fr-BE" dirty="0"/>
        </a:p>
      </dgm:t>
    </dgm:pt>
    <dgm:pt modelId="{257123A0-0FF2-4E29-9974-79C2437334C9}" type="parTrans" cxnId="{A536D4FE-A39C-419B-A8ED-5C70EDB8D327}">
      <dgm:prSet/>
      <dgm:spPr/>
      <dgm:t>
        <a:bodyPr/>
        <a:lstStyle/>
        <a:p>
          <a:endParaRPr lang="fr-BE"/>
        </a:p>
      </dgm:t>
    </dgm:pt>
    <dgm:pt modelId="{53182DBB-5142-4037-8931-D0D96297ECA4}" type="sibTrans" cxnId="{A536D4FE-A39C-419B-A8ED-5C70EDB8D327}">
      <dgm:prSet/>
      <dgm:spPr/>
      <dgm:t>
        <a:bodyPr/>
        <a:lstStyle/>
        <a:p>
          <a:endParaRPr lang="fr-BE"/>
        </a:p>
      </dgm:t>
    </dgm:pt>
    <dgm:pt modelId="{F08DAC8C-5D88-4C09-A14F-A597427D71E3}" type="pres">
      <dgm:prSet presAssocID="{2C08B1C6-75BB-4FF4-B06A-8A0738A202C0}" presName="Name0" presStyleCnt="0">
        <dgm:presLayoutVars>
          <dgm:dir/>
          <dgm:resizeHandles val="exact"/>
        </dgm:presLayoutVars>
      </dgm:prSet>
      <dgm:spPr/>
    </dgm:pt>
    <dgm:pt modelId="{AC77DC4C-6A4F-4410-BC23-2B274978D193}" type="pres">
      <dgm:prSet presAssocID="{C4E303A0-B11F-4512-A682-6BE1555BDCFB}" presName="parTxOnly" presStyleLbl="node1" presStyleIdx="0" presStyleCnt="2" custScaleX="36407" custScaleY="19092" custLinFactNeighborX="2412" custLinFactNeighborY="529">
        <dgm:presLayoutVars>
          <dgm:bulletEnabled val="1"/>
        </dgm:presLayoutVars>
      </dgm:prSet>
      <dgm:spPr/>
    </dgm:pt>
    <dgm:pt modelId="{8EBB7B04-D892-4C2B-949C-4CEFCF8C45BE}" type="pres">
      <dgm:prSet presAssocID="{53182DBB-5142-4037-8931-D0D96297ECA4}" presName="parSpace" presStyleCnt="0"/>
      <dgm:spPr/>
    </dgm:pt>
    <dgm:pt modelId="{93780952-9C50-4334-9ADE-9BFA0F22CE96}" type="pres">
      <dgm:prSet presAssocID="{2BFBB622-19A0-4430-85A2-B5D80CA4D553}" presName="parTxOnly" presStyleLbl="node1" presStyleIdx="1" presStyleCnt="2" custScaleX="41557" custScaleY="19801" custLinFactNeighborX="87592" custLinFactNeighborY="747">
        <dgm:presLayoutVars>
          <dgm:bulletEnabled val="1"/>
        </dgm:presLayoutVars>
      </dgm:prSet>
      <dgm:spPr/>
    </dgm:pt>
  </dgm:ptLst>
  <dgm:cxnLst>
    <dgm:cxn modelId="{F3F10213-181B-4CBD-B8C8-1CADF76E38ED}" srcId="{2C08B1C6-75BB-4FF4-B06A-8A0738A202C0}" destId="{2BFBB622-19A0-4430-85A2-B5D80CA4D553}" srcOrd="1" destOrd="0" parTransId="{BCC2684B-0273-48EE-B6CA-F24251AFBF8E}" sibTransId="{DCFEB7E9-FFFB-4E2F-9109-37DA3280FF0B}"/>
    <dgm:cxn modelId="{442CA632-0A72-4DDA-8DBE-053B4A24CF65}" type="presOf" srcId="{2C08B1C6-75BB-4FF4-B06A-8A0738A202C0}" destId="{F08DAC8C-5D88-4C09-A14F-A597427D71E3}" srcOrd="0" destOrd="0" presId="urn:microsoft.com/office/officeart/2005/8/layout/hChevron3"/>
    <dgm:cxn modelId="{37943264-B6E0-4001-BFF6-5CF238E99CD0}" type="presOf" srcId="{2BFBB622-19A0-4430-85A2-B5D80CA4D553}" destId="{93780952-9C50-4334-9ADE-9BFA0F22CE96}" srcOrd="0" destOrd="0" presId="urn:microsoft.com/office/officeart/2005/8/layout/hChevron3"/>
    <dgm:cxn modelId="{06E9D6C8-7E24-4F80-AE0E-EEE5BAA6EAB4}" type="presOf" srcId="{C4E303A0-B11F-4512-A682-6BE1555BDCFB}" destId="{AC77DC4C-6A4F-4410-BC23-2B274978D193}" srcOrd="0" destOrd="0" presId="urn:microsoft.com/office/officeart/2005/8/layout/hChevron3"/>
    <dgm:cxn modelId="{A536D4FE-A39C-419B-A8ED-5C70EDB8D327}" srcId="{2C08B1C6-75BB-4FF4-B06A-8A0738A202C0}" destId="{C4E303A0-B11F-4512-A682-6BE1555BDCFB}" srcOrd="0" destOrd="0" parTransId="{257123A0-0FF2-4E29-9974-79C2437334C9}" sibTransId="{53182DBB-5142-4037-8931-D0D96297ECA4}"/>
    <dgm:cxn modelId="{D062651F-7267-47A3-8FAF-B844DF6F00CD}" type="presParOf" srcId="{F08DAC8C-5D88-4C09-A14F-A597427D71E3}" destId="{AC77DC4C-6A4F-4410-BC23-2B274978D193}" srcOrd="0" destOrd="0" presId="urn:microsoft.com/office/officeart/2005/8/layout/hChevron3"/>
    <dgm:cxn modelId="{5DED0703-0215-48F1-BB0C-4E18F6290781}" type="presParOf" srcId="{F08DAC8C-5D88-4C09-A14F-A597427D71E3}" destId="{8EBB7B04-D892-4C2B-949C-4CEFCF8C45BE}" srcOrd="1" destOrd="0" presId="urn:microsoft.com/office/officeart/2005/8/layout/hChevron3"/>
    <dgm:cxn modelId="{1E0E738E-CD6E-4530-83E7-935A2AB01364}" type="presParOf" srcId="{F08DAC8C-5D88-4C09-A14F-A597427D71E3}" destId="{93780952-9C50-4334-9ADE-9BFA0F22CE96}"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A46C1E-CD5F-4773-9F3E-710972296A17}" type="doc">
      <dgm:prSet loTypeId="urn:microsoft.com/office/officeart/2005/8/layout/hChevron3" loCatId="process" qsTypeId="urn:microsoft.com/office/officeart/2005/8/quickstyle/simple1" qsCatId="simple" csTypeId="urn:microsoft.com/office/officeart/2005/8/colors/accent2_5" csCatId="accent2" phldr="1"/>
      <dgm:spPr/>
    </dgm:pt>
    <dgm:pt modelId="{CCA4454D-F75F-4ECC-B679-60DB639273C0}">
      <dgm:prSet phldrT="[Texte]"/>
      <dgm:spPr/>
      <dgm:t>
        <a:bodyPr/>
        <a:lstStyle/>
        <a:p>
          <a:r>
            <a:rPr lang="fr-BE" dirty="0"/>
            <a:t>Minimum 14 but encourage 15 or 16</a:t>
          </a:r>
        </a:p>
      </dgm:t>
    </dgm:pt>
    <dgm:pt modelId="{D1EBBE04-B453-4AFB-94CA-EF4F8FA37383}" type="parTrans" cxnId="{DF282086-6F47-4B09-8261-AD7494DBCC6D}">
      <dgm:prSet/>
      <dgm:spPr/>
      <dgm:t>
        <a:bodyPr/>
        <a:lstStyle/>
        <a:p>
          <a:endParaRPr lang="fr-BE"/>
        </a:p>
      </dgm:t>
    </dgm:pt>
    <dgm:pt modelId="{4824DF76-DA2D-422D-9C2C-87B6099A8426}" type="sibTrans" cxnId="{DF282086-6F47-4B09-8261-AD7494DBCC6D}">
      <dgm:prSet/>
      <dgm:spPr/>
      <dgm:t>
        <a:bodyPr/>
        <a:lstStyle/>
        <a:p>
          <a:endParaRPr lang="fr-BE"/>
        </a:p>
      </dgm:t>
    </dgm:pt>
    <dgm:pt modelId="{C5DD7A7F-18E8-4A8A-83CC-9F23517C7059}">
      <dgm:prSet/>
      <dgm:spPr/>
      <dgm:t>
        <a:bodyPr/>
        <a:lstStyle/>
        <a:p>
          <a:r>
            <a:rPr lang="fr-BE" dirty="0"/>
            <a:t>Minimum Age of </a:t>
          </a:r>
          <a:r>
            <a:rPr lang="fr-BE" dirty="0" err="1"/>
            <a:t>Criminal</a:t>
          </a:r>
          <a:r>
            <a:rPr lang="fr-BE" dirty="0"/>
            <a:t> </a:t>
          </a:r>
          <a:r>
            <a:rPr lang="fr-BE" dirty="0" err="1"/>
            <a:t>Responsibility</a:t>
          </a:r>
          <a:r>
            <a:rPr lang="fr-BE" dirty="0"/>
            <a:t> (MACR)</a:t>
          </a:r>
        </a:p>
      </dgm:t>
    </dgm:pt>
    <dgm:pt modelId="{706323EA-2D32-4253-ACF5-D8C379A33A74}" type="parTrans" cxnId="{DEC65040-48D2-41A9-9CE9-6CB8FE32C88F}">
      <dgm:prSet/>
      <dgm:spPr/>
      <dgm:t>
        <a:bodyPr/>
        <a:lstStyle/>
        <a:p>
          <a:endParaRPr lang="fr-BE"/>
        </a:p>
      </dgm:t>
    </dgm:pt>
    <dgm:pt modelId="{800770F0-8E65-4B6A-A1F8-C69257A8DE57}" type="sibTrans" cxnId="{DEC65040-48D2-41A9-9CE9-6CB8FE32C88F}">
      <dgm:prSet/>
      <dgm:spPr/>
      <dgm:t>
        <a:bodyPr/>
        <a:lstStyle/>
        <a:p>
          <a:endParaRPr lang="fr-BE"/>
        </a:p>
      </dgm:t>
    </dgm:pt>
    <dgm:pt modelId="{1D280C1D-2602-41F6-A20A-F326E2B5D24A}" type="pres">
      <dgm:prSet presAssocID="{2DA46C1E-CD5F-4773-9F3E-710972296A17}" presName="Name0" presStyleCnt="0">
        <dgm:presLayoutVars>
          <dgm:dir/>
          <dgm:resizeHandles val="exact"/>
        </dgm:presLayoutVars>
      </dgm:prSet>
      <dgm:spPr/>
    </dgm:pt>
    <dgm:pt modelId="{576BED00-FEE1-4A5A-9F5C-39441DC14F58}" type="pres">
      <dgm:prSet presAssocID="{CCA4454D-F75F-4ECC-B679-60DB639273C0}" presName="parTxOnly" presStyleLbl="node1" presStyleIdx="0" presStyleCnt="2" custScaleX="43303" custScaleY="24098" custLinFactNeighborX="-33947" custLinFactNeighborY="2002">
        <dgm:presLayoutVars>
          <dgm:bulletEnabled val="1"/>
        </dgm:presLayoutVars>
      </dgm:prSet>
      <dgm:spPr/>
    </dgm:pt>
    <dgm:pt modelId="{F84B8D58-7F4A-4797-A146-61F2A6610688}" type="pres">
      <dgm:prSet presAssocID="{4824DF76-DA2D-422D-9C2C-87B6099A8426}" presName="parSpace" presStyleCnt="0"/>
      <dgm:spPr/>
    </dgm:pt>
    <dgm:pt modelId="{E2500DB1-9057-4749-8F8C-0DFEFBDA9FAA}" type="pres">
      <dgm:prSet presAssocID="{C5DD7A7F-18E8-4A8A-83CC-9F23517C7059}" presName="parTxOnly" presStyleLbl="node1" presStyleIdx="1" presStyleCnt="2" custScaleX="52026" custScaleY="23721" custLinFactNeighborX="51014" custLinFactNeighborY="2817">
        <dgm:presLayoutVars>
          <dgm:bulletEnabled val="1"/>
        </dgm:presLayoutVars>
      </dgm:prSet>
      <dgm:spPr/>
    </dgm:pt>
  </dgm:ptLst>
  <dgm:cxnLst>
    <dgm:cxn modelId="{DEC65040-48D2-41A9-9CE9-6CB8FE32C88F}" srcId="{2DA46C1E-CD5F-4773-9F3E-710972296A17}" destId="{C5DD7A7F-18E8-4A8A-83CC-9F23517C7059}" srcOrd="1" destOrd="0" parTransId="{706323EA-2D32-4253-ACF5-D8C379A33A74}" sibTransId="{800770F0-8E65-4B6A-A1F8-C69257A8DE57}"/>
    <dgm:cxn modelId="{EFDC5A50-2944-4B2F-B1B5-39C9788C813D}" type="presOf" srcId="{CCA4454D-F75F-4ECC-B679-60DB639273C0}" destId="{576BED00-FEE1-4A5A-9F5C-39441DC14F58}" srcOrd="0" destOrd="0" presId="urn:microsoft.com/office/officeart/2005/8/layout/hChevron3"/>
    <dgm:cxn modelId="{4EFD6776-D9CF-43F9-BB54-607121117B79}" type="presOf" srcId="{2DA46C1E-CD5F-4773-9F3E-710972296A17}" destId="{1D280C1D-2602-41F6-A20A-F326E2B5D24A}" srcOrd="0" destOrd="0" presId="urn:microsoft.com/office/officeart/2005/8/layout/hChevron3"/>
    <dgm:cxn modelId="{96B9B67F-C04E-4D62-9D91-1FBBE758A2B6}" type="presOf" srcId="{C5DD7A7F-18E8-4A8A-83CC-9F23517C7059}" destId="{E2500DB1-9057-4749-8F8C-0DFEFBDA9FAA}" srcOrd="0" destOrd="0" presId="urn:microsoft.com/office/officeart/2005/8/layout/hChevron3"/>
    <dgm:cxn modelId="{DF282086-6F47-4B09-8261-AD7494DBCC6D}" srcId="{2DA46C1E-CD5F-4773-9F3E-710972296A17}" destId="{CCA4454D-F75F-4ECC-B679-60DB639273C0}" srcOrd="0" destOrd="0" parTransId="{D1EBBE04-B453-4AFB-94CA-EF4F8FA37383}" sibTransId="{4824DF76-DA2D-422D-9C2C-87B6099A8426}"/>
    <dgm:cxn modelId="{BAED4B88-DDDE-4ABB-8D08-24400458F9A9}" type="presParOf" srcId="{1D280C1D-2602-41F6-A20A-F326E2B5D24A}" destId="{576BED00-FEE1-4A5A-9F5C-39441DC14F58}" srcOrd="0" destOrd="0" presId="urn:microsoft.com/office/officeart/2005/8/layout/hChevron3"/>
    <dgm:cxn modelId="{0C266AF8-E8A2-407F-B82A-6609901316D1}" type="presParOf" srcId="{1D280C1D-2602-41F6-A20A-F326E2B5D24A}" destId="{F84B8D58-7F4A-4797-A146-61F2A6610688}" srcOrd="1" destOrd="0" presId="urn:microsoft.com/office/officeart/2005/8/layout/hChevron3"/>
    <dgm:cxn modelId="{EC8D2306-4F19-40A3-AA3B-7446D37AE320}" type="presParOf" srcId="{1D280C1D-2602-41F6-A20A-F326E2B5D24A}" destId="{E2500DB1-9057-4749-8F8C-0DFEFBDA9FAA}" srcOrd="2"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DC4C-6A4F-4410-BC23-2B274978D193}">
      <dsp:nvSpPr>
        <dsp:cNvPr id="0" name=""/>
        <dsp:cNvSpPr/>
      </dsp:nvSpPr>
      <dsp:spPr>
        <a:xfrm>
          <a:off x="1747552" y="753367"/>
          <a:ext cx="2959160" cy="620719"/>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fr-BE" sz="1900" kern="1200" dirty="0"/>
            <a:t>18 </a:t>
          </a:r>
          <a:r>
            <a:rPr lang="fr-BE" sz="1900" kern="1200" dirty="0" err="1"/>
            <a:t>years</a:t>
          </a:r>
          <a:r>
            <a:rPr lang="fr-BE" sz="1900" kern="1200" dirty="0"/>
            <a:t> of </a:t>
          </a:r>
          <a:r>
            <a:rPr lang="fr-BE" sz="1900" kern="1200" dirty="0" err="1"/>
            <a:t>age</a:t>
          </a:r>
          <a:endParaRPr lang="fr-BE" sz="1900" kern="1200" dirty="0"/>
        </a:p>
      </dsp:txBody>
      <dsp:txXfrm>
        <a:off x="1747552" y="753367"/>
        <a:ext cx="2803980" cy="620719"/>
      </dsp:txXfrm>
    </dsp:sp>
    <dsp:sp modelId="{93780952-9C50-4334-9ADE-9BFA0F22CE96}">
      <dsp:nvSpPr>
        <dsp:cNvPr id="0" name=""/>
        <dsp:cNvSpPr/>
      </dsp:nvSpPr>
      <dsp:spPr>
        <a:xfrm>
          <a:off x="4465799" y="748929"/>
          <a:ext cx="3377752" cy="643770"/>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fr-BE" sz="1900" kern="1200" dirty="0" err="1"/>
            <a:t>Legal</a:t>
          </a:r>
          <a:r>
            <a:rPr lang="fr-BE" sz="1900" kern="1200" dirty="0"/>
            <a:t> </a:t>
          </a:r>
          <a:r>
            <a:rPr lang="fr-BE" sz="1900" kern="1200" dirty="0" err="1"/>
            <a:t>age</a:t>
          </a:r>
          <a:r>
            <a:rPr lang="fr-BE" sz="1900" kern="1200" dirty="0"/>
            <a:t> for </a:t>
          </a:r>
          <a:r>
            <a:rPr lang="fr-BE" sz="1900" kern="1200" dirty="0" err="1"/>
            <a:t>criminal</a:t>
          </a:r>
          <a:r>
            <a:rPr lang="fr-BE" sz="1900" kern="1200" dirty="0"/>
            <a:t> </a:t>
          </a:r>
          <a:r>
            <a:rPr lang="fr-BE" sz="1900" kern="1200" dirty="0" err="1"/>
            <a:t>liability</a:t>
          </a:r>
          <a:endParaRPr lang="fr-BE" sz="1900" kern="1200" dirty="0"/>
        </a:p>
      </dsp:txBody>
      <dsp:txXfrm>
        <a:off x="4787684" y="748929"/>
        <a:ext cx="2733982" cy="643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BED00-FEE1-4A5A-9F5C-39441DC14F58}">
      <dsp:nvSpPr>
        <dsp:cNvPr id="0" name=""/>
        <dsp:cNvSpPr/>
      </dsp:nvSpPr>
      <dsp:spPr>
        <a:xfrm>
          <a:off x="365867" y="750207"/>
          <a:ext cx="2856630" cy="635882"/>
        </a:xfrm>
        <a:prstGeom prst="homePlat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Minimum 14 but encourage 15 or 16</a:t>
          </a:r>
        </a:p>
      </dsp:txBody>
      <dsp:txXfrm>
        <a:off x="365867" y="750207"/>
        <a:ext cx="2697660" cy="635882"/>
      </dsp:txXfrm>
    </dsp:sp>
    <dsp:sp modelId="{E2500DB1-9057-4749-8F8C-0DFEFBDA9FAA}">
      <dsp:nvSpPr>
        <dsp:cNvPr id="0" name=""/>
        <dsp:cNvSpPr/>
      </dsp:nvSpPr>
      <dsp:spPr>
        <a:xfrm>
          <a:off x="3024078" y="776687"/>
          <a:ext cx="3432073" cy="625934"/>
        </a:xfrm>
        <a:prstGeom prst="chevron">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fr-BE" sz="1800" kern="1200" dirty="0"/>
            <a:t>Minimum Age of </a:t>
          </a:r>
          <a:r>
            <a:rPr lang="fr-BE" sz="1800" kern="1200" dirty="0" err="1"/>
            <a:t>Criminal</a:t>
          </a:r>
          <a:r>
            <a:rPr lang="fr-BE" sz="1800" kern="1200" dirty="0"/>
            <a:t> </a:t>
          </a:r>
          <a:r>
            <a:rPr lang="fr-BE" sz="1800" kern="1200" dirty="0" err="1"/>
            <a:t>Responsibility</a:t>
          </a:r>
          <a:r>
            <a:rPr lang="fr-BE" sz="1800" kern="1200" dirty="0"/>
            <a:t> (MACR)</a:t>
          </a:r>
        </a:p>
      </dsp:txBody>
      <dsp:txXfrm>
        <a:off x="3337045" y="776687"/>
        <a:ext cx="2806139" cy="6259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39165-BF9A-48DD-AAF6-9E131CFF6A44}" type="datetimeFigureOut">
              <a:rPr lang="fr-BE" smtClean="0"/>
              <a:t>20-05-22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3C849-6556-4192-97D7-0FCCAB09DBEE}" type="slidenum">
              <a:rPr lang="fr-BE" smtClean="0"/>
              <a:t>‹N°›</a:t>
            </a:fld>
            <a:endParaRPr lang="fr-BE"/>
          </a:p>
        </p:txBody>
      </p:sp>
    </p:spTree>
    <p:extLst>
      <p:ext uri="{BB962C8B-B14F-4D97-AF65-F5344CB8AC3E}">
        <p14:creationId xmlns:p14="http://schemas.microsoft.com/office/powerpoint/2010/main" val="5098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achild.eu/wp-content/uploads/2021/11/Know-ur-rights-FinalBrochureEN.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lachild.eu/wp-content/uploads/2021/11/Step-by-step-Manual-How-to-adapt-it.pdf"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Integrate</a:t>
            </a:r>
            <a:r>
              <a:rPr lang="fr-BE" dirty="0"/>
              <a:t> the</a:t>
            </a:r>
            <a:r>
              <a:rPr lang="fr-BE" baseline="0" dirty="0"/>
              <a:t> logo of </a:t>
            </a:r>
            <a:r>
              <a:rPr lang="fr-BE" baseline="0" dirty="0" err="1"/>
              <a:t>your</a:t>
            </a:r>
            <a:r>
              <a:rPr lang="fr-BE" baseline="0" dirty="0"/>
              <a:t> organisation on the </a:t>
            </a:r>
            <a:r>
              <a:rPr lang="fr-BE" baseline="0" dirty="0" err="1"/>
              <a:t>left</a:t>
            </a:r>
            <a:r>
              <a:rPr lang="fr-BE" baseline="0" dirty="0"/>
              <a:t> </a:t>
            </a:r>
            <a:r>
              <a:rPr lang="fr-BE" baseline="0" dirty="0" err="1"/>
              <a:t>side</a:t>
            </a:r>
            <a:r>
              <a:rPr lang="fr-BE" baseline="0" dirty="0"/>
              <a:t> of the CLEAR-Rights logo on </a:t>
            </a:r>
            <a:r>
              <a:rPr lang="fr-BE" baseline="0" dirty="0" err="1"/>
              <a:t>each</a:t>
            </a:r>
            <a:r>
              <a:rPr lang="fr-BE" baseline="0" dirty="0"/>
              <a:t> slide.</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a:t>
            </a:fld>
            <a:endParaRPr lang="fr-BE">
              <a:solidFill>
                <a:prstClr val="black"/>
              </a:solidFill>
            </a:endParaRPr>
          </a:p>
        </p:txBody>
      </p:sp>
    </p:spTree>
    <p:extLst>
      <p:ext uri="{BB962C8B-B14F-4D97-AF65-F5344CB8AC3E}">
        <p14:creationId xmlns:p14="http://schemas.microsoft.com/office/powerpoint/2010/main" val="35357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a:t>Present</a:t>
            </a:r>
            <a:r>
              <a:rPr lang="fr-BE" dirty="0"/>
              <a:t> </a:t>
            </a:r>
            <a:r>
              <a:rPr lang="fr-BE" dirty="0" err="1"/>
              <a:t>briefly</a:t>
            </a:r>
            <a:r>
              <a:rPr lang="fr-BE" dirty="0"/>
              <a:t> the </a:t>
            </a:r>
            <a:r>
              <a:rPr lang="fr-BE" dirty="0" err="1"/>
              <a:t>graphic</a:t>
            </a:r>
            <a:r>
              <a:rPr lang="fr-BE" dirty="0"/>
              <a:t> to the participants. It </a:t>
            </a:r>
            <a:r>
              <a:rPr lang="fr-BE" dirty="0" err="1"/>
              <a:t>is</a:t>
            </a:r>
            <a:r>
              <a:rPr lang="fr-BE" dirty="0"/>
              <a:t> a </a:t>
            </a:r>
            <a:r>
              <a:rPr lang="fr-BE" dirty="0" err="1"/>
              <a:t>summary</a:t>
            </a:r>
            <a:r>
              <a:rPr lang="fr-BE" dirty="0"/>
              <a:t> of </a:t>
            </a:r>
            <a:r>
              <a:rPr lang="fr-BE" dirty="0" err="1"/>
              <a:t>fundamental</a:t>
            </a:r>
            <a:r>
              <a:rPr lang="fr-BE" dirty="0"/>
              <a:t> </a:t>
            </a:r>
            <a:r>
              <a:rPr lang="fr-BE" dirty="0" err="1"/>
              <a:t>principles</a:t>
            </a:r>
            <a:r>
              <a:rPr lang="fr-BE" dirty="0"/>
              <a:t> </a:t>
            </a:r>
            <a:r>
              <a:rPr lang="fr-BE" dirty="0" err="1"/>
              <a:t>stated</a:t>
            </a:r>
            <a:r>
              <a:rPr lang="fr-BE" dirty="0"/>
              <a:t> in the UNCRC (art,40 and 37), CRC/C/GC/24 and </a:t>
            </a:r>
            <a:r>
              <a:rPr lang="fr-BE" dirty="0" err="1"/>
              <a:t>other</a:t>
            </a:r>
            <a:r>
              <a:rPr lang="fr-BE" dirty="0"/>
              <a:t> international standards </a:t>
            </a:r>
            <a:r>
              <a:rPr lang="fr-BE" dirty="0" err="1"/>
              <a:t>mentioned</a:t>
            </a:r>
            <a:r>
              <a:rPr lang="fr-BE" dirty="0"/>
              <a:t> </a:t>
            </a:r>
            <a:r>
              <a:rPr lang="fr-BE" dirty="0" err="1"/>
              <a:t>before</a:t>
            </a:r>
            <a:r>
              <a:rPr lang="fr-BE" dirty="0"/>
              <a:t>.</a:t>
            </a:r>
          </a:p>
          <a:p>
            <a:r>
              <a:rPr lang="fr-BE" b="1" dirty="0"/>
              <a:t>Source: </a:t>
            </a:r>
            <a:r>
              <a:rPr lang="fr-BE" dirty="0" err="1"/>
              <a:t>Defence</a:t>
            </a:r>
            <a:r>
              <a:rPr lang="fr-BE" dirty="0"/>
              <a:t> for </a:t>
            </a:r>
            <a:r>
              <a:rPr lang="fr-BE" dirty="0" err="1"/>
              <a:t>children</a:t>
            </a:r>
            <a:r>
              <a:rPr lang="fr-BE" dirty="0"/>
              <a:t> international (DCI) – </a:t>
            </a:r>
            <a:r>
              <a:rPr lang="fr-BE" dirty="0" err="1"/>
              <a:t>Belgium</a:t>
            </a:r>
            <a:r>
              <a:rPr lang="fr-BE" dirty="0"/>
              <a:t>, </a:t>
            </a:r>
            <a:r>
              <a:rPr lang="fr-BE" dirty="0" err="1"/>
              <a:t>Practical</a:t>
            </a:r>
            <a:r>
              <a:rPr lang="fr-BE" baseline="0" dirty="0"/>
              <a:t> Guide for </a:t>
            </a:r>
            <a:r>
              <a:rPr lang="fr-BE" baseline="0" dirty="0" err="1"/>
              <a:t>Lawyers</a:t>
            </a:r>
            <a:r>
              <a:rPr lang="fr-BE" baseline="0" dirty="0"/>
              <a:t> – How to </a:t>
            </a:r>
            <a:r>
              <a:rPr lang="fr-BE" baseline="0" dirty="0" err="1"/>
              <a:t>defend</a:t>
            </a:r>
            <a:r>
              <a:rPr lang="fr-BE" baseline="0" dirty="0"/>
              <a:t> a </a:t>
            </a:r>
            <a:r>
              <a:rPr lang="fr-BE" baseline="0" dirty="0" err="1"/>
              <a:t>child</a:t>
            </a:r>
            <a:r>
              <a:rPr lang="fr-BE" baseline="0" dirty="0"/>
              <a:t> in </a:t>
            </a:r>
            <a:r>
              <a:rPr lang="fr-BE" baseline="0" dirty="0" err="1"/>
              <a:t>conflict</a:t>
            </a:r>
            <a:r>
              <a:rPr lang="fr-BE" baseline="0" dirty="0"/>
              <a:t> </a:t>
            </a:r>
            <a:r>
              <a:rPr lang="fr-BE" baseline="0" dirty="0" err="1"/>
              <a:t>with</a:t>
            </a:r>
            <a:r>
              <a:rPr lang="fr-BE" baseline="0" dirty="0"/>
              <a:t> the </a:t>
            </a:r>
            <a:r>
              <a:rPr lang="fr-BE" baseline="0" dirty="0" err="1"/>
              <a:t>law</a:t>
            </a:r>
            <a:r>
              <a:rPr lang="fr-BE" baseline="0" dirty="0"/>
              <a:t>?, page 36. (</a:t>
            </a:r>
            <a:r>
              <a:rPr lang="fr-BE" dirty="0" err="1"/>
              <a:t>My</a:t>
            </a:r>
            <a:r>
              <a:rPr lang="fr-BE" dirty="0"/>
              <a:t> </a:t>
            </a:r>
            <a:r>
              <a:rPr lang="fr-BE" dirty="0" err="1"/>
              <a:t>Lawyer</a:t>
            </a:r>
            <a:r>
              <a:rPr lang="fr-BE" dirty="0"/>
              <a:t>, </a:t>
            </a:r>
            <a:r>
              <a:rPr lang="fr-BE" dirty="0" err="1"/>
              <a:t>My</a:t>
            </a:r>
            <a:r>
              <a:rPr lang="fr-BE" dirty="0"/>
              <a:t> Rights</a:t>
            </a:r>
            <a:r>
              <a:rPr lang="fr-BE" baseline="0" dirty="0"/>
              <a:t> </a:t>
            </a:r>
            <a:r>
              <a:rPr lang="fr-BE" baseline="0" dirty="0" err="1"/>
              <a:t>project</a:t>
            </a:r>
            <a:r>
              <a:rPr lang="fr-BE" baseline="0" dirty="0"/>
              <a:t>, https://lachild.eu/wp-content/uploads/2016/05/PRACTICAL-GUIDE-FOR-LAWYERS.pdf )</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10</a:t>
            </a:fld>
            <a:endParaRPr lang="fr-BE">
              <a:solidFill>
                <a:prstClr val="black"/>
              </a:solidFill>
            </a:endParaRPr>
          </a:p>
        </p:txBody>
      </p:sp>
    </p:spTree>
    <p:extLst>
      <p:ext uri="{BB962C8B-B14F-4D97-AF65-F5344CB8AC3E}">
        <p14:creationId xmlns:p14="http://schemas.microsoft.com/office/powerpoint/2010/main" val="401785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Among European standards regarding child justice systems (for children accused, suspected or convicted for an offence), two type of sources are particularly interesting: the Council of Europe Guidelines on child friendly Justice and EU directives.</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11</a:t>
            </a:fld>
            <a:endParaRPr lang="fr-BE">
              <a:solidFill>
                <a:prstClr val="black"/>
              </a:solidFill>
            </a:endParaRPr>
          </a:p>
        </p:txBody>
      </p:sp>
    </p:spTree>
    <p:extLst>
      <p:ext uri="{BB962C8B-B14F-4D97-AF65-F5344CB8AC3E}">
        <p14:creationId xmlns:p14="http://schemas.microsoft.com/office/powerpoint/2010/main" val="577925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Guidelines are available online: https://rm.coe.int/16804b2cf3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Council of Europe Guidelines on child-friendly justice provide extensive guidance on what a child-friendly justice system should look like. They are not only relevant to children accused, suspected or convicted of an offence, as they apply to any justice (or administrative) procedure that involves children, such as procedures related to migration, family separation etc., irrespective of the child's status in it (perpetrator, victim, applicant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According to the Guidelines (and inspired by the ECtHR and many other international standards mentioned in the </a:t>
            </a:r>
            <a:r>
              <a:rPr lang="en-US" sz="1200" b="0" i="0" u="none" strike="noStrike" kern="1200" baseline="0" dirty="0" err="1">
                <a:solidFill>
                  <a:schemeClr val="tx1"/>
                </a:solidFill>
                <a:latin typeface="+mn-lt"/>
                <a:ea typeface="+mn-ea"/>
                <a:cs typeface="+mn-cs"/>
              </a:rPr>
              <a:t>preambule</a:t>
            </a:r>
            <a:r>
              <a:rPr lang="en-US" sz="1200" b="0" i="0" u="none" strike="noStrike" kern="1200" baseline="0" dirty="0">
                <a:solidFill>
                  <a:schemeClr val="tx1"/>
                </a:solidFill>
                <a:latin typeface="+mn-lt"/>
                <a:ea typeface="+mn-ea"/>
                <a:cs typeface="+mn-cs"/>
              </a:rPr>
              <a:t> of the Guidelines), the </a:t>
            </a:r>
            <a:r>
              <a:rPr lang="en-US" sz="1200" b="1" i="0" u="none" strike="noStrike" kern="1200" baseline="0" dirty="0">
                <a:solidFill>
                  <a:schemeClr val="tx1"/>
                </a:solidFill>
                <a:latin typeface="+mn-lt"/>
                <a:ea typeface="+mn-ea"/>
                <a:cs typeface="+mn-cs"/>
              </a:rPr>
              <a:t>5 following principles are fundamental for a child-friendly system</a:t>
            </a:r>
            <a:r>
              <a:rPr lang="en-US" sz="1200" b="0" i="0" u="none" strike="noStrike" kern="1200" baseline="0" dirty="0">
                <a:solidFill>
                  <a:schemeClr val="tx1"/>
                </a:solidFill>
                <a:latin typeface="+mn-lt"/>
                <a:ea typeface="+mn-ea"/>
                <a:cs typeface="+mn-cs"/>
              </a:rPr>
              <a:t>:</a:t>
            </a:r>
          </a:p>
          <a:p>
            <a:pPr marL="171450" indent="-171450">
              <a:buFontTx/>
              <a:buChar char="-"/>
            </a:pPr>
            <a:r>
              <a:rPr lang="en-US" sz="1200" b="1" i="0" u="none" strike="noStrike" kern="1200" baseline="0" dirty="0">
                <a:solidFill>
                  <a:schemeClr val="tx1"/>
                </a:solidFill>
                <a:latin typeface="+mn-lt"/>
                <a:ea typeface="+mn-ea"/>
                <a:cs typeface="+mn-cs"/>
              </a:rPr>
              <a:t>Participation</a:t>
            </a:r>
            <a:r>
              <a:rPr lang="en-US" sz="1200" b="0" i="0" u="none" strike="noStrike" kern="1200" baseline="0" dirty="0">
                <a:solidFill>
                  <a:schemeClr val="tx1"/>
                </a:solidFill>
                <a:latin typeface="+mn-lt"/>
                <a:ea typeface="+mn-ea"/>
                <a:cs typeface="+mn-cs"/>
              </a:rPr>
              <a:t>: children have the right to be informed about their rights, and they should be heard in proceedings </a:t>
            </a: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0" i="0" u="none" strike="noStrike" kern="1200" baseline="0" dirty="0">
                <a:solidFill>
                  <a:schemeClr val="tx1"/>
                </a:solidFill>
                <a:latin typeface="+mn-lt"/>
                <a:ea typeface="+mn-ea"/>
                <a:cs typeface="+mn-cs"/>
              </a:rPr>
              <a:t>“This includes giving due weight to the children’s views bearing in mind their maturity and any communication difficulties they may have in order to make this participation meaningful.”</a:t>
            </a:r>
          </a:p>
          <a:p>
            <a:pPr marL="171450" indent="-171450">
              <a:buFontTx/>
              <a:buChar char="-"/>
            </a:pPr>
            <a:r>
              <a:rPr lang="en-US" sz="1200" b="1" i="0" u="none" strike="noStrike" kern="1200" baseline="0" dirty="0">
                <a:solidFill>
                  <a:schemeClr val="tx1"/>
                </a:solidFill>
                <a:latin typeface="+mn-lt"/>
                <a:ea typeface="+mn-ea"/>
                <a:cs typeface="+mn-cs"/>
              </a:rPr>
              <a:t>Best interests of the child</a:t>
            </a:r>
            <a:r>
              <a:rPr lang="en-US" sz="1200" b="0" i="0" u="none" strike="noStrike" kern="1200" baseline="0" dirty="0">
                <a:solidFill>
                  <a:schemeClr val="tx1"/>
                </a:solidFill>
                <a:latin typeface="+mn-lt"/>
                <a:ea typeface="+mn-ea"/>
                <a:cs typeface="+mn-cs"/>
              </a:rPr>
              <a:t>: the right of children to have their best interests be a primary consideration in all matters involving or affecting them.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Dignity:</a:t>
            </a:r>
            <a:r>
              <a:rPr lang="en-US" sz="1200" b="0" i="0" u="none" strike="noStrike" kern="1200" baseline="0" dirty="0">
                <a:solidFill>
                  <a:schemeClr val="tx1"/>
                </a:solidFill>
                <a:latin typeface="+mn-lt"/>
                <a:ea typeface="+mn-ea"/>
                <a:cs typeface="+mn-cs"/>
              </a:rPr>
              <a:t> it includes protection against torture and other inhuman or degrading treatments but also : “Children should be treated with care, sensitivity, fairness and respect throughout any procedure or case, with special attention</a:t>
            </a:r>
          </a:p>
          <a:p>
            <a:r>
              <a:rPr lang="en-US" sz="1200" b="0" i="0" u="none" strike="noStrike" kern="1200" baseline="0" dirty="0">
                <a:solidFill>
                  <a:schemeClr val="tx1"/>
                </a:solidFill>
                <a:latin typeface="+mn-lt"/>
                <a:ea typeface="+mn-ea"/>
                <a:cs typeface="+mn-cs"/>
              </a:rPr>
              <a:t>for their personal situation, well-being and specific needs, and with full respect for their physical and psychological integrity”.</a:t>
            </a:r>
          </a:p>
          <a:p>
            <a:pPr marL="171450" indent="-171450">
              <a:buFontTx/>
              <a:buChar char="-"/>
            </a:pPr>
            <a:r>
              <a:rPr lang="en-US" sz="1200" b="1" i="0" u="none" strike="noStrike" kern="1200" baseline="0" dirty="0">
                <a:solidFill>
                  <a:schemeClr val="tx1"/>
                </a:solidFill>
                <a:latin typeface="+mn-lt"/>
                <a:ea typeface="+mn-ea"/>
                <a:cs typeface="+mn-cs"/>
              </a:rPr>
              <a:t>Protection from discrimination</a:t>
            </a:r>
            <a:r>
              <a:rPr lang="en-US" sz="1200" b="0" i="0" u="none" strike="noStrike" kern="1200" baseline="0" dirty="0">
                <a:solidFill>
                  <a:schemeClr val="tx1"/>
                </a:solidFill>
                <a:latin typeface="+mn-lt"/>
                <a:ea typeface="+mn-ea"/>
                <a:cs typeface="+mn-cs"/>
              </a:rPr>
              <a:t>: The rights of children shall be secured without discrimination on any grounds + Specific protection and assistance may need to be granted to more vulnerable children (such as Roma children, migrant children, children with disabilities, etc.)</a:t>
            </a:r>
          </a:p>
          <a:p>
            <a:pPr marL="171450" indent="-171450">
              <a:buFontTx/>
              <a:buChar char="-"/>
            </a:pPr>
            <a:r>
              <a:rPr lang="fr-BE" b="1" dirty="0" err="1"/>
              <a:t>Rule</a:t>
            </a:r>
            <a:r>
              <a:rPr lang="fr-BE" b="1" dirty="0"/>
              <a:t> of </a:t>
            </a:r>
            <a:r>
              <a:rPr lang="fr-BE" b="1" dirty="0" err="1"/>
              <a:t>law</a:t>
            </a:r>
            <a:r>
              <a:rPr lang="fr-BE" b="1" dirty="0"/>
              <a:t>: </a:t>
            </a:r>
            <a:r>
              <a:rPr lang="en-US" dirty="0"/>
              <a:t>The rule of law principle should apply fully to children as it does to</a:t>
            </a:r>
            <a:r>
              <a:rPr lang="en-US" baseline="0" dirty="0"/>
              <a:t> </a:t>
            </a:r>
            <a:r>
              <a:rPr lang="en-US" dirty="0"/>
              <a:t>adults</a:t>
            </a:r>
            <a:r>
              <a:rPr lang="en-US" baseline="0" dirty="0"/>
              <a:t> + the elements of the due process should also apply to children.</a:t>
            </a:r>
          </a:p>
          <a:p>
            <a:pPr marL="0" indent="0">
              <a:buFontTx/>
              <a:buNone/>
            </a:pPr>
            <a:endParaRPr lang="en-US" baseline="0" dirty="0"/>
          </a:p>
          <a:p>
            <a:pPr marL="171450" indent="-171450">
              <a:buFont typeface="Wingdings" panose="05000000000000000000" pitchFamily="2" charset="2"/>
              <a:buChar char="è"/>
            </a:pPr>
            <a:r>
              <a:rPr lang="en-US" baseline="0" dirty="0"/>
              <a:t>These guidelines are also very interesting because they provide with very concrete measures to be taken so that the justice system is child-friendly, such as the list of information a child should receive at the beginning of the procedure, content of the training of professionals, or the timing of the procedures (including breaks, avoiding undue delays etc.).</a:t>
            </a:r>
          </a:p>
          <a:p>
            <a:pPr marL="171450" indent="-171450">
              <a:buFont typeface="Wingdings" panose="05000000000000000000" pitchFamily="2" charset="2"/>
              <a:buChar char="è"/>
            </a:pPr>
            <a:r>
              <a:rPr lang="en-US" baseline="0" dirty="0"/>
              <a:t>More information on the child friendly justice Guidelines are available on Module 2, which is dedicated to child friendly justice.</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1147464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European Union has devoted a wide range of procedural safeguards to persons suspected or accused in criminal proceedings by following the “Roadmap for strengthening their procedural rights”. The 5 following directives influence</a:t>
            </a:r>
            <a:r>
              <a:rPr lang="en-US" baseline="0" dirty="0"/>
              <a:t> proceedings for children in conflict with the law, but the most interesting for us is the one dedicated to children : (EU) 2016/800.</a:t>
            </a:r>
            <a:endParaRPr lang="en-US" dirty="0"/>
          </a:p>
          <a:p>
            <a:endParaRPr lang="en-US" dirty="0"/>
          </a:p>
          <a:p>
            <a:r>
              <a:rPr lang="en-US" dirty="0"/>
              <a:t>To date, five EU directives address the rights of suspects and accused persons in criminal proceedings (both for children and adults). </a:t>
            </a:r>
          </a:p>
          <a:p>
            <a:endParaRPr lang="en-US" dirty="0"/>
          </a:p>
          <a:p>
            <a:pPr marL="171450" indent="-171450">
              <a:buFont typeface="Arial" panose="020B0604020202020204" pitchFamily="34" charset="0"/>
              <a:buChar char="•"/>
            </a:pPr>
            <a:r>
              <a:rPr lang="en-US" dirty="0"/>
              <a:t>Directive 2010/64/EU on the right to interpretation and translation in criminal proceedings, 2010 (for children and adults); </a:t>
            </a:r>
          </a:p>
          <a:p>
            <a:pPr marL="171450" indent="-171450">
              <a:buFont typeface="Arial" panose="020B0604020202020204" pitchFamily="34" charset="0"/>
              <a:buChar char="•"/>
            </a:pPr>
            <a:r>
              <a:rPr lang="en-US" dirty="0"/>
              <a:t>Directive 2012/13/EU on the right to information in criminal proceedings, 2012 (for children and adults); </a:t>
            </a:r>
          </a:p>
          <a:p>
            <a:pPr marL="171450" indent="-171450">
              <a:buFont typeface="Arial" panose="020B0604020202020204" pitchFamily="34" charset="0"/>
              <a:buChar char="•"/>
            </a:pPr>
            <a:r>
              <a:rPr lang="en-US" dirty="0"/>
              <a:t>Directive 2013/48/EU on the right of access to a lawyer in criminal proceedings, 2013 (for children and adults); </a:t>
            </a:r>
          </a:p>
          <a:p>
            <a:pPr marL="171450" indent="-171450">
              <a:buFont typeface="Arial" panose="020B0604020202020204" pitchFamily="34" charset="0"/>
              <a:buChar char="•"/>
            </a:pPr>
            <a:r>
              <a:rPr lang="en-US" dirty="0"/>
              <a:t>Directive (EU) 2016/343 on the presumption of innocence and of the right to be present at the trial in criminal proceedings, 2016 (for children and adults); </a:t>
            </a:r>
          </a:p>
          <a:p>
            <a:pPr marL="171450" indent="-171450">
              <a:buFont typeface="Arial" panose="020B0604020202020204" pitchFamily="34" charset="0"/>
              <a:buChar char="•"/>
            </a:pPr>
            <a:r>
              <a:rPr lang="en-US" dirty="0"/>
              <a:t>Directive (EU) 2016/1919 on legal aid for suspects and accused persons in criminal proceedings, 2016 (for children and adults).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In 2016, the EU adopted the directive </a:t>
            </a:r>
            <a:r>
              <a:rPr lang="en-US" b="1" dirty="0"/>
              <a:t>(EU) 2016/800 on procedural safeguards for children who are suspects or accused persons in criminal proceedings</a:t>
            </a:r>
            <a:r>
              <a:rPr lang="en-US" dirty="0"/>
              <a:t>, with the aim of setting minimum binding standards across EU Member States. This directive is the only one which is addressed </a:t>
            </a:r>
            <a:r>
              <a:rPr lang="en-US" b="1" dirty="0"/>
              <a:t>specifically to children in conflict with the law </a:t>
            </a:r>
            <a:r>
              <a:rPr lang="en-US" dirty="0"/>
              <a:t>and therefore it represents the main instrument by which certain principles of child-friendly justice have been incorporated into EU law.</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Directive (EU) 2016/800, recital 1: “The purpose of this directive is to establish procedural safeguards to ensure that children, meaning persons under the age of 18, who are suspects or accused persons in criminal proceedings, are able to understand and follow those proceedings and to exercise their right to a fair trial, and to prevent children from re-offending and foster their social integration”.</a:t>
            </a:r>
          </a:p>
          <a:p>
            <a:pPr marL="0" indent="0">
              <a:buFont typeface="Arial" panose="020B0604020202020204" pitchFamily="34" charset="0"/>
              <a:buNone/>
            </a:pPr>
            <a:r>
              <a:rPr lang="en-US" dirty="0"/>
              <a:t>It</a:t>
            </a:r>
            <a:r>
              <a:rPr lang="en-US" baseline="0" dirty="0"/>
              <a:t> also contains specific dispositions on:</a:t>
            </a:r>
          </a:p>
          <a:p>
            <a:pPr marL="0" indent="0">
              <a:buFont typeface="Arial" panose="020B0604020202020204" pitchFamily="34" charset="0"/>
              <a:buNone/>
            </a:pPr>
            <a:r>
              <a:rPr lang="en-US" baseline="0" dirty="0"/>
              <a:t>Art. 4 Right to information</a:t>
            </a:r>
          </a:p>
          <a:p>
            <a:pPr marL="0" indent="0">
              <a:buFont typeface="Arial" panose="020B0604020202020204" pitchFamily="34" charset="0"/>
              <a:buNone/>
            </a:pPr>
            <a:r>
              <a:rPr lang="en-US" dirty="0"/>
              <a:t>Art. 5 Right of the child to have the holder of parental responsibility informed</a:t>
            </a:r>
          </a:p>
          <a:p>
            <a:pPr marL="0" indent="0">
              <a:buFont typeface="Arial" panose="020B0604020202020204" pitchFamily="34" charset="0"/>
              <a:buNone/>
            </a:pPr>
            <a:r>
              <a:rPr lang="fr-BE" dirty="0"/>
              <a:t>Art. 6 Assistance by a </a:t>
            </a:r>
            <a:r>
              <a:rPr lang="fr-BE" dirty="0" err="1"/>
              <a:t>lawyer</a:t>
            </a:r>
            <a:endParaRPr lang="fr-BE" dirty="0"/>
          </a:p>
          <a:p>
            <a:pPr marL="0" indent="0">
              <a:buFont typeface="Arial" panose="020B0604020202020204" pitchFamily="34" charset="0"/>
              <a:buNone/>
            </a:pPr>
            <a:r>
              <a:rPr lang="fr-BE" dirty="0"/>
              <a:t>Art.</a:t>
            </a:r>
            <a:r>
              <a:rPr lang="fr-BE" baseline="0" dirty="0"/>
              <a:t> 7 </a:t>
            </a:r>
            <a:r>
              <a:rPr lang="en-US" baseline="0" dirty="0"/>
              <a:t>Right to an individual assessment</a:t>
            </a:r>
          </a:p>
          <a:p>
            <a:pPr marL="0" indent="0">
              <a:buFont typeface="Arial" panose="020B0604020202020204" pitchFamily="34" charset="0"/>
              <a:buNone/>
            </a:pPr>
            <a:r>
              <a:rPr lang="en-US" baseline="0" dirty="0"/>
              <a:t>Art. 8 Right to a medical examination</a:t>
            </a:r>
          </a:p>
          <a:p>
            <a:pPr marL="0" indent="0">
              <a:buFont typeface="Arial" panose="020B0604020202020204" pitchFamily="34" charset="0"/>
              <a:buNone/>
            </a:pPr>
            <a:r>
              <a:rPr lang="en-US" baseline="0" dirty="0"/>
              <a:t>Art. 9 Audiovisual recording of questioning </a:t>
            </a:r>
          </a:p>
          <a:p>
            <a:pPr marL="0" indent="0">
              <a:buFont typeface="Arial" panose="020B0604020202020204" pitchFamily="34" charset="0"/>
              <a:buNone/>
            </a:pPr>
            <a:r>
              <a:rPr lang="en-US" baseline="0" dirty="0"/>
              <a:t>Art. 10 </a:t>
            </a:r>
            <a:r>
              <a:rPr lang="en-US" dirty="0"/>
              <a:t>Limitation of deprivation of liberty</a:t>
            </a:r>
          </a:p>
          <a:p>
            <a:pPr marL="0" indent="0">
              <a:buFont typeface="Arial" panose="020B0604020202020204" pitchFamily="34" charset="0"/>
              <a:buNone/>
            </a:pPr>
            <a:r>
              <a:rPr lang="en-US" dirty="0"/>
              <a:t>Art. 11 </a:t>
            </a:r>
            <a:r>
              <a:rPr lang="fr-BE" dirty="0"/>
              <a:t>Alternative </a:t>
            </a:r>
            <a:r>
              <a:rPr lang="fr-BE" dirty="0" err="1"/>
              <a:t>measures</a:t>
            </a:r>
            <a:r>
              <a:rPr lang="fr-BE" dirty="0"/>
              <a:t> </a:t>
            </a:r>
          </a:p>
          <a:p>
            <a:pPr marL="0" indent="0">
              <a:buFont typeface="Arial" panose="020B0604020202020204" pitchFamily="34" charset="0"/>
              <a:buNone/>
            </a:pPr>
            <a:r>
              <a:rPr lang="fr-BE" dirty="0"/>
              <a:t>Art. 12 </a:t>
            </a:r>
            <a:r>
              <a:rPr lang="en-US" dirty="0"/>
              <a:t>Specific treatment in the case of deprivation of liberty</a:t>
            </a:r>
          </a:p>
          <a:p>
            <a:pPr marL="0" indent="0">
              <a:buFont typeface="Arial" panose="020B0604020202020204" pitchFamily="34" charset="0"/>
              <a:buNone/>
            </a:pPr>
            <a:r>
              <a:rPr lang="en-US" dirty="0"/>
              <a:t>Art. 13 Timely and diligent treatment of cases</a:t>
            </a:r>
          </a:p>
          <a:p>
            <a:pPr marL="0" indent="0">
              <a:buFont typeface="Arial" panose="020B0604020202020204" pitchFamily="34" charset="0"/>
              <a:buNone/>
            </a:pPr>
            <a:r>
              <a:rPr lang="en-US" dirty="0"/>
              <a:t>Art. 14 Right to protection of privacy </a:t>
            </a:r>
          </a:p>
          <a:p>
            <a:pPr marL="0" indent="0">
              <a:buFont typeface="Arial" panose="020B0604020202020204" pitchFamily="34" charset="0"/>
              <a:buNone/>
            </a:pPr>
            <a:r>
              <a:rPr lang="en-US" dirty="0"/>
              <a:t>Art. 15 Right of the child to be accompanied by the holder of parental responsibility during the proceedings</a:t>
            </a:r>
          </a:p>
          <a:p>
            <a:pPr marL="0" indent="0">
              <a:buFont typeface="Arial" panose="020B0604020202020204" pitchFamily="34" charset="0"/>
              <a:buNone/>
            </a:pPr>
            <a:r>
              <a:rPr lang="en-US" dirty="0"/>
              <a:t>Art.16 Right of children to appear in person at, and participate in, their trial </a:t>
            </a:r>
          </a:p>
          <a:p>
            <a:pPr marL="0" indent="0">
              <a:buFont typeface="Arial" panose="020B0604020202020204" pitchFamily="34" charset="0"/>
              <a:buNone/>
            </a:pPr>
            <a:r>
              <a:rPr lang="en-US" dirty="0"/>
              <a:t>Art</a:t>
            </a:r>
            <a:r>
              <a:rPr lang="en-US" baseline="0" dirty="0"/>
              <a:t> 18. Right to legal aid</a:t>
            </a:r>
          </a:p>
          <a:p>
            <a:pPr marL="0" indent="0">
              <a:buFont typeface="Arial" panose="020B0604020202020204" pitchFamily="34" charset="0"/>
              <a:buNone/>
            </a:pPr>
            <a:r>
              <a:rPr lang="en-US" baseline="0" dirty="0"/>
              <a:t>Art 19. Remedies</a:t>
            </a:r>
          </a:p>
          <a:p>
            <a:pPr marL="0" indent="0">
              <a:buFont typeface="Arial" panose="020B0604020202020204" pitchFamily="34" charset="0"/>
              <a:buNone/>
            </a:pPr>
            <a:r>
              <a:rPr lang="en-US" baseline="0" dirty="0"/>
              <a:t>Art. 20 Training</a:t>
            </a:r>
          </a:p>
          <a:p>
            <a:pPr marL="0" indent="0">
              <a:buFont typeface="Arial" panose="020B0604020202020204" pitchFamily="34" charset="0"/>
              <a:buNone/>
            </a:pPr>
            <a:r>
              <a:rPr lang="en-US" baseline="0" dirty="0"/>
              <a:t>Etc. </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339837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Select the </a:t>
            </a:r>
            <a:r>
              <a:rPr lang="fr-BE" dirty="0" err="1"/>
              <a:t>map</a:t>
            </a:r>
            <a:r>
              <a:rPr lang="fr-BE" dirty="0"/>
              <a:t> of </a:t>
            </a:r>
            <a:r>
              <a:rPr lang="fr-BE" dirty="0" err="1"/>
              <a:t>your</a:t>
            </a:r>
            <a:r>
              <a:rPr lang="fr-BE" dirty="0"/>
              <a:t> country, place </a:t>
            </a:r>
            <a:r>
              <a:rPr lang="fr-BE" dirty="0" err="1"/>
              <a:t>it</a:t>
            </a:r>
            <a:r>
              <a:rPr lang="fr-BE" dirty="0"/>
              <a:t> </a:t>
            </a:r>
            <a:r>
              <a:rPr lang="fr-BE" baseline="0" dirty="0"/>
              <a:t> </a:t>
            </a:r>
            <a:r>
              <a:rPr lang="en-US" baseline="0" dirty="0"/>
              <a:t>in the upper right corner </a:t>
            </a:r>
            <a:r>
              <a:rPr lang="fr-BE" baseline="0" dirty="0"/>
              <a:t>and </a:t>
            </a:r>
            <a:r>
              <a:rPr lang="fr-BE" baseline="0" dirty="0" err="1"/>
              <a:t>delete</a:t>
            </a:r>
            <a:r>
              <a:rPr lang="fr-BE" baseline="0" dirty="0"/>
              <a:t> the </a:t>
            </a:r>
            <a:r>
              <a:rPr lang="fr-BE" baseline="0" dirty="0" err="1"/>
              <a:t>others</a:t>
            </a:r>
            <a:r>
              <a:rPr lang="fr-B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Give information regarding the philosophy of the system in your country (the main law on child justice, the code of youth justice or even the preparatory documents of these laws can provide a good explanation of the philosophy and goals of the system of justice for children suspected or accused in your country).</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336026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Before</a:t>
            </a:r>
            <a:r>
              <a:rPr lang="fr-BE" dirty="0"/>
              <a:t> </a:t>
            </a:r>
            <a:r>
              <a:rPr lang="fr-BE" dirty="0" err="1"/>
              <a:t>starting</a:t>
            </a:r>
            <a:r>
              <a:rPr lang="fr-BE" dirty="0"/>
              <a:t> part 2</a:t>
            </a:r>
            <a:r>
              <a:rPr lang="fr-BE" baseline="0" dirty="0"/>
              <a:t> of </a:t>
            </a:r>
            <a:r>
              <a:rPr lang="fr-BE" baseline="0" dirty="0" err="1"/>
              <a:t>this</a:t>
            </a:r>
            <a:r>
              <a:rPr lang="fr-BE" baseline="0" dirty="0"/>
              <a:t> module, </a:t>
            </a:r>
            <a:r>
              <a:rPr lang="fr-BE" baseline="0" dirty="0" err="1"/>
              <a:t>ask</a:t>
            </a:r>
            <a:r>
              <a:rPr lang="fr-BE" baseline="0" dirty="0"/>
              <a:t> </a:t>
            </a:r>
            <a:r>
              <a:rPr lang="fr-BE" baseline="0" dirty="0" err="1"/>
              <a:t>your</a:t>
            </a:r>
            <a:r>
              <a:rPr lang="fr-BE" baseline="0" dirty="0"/>
              <a:t> participants: </a:t>
            </a:r>
            <a:r>
              <a:rPr lang="fr-BE" baseline="0" dirty="0" err="1"/>
              <a:t>is</a:t>
            </a:r>
            <a:r>
              <a:rPr lang="fr-BE" baseline="0" dirty="0"/>
              <a:t> </a:t>
            </a:r>
            <a:r>
              <a:rPr lang="fr-BE" baseline="0" dirty="0" err="1"/>
              <a:t>our</a:t>
            </a:r>
            <a:r>
              <a:rPr lang="fr-BE" baseline="0" dirty="0"/>
              <a:t> national system in line </a:t>
            </a:r>
            <a:r>
              <a:rPr lang="fr-BE" baseline="0" dirty="0" err="1"/>
              <a:t>with</a:t>
            </a:r>
            <a:r>
              <a:rPr lang="fr-BE" baseline="0" dirty="0"/>
              <a:t> </a:t>
            </a:r>
            <a:r>
              <a:rPr lang="fr-BE" baseline="0" dirty="0" err="1"/>
              <a:t>these</a:t>
            </a:r>
            <a:r>
              <a:rPr lang="fr-BE" baseline="0" dirty="0"/>
              <a:t> international standards? (not </a:t>
            </a:r>
            <a:r>
              <a:rPr lang="fr-BE" baseline="0" dirty="0" err="1"/>
              <a:t>pointing</a:t>
            </a:r>
            <a:r>
              <a:rPr lang="fr-BE" baseline="0" dirty="0"/>
              <a:t> </a:t>
            </a:r>
            <a:r>
              <a:rPr lang="fr-BE" baseline="0" dirty="0" err="1"/>
              <a:t>every</a:t>
            </a:r>
            <a:r>
              <a:rPr lang="fr-BE" baseline="0" dirty="0"/>
              <a:t> </a:t>
            </a:r>
            <a:r>
              <a:rPr lang="fr-BE" baseline="0" dirty="0" err="1"/>
              <a:t>rule</a:t>
            </a:r>
            <a:r>
              <a:rPr lang="fr-BE" baseline="0" dirty="0"/>
              <a:t> </a:t>
            </a:r>
            <a:r>
              <a:rPr lang="fr-BE" baseline="0" dirty="0" err="1"/>
              <a:t>that</a:t>
            </a:r>
            <a:r>
              <a:rPr lang="fr-BE" baseline="0" dirty="0"/>
              <a:t> </a:t>
            </a:r>
            <a:r>
              <a:rPr lang="fr-BE" baseline="0" dirty="0" err="1"/>
              <a:t>is</a:t>
            </a:r>
            <a:r>
              <a:rPr lang="fr-BE" baseline="0" dirty="0"/>
              <a:t> not </a:t>
            </a:r>
            <a:r>
              <a:rPr lang="fr-BE" baseline="0" dirty="0" err="1"/>
              <a:t>perfectly</a:t>
            </a:r>
            <a:r>
              <a:rPr lang="fr-BE" baseline="0" dirty="0"/>
              <a:t> </a:t>
            </a:r>
            <a:r>
              <a:rPr lang="fr-BE" baseline="0" dirty="0" err="1"/>
              <a:t>implemented</a:t>
            </a:r>
            <a:r>
              <a:rPr lang="fr-BE" baseline="0" dirty="0"/>
              <a:t> or </a:t>
            </a:r>
            <a:r>
              <a:rPr lang="fr-BE" baseline="0" dirty="0" err="1"/>
              <a:t>every</a:t>
            </a:r>
            <a:r>
              <a:rPr lang="fr-BE" baseline="0" dirty="0"/>
              <a:t> part of the </a:t>
            </a:r>
            <a:r>
              <a:rPr lang="fr-BE" baseline="0" dirty="0" err="1"/>
              <a:t>proceeding</a:t>
            </a:r>
            <a:r>
              <a:rPr lang="fr-BE" baseline="0" dirty="0"/>
              <a:t>, but </a:t>
            </a:r>
            <a:r>
              <a:rPr lang="fr-BE" baseline="0" dirty="0" err="1"/>
              <a:t>only</a:t>
            </a:r>
            <a:r>
              <a:rPr lang="fr-BE" baseline="0" dirty="0"/>
              <a:t> the </a:t>
            </a:r>
            <a:r>
              <a:rPr lang="fr-BE" baseline="0" dirty="0" err="1"/>
              <a:t>general</a:t>
            </a:r>
            <a:r>
              <a:rPr lang="fr-BE" baseline="0" dirty="0"/>
              <a:t> </a:t>
            </a:r>
            <a:r>
              <a:rPr lang="fr-BE" baseline="0" dirty="0" err="1"/>
              <a:t>philosophy</a:t>
            </a:r>
            <a:r>
              <a:rPr lang="fr-BE" baseline="0" dirty="0"/>
              <a:t> of the system: </a:t>
            </a:r>
            <a:r>
              <a:rPr lang="fr-BE" baseline="0" dirty="0" err="1"/>
              <a:t>does</a:t>
            </a:r>
            <a:r>
              <a:rPr lang="fr-BE" baseline="0" dirty="0"/>
              <a:t> the system </a:t>
            </a:r>
            <a:r>
              <a:rPr lang="fr-BE" baseline="0" dirty="0" err="1"/>
              <a:t>promote</a:t>
            </a:r>
            <a:r>
              <a:rPr lang="fr-BE" baseline="0" dirty="0"/>
              <a:t> diversion? </a:t>
            </a:r>
            <a:r>
              <a:rPr lang="fr-BE" baseline="0" dirty="0" err="1"/>
              <a:t>Does</a:t>
            </a:r>
            <a:r>
              <a:rPr lang="fr-BE" baseline="0" dirty="0"/>
              <a:t> </a:t>
            </a:r>
            <a:r>
              <a:rPr lang="fr-BE" baseline="0" dirty="0" err="1"/>
              <a:t>it</a:t>
            </a:r>
            <a:r>
              <a:rPr lang="fr-BE" baseline="0" dirty="0"/>
              <a:t> respect the </a:t>
            </a:r>
            <a:r>
              <a:rPr lang="fr-BE" baseline="0" dirty="0" err="1"/>
              <a:t>dignity</a:t>
            </a:r>
            <a:r>
              <a:rPr lang="fr-BE" baseline="0" dirty="0"/>
              <a:t> of the </a:t>
            </a:r>
            <a:r>
              <a:rPr lang="fr-BE" baseline="0" dirty="0" err="1"/>
              <a:t>child</a:t>
            </a:r>
            <a:r>
              <a:rPr lang="fr-BE" baseline="0" dirty="0"/>
              <a:t>? </a:t>
            </a:r>
            <a:r>
              <a:rPr lang="fr-BE" baseline="0" dirty="0" err="1"/>
              <a:t>Does</a:t>
            </a:r>
            <a:r>
              <a:rPr lang="fr-BE" baseline="0" dirty="0"/>
              <a:t> </a:t>
            </a:r>
            <a:r>
              <a:rPr lang="fr-BE" baseline="0" dirty="0" err="1"/>
              <a:t>it</a:t>
            </a:r>
            <a:r>
              <a:rPr lang="fr-BE" baseline="0" dirty="0"/>
              <a:t> </a:t>
            </a:r>
            <a:r>
              <a:rPr lang="fr-BE" sz="1200" dirty="0" err="1">
                <a:solidFill>
                  <a:schemeClr val="bg1"/>
                </a:solidFill>
              </a:rPr>
              <a:t>takes</a:t>
            </a:r>
            <a:r>
              <a:rPr lang="fr-BE" sz="1200" dirty="0">
                <a:solidFill>
                  <a:schemeClr val="bg1"/>
                </a:solidFill>
              </a:rPr>
              <a:t> </a:t>
            </a:r>
            <a:r>
              <a:rPr lang="fr-BE" sz="1200" dirty="0" err="1">
                <a:solidFill>
                  <a:schemeClr val="bg1"/>
                </a:solidFill>
              </a:rPr>
              <a:t>into</a:t>
            </a:r>
            <a:r>
              <a:rPr lang="fr-BE" sz="1200" dirty="0">
                <a:solidFill>
                  <a:schemeClr val="bg1"/>
                </a:solidFill>
              </a:rPr>
              <a:t> </a:t>
            </a:r>
            <a:r>
              <a:rPr lang="fr-BE" sz="1200" dirty="0" err="1">
                <a:solidFill>
                  <a:schemeClr val="bg1"/>
                </a:solidFill>
              </a:rPr>
              <a:t>account</a:t>
            </a:r>
            <a:r>
              <a:rPr lang="fr-BE" sz="1200" dirty="0">
                <a:solidFill>
                  <a:schemeClr val="bg1"/>
                </a:solidFill>
              </a:rPr>
              <a:t> the </a:t>
            </a:r>
            <a:r>
              <a:rPr lang="fr-BE" sz="1200" b="0" dirty="0" err="1">
                <a:solidFill>
                  <a:schemeClr val="bg1"/>
                </a:solidFill>
              </a:rPr>
              <a:t>child’s</a:t>
            </a:r>
            <a:r>
              <a:rPr lang="fr-BE" sz="1200" b="0" dirty="0">
                <a:solidFill>
                  <a:schemeClr val="bg1"/>
                </a:solidFill>
              </a:rPr>
              <a:t> </a:t>
            </a:r>
            <a:r>
              <a:rPr lang="fr-BE" sz="1200" b="0" dirty="0" err="1">
                <a:solidFill>
                  <a:schemeClr val="bg1"/>
                </a:solidFill>
              </a:rPr>
              <a:t>age</a:t>
            </a:r>
            <a:r>
              <a:rPr lang="fr-BE" sz="1200" b="0" dirty="0">
                <a:solidFill>
                  <a:schemeClr val="bg1"/>
                </a:solidFill>
              </a:rPr>
              <a:t> and </a:t>
            </a:r>
            <a:r>
              <a:rPr lang="fr-BE" sz="1200" b="0" dirty="0" err="1">
                <a:solidFill>
                  <a:schemeClr val="bg1"/>
                </a:solidFill>
              </a:rPr>
              <a:t>specific</a:t>
            </a:r>
            <a:r>
              <a:rPr lang="fr-BE" sz="1200" b="0" dirty="0">
                <a:solidFill>
                  <a:schemeClr val="bg1"/>
                </a:solidFill>
              </a:rPr>
              <a:t> </a:t>
            </a:r>
            <a:r>
              <a:rPr lang="fr-BE" sz="1200" b="0" dirty="0" err="1">
                <a:solidFill>
                  <a:schemeClr val="bg1"/>
                </a:solidFill>
              </a:rPr>
              <a:t>needs</a:t>
            </a:r>
            <a:r>
              <a:rPr lang="fr-BE" sz="1200" b="0" dirty="0">
                <a:solidFill>
                  <a:schemeClr val="bg1"/>
                </a:solidFill>
              </a:rPr>
              <a:t>?</a:t>
            </a:r>
          </a:p>
          <a:p>
            <a:endParaRPr lang="fr-BE" dirty="0"/>
          </a:p>
          <a:p>
            <a:r>
              <a:rPr lang="fr-BE" dirty="0"/>
              <a:t>Replace the </a:t>
            </a:r>
            <a:r>
              <a:rPr lang="fr-BE" dirty="0" err="1"/>
              <a:t>map</a:t>
            </a:r>
            <a:r>
              <a:rPr lang="fr-BE" dirty="0"/>
              <a:t> of </a:t>
            </a:r>
            <a:r>
              <a:rPr lang="fr-BE" dirty="0" err="1"/>
              <a:t>Belgium</a:t>
            </a:r>
            <a:r>
              <a:rPr lang="fr-BE" dirty="0"/>
              <a:t> by the one of </a:t>
            </a:r>
            <a:r>
              <a:rPr lang="fr-BE" dirty="0" err="1"/>
              <a:t>your</a:t>
            </a:r>
            <a:r>
              <a:rPr lang="fr-BE" dirty="0"/>
              <a:t> country (</a:t>
            </a:r>
            <a:r>
              <a:rPr lang="fr-BE" dirty="0" err="1"/>
              <a:t>available</a:t>
            </a:r>
            <a:r>
              <a:rPr lang="fr-BE" baseline="0" dirty="0"/>
              <a:t> on slide 14)</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99003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For lawyers who intend to represent a minor suspected or accused of an offence, or who do so on an </a:t>
            </a:r>
            <a:r>
              <a:rPr lang="en-GB" i="1" dirty="0">
                <a:effectLst/>
              </a:rPr>
              <a:t>ad hoc</a:t>
            </a:r>
            <a:r>
              <a:rPr lang="en-GB" dirty="0">
                <a:effectLst/>
              </a:rPr>
              <a:t> basis, they may need to know a little more about the specific procedure that applies to minors. For this purpose, we propose in this second part of the module to present this procedure, using a PowerPoint presentation of about 50 minutes.</a:t>
            </a:r>
            <a:endParaRPr lang="fr-BE" dirty="0">
              <a:effectLst/>
            </a:endParaRPr>
          </a:p>
          <a:p>
            <a:r>
              <a:rPr lang="en-GB" dirty="0">
                <a:effectLst/>
              </a:rPr>
              <a:t> </a:t>
            </a:r>
            <a:endParaRPr lang="fr-BE" dirty="0">
              <a:effectLst/>
            </a:endParaRPr>
          </a:p>
          <a:p>
            <a:r>
              <a:rPr lang="en-GB" b="1" dirty="0">
                <a:effectLst/>
              </a:rPr>
              <a:t>We suggest that you include in this presentation:</a:t>
            </a:r>
            <a:endParaRPr lang="fr-BE" b="1"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presentation of the relevant legal sources: article of the Constitution, laws, Code or any kind of regulation, and if relevant major jurisprudence);</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definition of the child and the minimum age of criminal responsibility;</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comprehensive description on the various phases of the proceeding (instruction, judgment, execution of the sentence/measure, appeal) and the institutions involved (is it a specialised police for children, is it a specialised prosecutor for children, youth judge, child protection services, etc.);</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 Emphasize the role of the lawyer according to national law and jurisprudence, at which steps should the lawyer be present?; </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Presentation of the different measures/sentences that can be taken against a minor.</a:t>
            </a: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189572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The aim of this exercise, which focuses on actors and institutions, is to ensure that the participants integrate the information described in the previous PowerPoint presentation, but also that they are aware of all the actors and institutions that can intervene in the case of a minor, e.g. institutions for the protection of minors, psychologists, social workers, etc., and above all, it will be an opportunity for you to present the role and missions of each of them.</a:t>
            </a:r>
            <a:endParaRPr lang="fr-BE" dirty="0">
              <a:effectLst/>
            </a:endParaRPr>
          </a:p>
          <a:p>
            <a:r>
              <a:rPr lang="en-GB" dirty="0">
                <a:effectLst/>
              </a:rPr>
              <a:t> </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248346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Create a diagram representing the different phases of the procedure (investigation, pre-trial, trial, execution of the sentence, appeal etc.) in frames or adapt the one on</a:t>
            </a:r>
            <a:r>
              <a:rPr lang="en-GB" baseline="0" dirty="0">
                <a:effectLst/>
              </a:rPr>
              <a:t> this slide</a:t>
            </a:r>
            <a:r>
              <a:rPr lang="en-GB" dirty="0">
                <a:effectLst/>
              </a:rPr>
              <a:t>. </a:t>
            </a:r>
          </a:p>
          <a:p>
            <a:endParaRPr lang="en-GB" dirty="0">
              <a:effectLst/>
            </a:endParaRPr>
          </a:p>
          <a:p>
            <a:r>
              <a:rPr lang="en-GB" dirty="0">
                <a:effectLst/>
              </a:rPr>
              <a:t>Make a list of relevant professionals and institutions (police, victim, prosecutor, judge, jury, court of appeal, lawyer, mediation service, youth protection service, etc.)</a:t>
            </a:r>
            <a:r>
              <a:rPr lang="en-GB" baseline="0" dirty="0">
                <a:effectLst/>
              </a:rPr>
              <a:t>: </a:t>
            </a:r>
            <a:r>
              <a:rPr lang="en-US" baseline="0" dirty="0">
                <a:effectLst/>
              </a:rPr>
              <a:t>o</a:t>
            </a:r>
            <a:r>
              <a:rPr lang="en-US" dirty="0">
                <a:effectLst/>
              </a:rPr>
              <a:t>ne of the challenges in understanding a procedure is to learn the names of each institution and their acronyms, so don't use generic names like "protection service" here, but use the precise names of the different institutions and/or acronyms.</a:t>
            </a:r>
            <a:endParaRPr lang="en-GB" dirty="0">
              <a:effectLst/>
            </a:endParaRPr>
          </a:p>
          <a:p>
            <a:endParaRPr lang="en-GB" dirty="0">
              <a:effectLst/>
            </a:endParaRPr>
          </a:p>
          <a:p>
            <a:r>
              <a:rPr lang="en-GB" dirty="0">
                <a:effectLst/>
              </a:rPr>
              <a:t>Ask the participants, to seat in groups of 3 to 4 people and to place the institutions and professionals in each relevant stages. Give the participants 15-20 minutes and then open a plenary session and share additional information by letting each group present one step of the procedure and completing with information on the role of these actors.</a:t>
            </a:r>
            <a:r>
              <a:rPr lang="en-US" dirty="0">
                <a:effectLst/>
              </a:rPr>
              <a:t> </a:t>
            </a:r>
            <a:endParaRPr lang="fr-BE" dirty="0">
              <a:effectLst/>
            </a:endParaRPr>
          </a:p>
          <a:p>
            <a:r>
              <a:rPr lang="en-GB" dirty="0">
                <a:effectLst/>
              </a:rPr>
              <a:t> </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62723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Procedural rights of the child suspect at the police station – brainstorming 20’ </a:t>
            </a:r>
            <a:endParaRPr lang="fr-BE" sz="1200" b="1" kern="1200" dirty="0">
              <a:solidFill>
                <a:schemeClr val="tx1"/>
              </a:solidFill>
              <a:effectLst/>
              <a:latin typeface="+mn-lt"/>
              <a:ea typeface="+mn-ea"/>
              <a:cs typeface="+mn-cs"/>
            </a:endParaRPr>
          </a:p>
          <a:p>
            <a:r>
              <a:rPr lang="en-GB" dirty="0">
                <a:effectLst/>
              </a:rPr>
              <a:t> </a:t>
            </a:r>
            <a:endParaRPr lang="fr-BE" dirty="0">
              <a:effectLst/>
            </a:endParaRPr>
          </a:p>
          <a:p>
            <a:r>
              <a:rPr lang="en-GB" dirty="0">
                <a:effectLst/>
              </a:rPr>
              <a:t>It is fundamental for lawyers to ensure that their young clients’ rights are respected when they are in contact with the police. In addition, they have the duty to inform their young clients about their rights. Check with a quick brainstorm that the participants have all these rights in mind and that they know how to react if they are not respected. This quick brainstorm can be an opportunity for some participants to give evidence of practices they observe that are contrary to children's rights (one time or systemic violations of children’s rights). If it is the case, give the opportunity to other participants to suggest possible remedies/actions and if they don’t, suggest possible actions for the lawyer.</a:t>
            </a:r>
            <a:endParaRPr lang="fr-BE" dirty="0">
              <a:effectLst/>
            </a:endParaRPr>
          </a:p>
          <a:p>
            <a:r>
              <a:rPr lang="en-GB" dirty="0">
                <a:effectLst/>
              </a:rPr>
              <a:t> </a:t>
            </a:r>
            <a:endParaRPr lang="fr-BE" dirty="0">
              <a:effectLst/>
            </a:endParaRPr>
          </a:p>
          <a:p>
            <a:r>
              <a:rPr lang="en-GB" dirty="0">
                <a:effectLst/>
              </a:rPr>
              <a:t>Start the brainstorm: ask your participants to answer the following question: What are the rights of child suspects when dealing with the police?</a:t>
            </a:r>
            <a:endParaRPr lang="fr-BE" dirty="0">
              <a:effectLst/>
            </a:endParaRPr>
          </a:p>
          <a:p>
            <a:r>
              <a:rPr lang="en-GB" dirty="0">
                <a:effectLst/>
              </a:rPr>
              <a:t> </a:t>
            </a:r>
            <a:endParaRPr lang="fr-BE" dirty="0">
              <a:effectLst/>
            </a:endParaRPr>
          </a:p>
          <a:p>
            <a:r>
              <a:rPr lang="en-GB" dirty="0">
                <a:effectLst/>
              </a:rPr>
              <a:t>At the end of the brainstorming, make sure you cover the following questions:</a:t>
            </a:r>
            <a:endParaRPr lang="fr-BE" dirty="0">
              <a:effectLst/>
            </a:endParaRPr>
          </a:p>
          <a:p>
            <a:r>
              <a:rPr lang="en-GB" dirty="0">
                <a:effectLst/>
              </a:rPr>
              <a:t>Can the child call his/her parents or another person; right to silence; right to be aware of the charges against him/her; right to a lawyer (before and during the hearing); right to an interpreter; right to leave or not; maximum length of the detention; access to a doctor; reading and modification of the minute of the hearing; use of constraint.</a:t>
            </a:r>
            <a:endParaRPr lang="fr-BE" dirty="0">
              <a:effectLst/>
            </a:endParaRPr>
          </a:p>
          <a:p>
            <a:r>
              <a:rPr lang="en-GB" dirty="0">
                <a:effectLst/>
              </a:rPr>
              <a:t> </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176730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Insert</a:t>
            </a:r>
            <a:r>
              <a:rPr lang="fr-BE" baseline="0" dirty="0"/>
              <a:t> the timing of the module on </a:t>
            </a:r>
            <a:r>
              <a:rPr lang="fr-BE" baseline="0" dirty="0" err="1"/>
              <a:t>this</a:t>
            </a:r>
            <a:r>
              <a:rPr lang="fr-BE" baseline="0" dirty="0"/>
              <a:t> slide and </a:t>
            </a:r>
            <a:r>
              <a:rPr lang="fr-BE" baseline="0" dirty="0" err="1"/>
              <a:t>present</a:t>
            </a:r>
            <a:r>
              <a:rPr lang="fr-BE" baseline="0" dirty="0"/>
              <a:t> to the participants the </a:t>
            </a:r>
            <a:r>
              <a:rPr lang="fr-BE" baseline="0" dirty="0" err="1"/>
              <a:t>different</a:t>
            </a:r>
            <a:r>
              <a:rPr lang="fr-BE" baseline="0" dirty="0"/>
              <a:t> </a:t>
            </a:r>
            <a:r>
              <a:rPr lang="fr-BE" baseline="0" dirty="0" err="1"/>
              <a:t>steps</a:t>
            </a:r>
            <a:r>
              <a:rPr lang="fr-BE" baseline="0" dirty="0"/>
              <a:t> of the module.</a:t>
            </a:r>
          </a:p>
          <a:p>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a:t>
            </a:fld>
            <a:endParaRPr lang="fr-BE">
              <a:solidFill>
                <a:prstClr val="black"/>
              </a:solidFill>
            </a:endParaRPr>
          </a:p>
        </p:txBody>
      </p:sp>
    </p:spTree>
    <p:extLst>
      <p:ext uri="{BB962C8B-B14F-4D97-AF65-F5344CB8AC3E}">
        <p14:creationId xmlns:p14="http://schemas.microsoft.com/office/powerpoint/2010/main" val="652327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 </a:t>
            </a:r>
            <a:r>
              <a:rPr lang="en-GB" sz="1200" b="1" kern="1200" dirty="0">
                <a:solidFill>
                  <a:schemeClr val="tx1"/>
                </a:solidFill>
                <a:effectLst/>
                <a:latin typeface="+mn-lt"/>
                <a:ea typeface="+mn-ea"/>
                <a:cs typeface="+mn-cs"/>
              </a:rPr>
              <a:t>Procedural rights of the child during a hearing with a judge – brainstorming 15’ </a:t>
            </a:r>
          </a:p>
          <a:p>
            <a:endParaRPr lang="fr-BE" sz="1200" b="1" kern="1200" dirty="0">
              <a:solidFill>
                <a:schemeClr val="tx1"/>
              </a:solidFill>
              <a:effectLst/>
              <a:latin typeface="+mn-lt"/>
              <a:ea typeface="+mn-ea"/>
              <a:cs typeface="+mn-cs"/>
            </a:endParaRPr>
          </a:p>
          <a:p>
            <a:r>
              <a:rPr lang="en-GB" dirty="0">
                <a:effectLst/>
              </a:rPr>
              <a:t> Hearings with judges are another very important stage of the proceeding for children in conflict with the law. Take 10 to 15 minutes for a new brainstorming with the participants. If some participants mention practices they observe that are contrary to children's rights (one time or systemic violations of children’s rights), give the opportunity to other participants to suggest possible remedies/actions and if they don’t, suggest possible actions for the lawyer.</a:t>
            </a:r>
            <a:endParaRPr lang="fr-BE" dirty="0">
              <a:effectLst/>
            </a:endParaRPr>
          </a:p>
          <a:p>
            <a:r>
              <a:rPr lang="en-GB" dirty="0">
                <a:effectLst/>
              </a:rPr>
              <a:t> </a:t>
            </a:r>
            <a:endParaRPr lang="fr-BE" dirty="0">
              <a:effectLst/>
            </a:endParaRPr>
          </a:p>
          <a:p>
            <a:r>
              <a:rPr lang="en-GB" dirty="0">
                <a:effectLst/>
              </a:rPr>
              <a:t>Start the brainstorm: ask your participants to answer the following question: What are the rights of children before and during a hearing with a judge?</a:t>
            </a:r>
            <a:endParaRPr lang="fr-BE" dirty="0">
              <a:effectLst/>
            </a:endParaRPr>
          </a:p>
          <a:p>
            <a:r>
              <a:rPr lang="en-GB" dirty="0">
                <a:effectLst/>
              </a:rPr>
              <a:t>Write on the blackboard or on another slide of the PowerPoint the answers of the participants.</a:t>
            </a:r>
            <a:endParaRPr lang="fr-BE" dirty="0">
              <a:effectLst/>
            </a:endParaRPr>
          </a:p>
          <a:p>
            <a:r>
              <a:rPr lang="en-GB" dirty="0">
                <a:effectLst/>
              </a:rPr>
              <a:t> </a:t>
            </a:r>
            <a:endParaRPr lang="fr-BE" dirty="0">
              <a:effectLst/>
            </a:endParaRPr>
          </a:p>
          <a:p>
            <a:r>
              <a:rPr lang="en-GB" dirty="0">
                <a:effectLst/>
              </a:rPr>
              <a:t>At the end of the brainstorming, make sure you cover the following questions: presence of the lawyer, information by the lawyer before the hearing, information after the hearing by the lawyer, interpretation, timing, use of constraint, etc.</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20</a:t>
            </a:fld>
            <a:endParaRPr lang="fr-BE">
              <a:solidFill>
                <a:prstClr val="black"/>
              </a:solidFill>
            </a:endParaRPr>
          </a:p>
        </p:txBody>
      </p:sp>
    </p:spTree>
    <p:extLst>
      <p:ext uri="{BB962C8B-B14F-4D97-AF65-F5344CB8AC3E}">
        <p14:creationId xmlns:p14="http://schemas.microsoft.com/office/powerpoint/2010/main" val="298134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dirty="0">
                <a:effectLst/>
              </a:rPr>
              <a:t> </a:t>
            </a:r>
            <a:endParaRPr lang="fr-BE" dirty="0">
              <a:effectLst/>
            </a:endParaRPr>
          </a:p>
          <a:p>
            <a:r>
              <a:rPr lang="en-GB" dirty="0">
                <a:effectLst/>
              </a:rPr>
              <a:t>Lawyers for children have the very important role of properly informing children about their rights and the procedure. This last part of the module aims at providing participants with a child-friendly document they can use with their young client to explain the proceeding (the scheme entitled </a:t>
            </a:r>
            <a:r>
              <a:rPr lang="en-GB" i="1" dirty="0">
                <a:effectLst/>
              </a:rPr>
              <a:t>What can happen next?</a:t>
            </a:r>
            <a:r>
              <a:rPr lang="en-GB" dirty="0">
                <a:effectLst/>
              </a:rPr>
              <a:t>), to put them in the situation of informing children in a way that is adapted to the situation and their special needs (game card/role play) and to conclude with a list of advices regarding the information of the child.</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21</a:t>
            </a:fld>
            <a:endParaRPr lang="fr-BE">
              <a:solidFill>
                <a:prstClr val="black"/>
              </a:solidFill>
            </a:endParaRPr>
          </a:p>
        </p:txBody>
      </p:sp>
    </p:spTree>
    <p:extLst>
      <p:ext uri="{BB962C8B-B14F-4D97-AF65-F5344CB8AC3E}">
        <p14:creationId xmlns:p14="http://schemas.microsoft.com/office/powerpoint/2010/main" val="2562305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b="1" dirty="0">
                <a:effectLst/>
              </a:rPr>
              <a:t>Presentation of the scheme - </a:t>
            </a:r>
            <a:r>
              <a:rPr lang="en-GB" b="1" i="1" dirty="0">
                <a:effectLst/>
              </a:rPr>
              <a:t>What can happen next?</a:t>
            </a:r>
            <a:endParaRPr lang="fr-BE" dirty="0">
              <a:effectLst/>
            </a:endParaRPr>
          </a:p>
          <a:p>
            <a:r>
              <a:rPr lang="en-GB" dirty="0">
                <a:effectLst/>
              </a:rPr>
              <a:t>Adapt the scheme of the procedure available page 14 and 15 of this Guide for minors: </a:t>
            </a:r>
            <a:r>
              <a:rPr lang="en-GB" sz="1200" u="sng" kern="1200" dirty="0">
                <a:solidFill>
                  <a:schemeClr val="tx1"/>
                </a:solidFill>
                <a:effectLst/>
                <a:latin typeface="+mn-lt"/>
                <a:ea typeface="+mn-ea"/>
                <a:cs typeface="+mn-cs"/>
                <a:hlinkClick r:id="rId3"/>
              </a:rPr>
              <a:t>https://lachild.eu/wp-content/uploads/2021/11/Know-ur-rights-FinalBrochureEN.pdf</a:t>
            </a:r>
            <a:r>
              <a:rPr lang="en-GB" dirty="0">
                <a:effectLst/>
              </a:rPr>
              <a:t> to your national procedure and then to present it to the lawyer so that they can use it in the future with their young clients:</a:t>
            </a:r>
            <a:r>
              <a:rPr lang="en-GB" baseline="0" dirty="0">
                <a:effectLst/>
              </a:rPr>
              <a:t> send it to the participants in pdf format and give them a printed version during the training.</a:t>
            </a:r>
            <a:r>
              <a:rPr lang="en-GB" dirty="0">
                <a:effectLst/>
              </a:rPr>
              <a:t> You can find all information to adapt the scheme to your national context in this step-by-step manual </a:t>
            </a:r>
            <a:r>
              <a:rPr lang="en-GB" sz="1200" u="sng" kern="1200" dirty="0">
                <a:solidFill>
                  <a:schemeClr val="tx1"/>
                </a:solidFill>
                <a:effectLst/>
                <a:latin typeface="+mn-lt"/>
                <a:ea typeface="+mn-ea"/>
                <a:cs typeface="+mn-cs"/>
                <a:hlinkClick r:id="rId4"/>
              </a:rPr>
              <a:t>https://lachild.eu/wp-content/uploads/2021/11/Step-by-step-Manual-How-to-adapt-it.pdf</a:t>
            </a:r>
            <a:r>
              <a:rPr lang="en-GB" dirty="0">
                <a:effectLst/>
              </a:rPr>
              <a:t> (you can even adapt the all Guide to your national context).</a:t>
            </a:r>
          </a:p>
          <a:p>
            <a:endParaRPr lang="en-GB" dirty="0">
              <a:effectLst/>
            </a:endParaRPr>
          </a:p>
          <a:p>
            <a:pPr marL="171450" indent="-171450">
              <a:buFont typeface="Wingdings" panose="05000000000000000000" pitchFamily="2" charset="2"/>
              <a:buChar char="è"/>
            </a:pPr>
            <a:r>
              <a:rPr lang="en-GB" dirty="0">
                <a:effectLst/>
                <a:sym typeface="Wingdings" panose="05000000000000000000" pitchFamily="2" charset="2"/>
              </a:rPr>
              <a:t>Replace</a:t>
            </a:r>
            <a:r>
              <a:rPr lang="en-GB" baseline="0" dirty="0">
                <a:effectLst/>
                <a:sym typeface="Wingdings" panose="05000000000000000000" pitchFamily="2" charset="2"/>
              </a:rPr>
              <a:t> the drawing of the Belgian proceeding on this slide by the adapted version for your country. </a:t>
            </a:r>
          </a:p>
          <a:p>
            <a:pPr marL="171450" indent="-171450">
              <a:buFont typeface="Wingdings" panose="05000000000000000000" pitchFamily="2" charset="2"/>
              <a:buChar char="è"/>
            </a:pPr>
            <a:r>
              <a:rPr lang="en-GB" baseline="0" dirty="0">
                <a:effectLst/>
                <a:sym typeface="Wingdings" panose="05000000000000000000" pitchFamily="2" charset="2"/>
              </a:rPr>
              <a:t>Give a printed version to the participants and start a short conversation on the using of child-friendly support documentation to help with the information of young client (ask participants to share with the other if they use child friendly material)</a:t>
            </a:r>
            <a:endParaRPr lang="fr-B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22</a:t>
            </a:fld>
            <a:endParaRPr lang="fr-BE">
              <a:solidFill>
                <a:prstClr val="black"/>
              </a:solidFill>
            </a:endParaRPr>
          </a:p>
        </p:txBody>
      </p:sp>
    </p:spTree>
    <p:extLst>
      <p:ext uri="{BB962C8B-B14F-4D97-AF65-F5344CB8AC3E}">
        <p14:creationId xmlns:p14="http://schemas.microsoft.com/office/powerpoint/2010/main" val="268561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This role play aims at being the opportunity for lawyers to practice on the way they give information to young clients on their rights and procedures. Each lawyer will have to endorse the role of a lawyer and the role of a child.</a:t>
            </a:r>
            <a:endParaRPr lang="fr-BE" dirty="0">
              <a:effectLst/>
            </a:endParaRPr>
          </a:p>
          <a:p>
            <a:r>
              <a:rPr lang="en-GB" dirty="0">
                <a:effectLst/>
              </a:rPr>
              <a:t> </a:t>
            </a:r>
            <a:endParaRPr lang="fr-BE" dirty="0">
              <a:effectLst/>
            </a:endParaRPr>
          </a:p>
          <a:p>
            <a:r>
              <a:rPr lang="en-GB" dirty="0">
                <a:effectLst/>
              </a:rPr>
              <a:t>Before the training: adapt the cards available on the PowerPoint in national languages and/or to national context if needed. Print them.</a:t>
            </a:r>
            <a:endParaRPr lang="fr-BE" dirty="0">
              <a:effectLst/>
            </a:endParaRPr>
          </a:p>
          <a:p>
            <a:r>
              <a:rPr lang="en-GB" dirty="0">
                <a:effectLst/>
              </a:rPr>
              <a:t> </a:t>
            </a:r>
            <a:endParaRPr lang="fr-BE" dirty="0">
              <a:effectLst/>
            </a:endParaRPr>
          </a:p>
          <a:p>
            <a:r>
              <a:rPr lang="en-GB" b="1" dirty="0">
                <a:effectLst/>
              </a:rPr>
              <a:t>Steps of the role play:</a:t>
            </a:r>
            <a:endParaRPr lang="fr-BE"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Ask participants to pair-up;</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Give to each pair the 8 cards available in the PowerPoint, more precisely to each participants A the “A-cards” and to each participants B the “B-cards”;</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Pairs have about 20 minutes to play the 4 situations. Inform the participants that they do not receive the same information if they are a lawyer or a child. Participants playing lawyers have the mission to properly inform the child about their rights and the procedure. They have 4-5 minutes per situation, they should: read the situation, play the situation (emphasize that it is very important for them to step into the shoes of their character – they shouldn’t talk using the third person but really embody the character), take notes on their cards, finish the play and exchange with their pair about their impressions and what they wrote.</a:t>
            </a:r>
            <a:endParaRPr lang="fr-B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Give 5 minutes to the all group to sit again in their places and to reflex on the main challenges they faced during the role play.</a:t>
            </a: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23</a:t>
            </a:fld>
            <a:endParaRPr lang="fr-BE">
              <a:solidFill>
                <a:prstClr val="black"/>
              </a:solidFill>
            </a:endParaRPr>
          </a:p>
        </p:txBody>
      </p:sp>
    </p:spTree>
    <p:extLst>
      <p:ext uri="{BB962C8B-B14F-4D97-AF65-F5344CB8AC3E}">
        <p14:creationId xmlns:p14="http://schemas.microsoft.com/office/powerpoint/2010/main" val="2108435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Translate</a:t>
            </a:r>
            <a:r>
              <a:rPr lang="en-GB" baseline="0" dirty="0"/>
              <a:t> and/or adapt the following cards. Give to each group the 8 cards, each one should have two cards “minor” and two “lawyer”.</a:t>
            </a:r>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24</a:t>
            </a:fld>
            <a:endParaRPr lang="fr-BE"/>
          </a:p>
        </p:txBody>
      </p:sp>
    </p:spTree>
    <p:extLst>
      <p:ext uri="{BB962C8B-B14F-4D97-AF65-F5344CB8AC3E}">
        <p14:creationId xmlns:p14="http://schemas.microsoft.com/office/powerpoint/2010/main" val="698736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Translate</a:t>
            </a:r>
            <a:r>
              <a:rPr lang="en-GB" baseline="0" dirty="0"/>
              <a:t> and/or adapt the following cards. Give to each group the 8 cards, each one should have two cards “minor” and two “lawyer”.</a:t>
            </a:r>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25</a:t>
            </a:fld>
            <a:endParaRPr lang="fr-BE"/>
          </a:p>
        </p:txBody>
      </p:sp>
    </p:spTree>
    <p:extLst>
      <p:ext uri="{BB962C8B-B14F-4D97-AF65-F5344CB8AC3E}">
        <p14:creationId xmlns:p14="http://schemas.microsoft.com/office/powerpoint/2010/main" val="1712675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Translate</a:t>
            </a:r>
            <a:r>
              <a:rPr lang="en-GB" baseline="0" dirty="0"/>
              <a:t> and/or adapt the following cards. Give to each group the 8 cards, each one should have two cards “minor” and two “lawyer”.</a:t>
            </a:r>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26</a:t>
            </a:fld>
            <a:endParaRPr lang="fr-BE"/>
          </a:p>
        </p:txBody>
      </p:sp>
    </p:spTree>
    <p:extLst>
      <p:ext uri="{BB962C8B-B14F-4D97-AF65-F5344CB8AC3E}">
        <p14:creationId xmlns:p14="http://schemas.microsoft.com/office/powerpoint/2010/main" val="112744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Translate</a:t>
            </a:r>
            <a:r>
              <a:rPr lang="en-GB" baseline="0" dirty="0"/>
              <a:t> and/or adapt the following cards. Give to each group the 8 cards, each one should have two cards “minor” and two “lawyer”.</a:t>
            </a:r>
            <a:endParaRPr lang="en-GB" dirty="0"/>
          </a:p>
        </p:txBody>
      </p:sp>
      <p:sp>
        <p:nvSpPr>
          <p:cNvPr id="4" name="Espace réservé du numéro de diapositive 3"/>
          <p:cNvSpPr>
            <a:spLocks noGrp="1"/>
          </p:cNvSpPr>
          <p:nvPr>
            <p:ph type="sldNum" sz="quarter" idx="10"/>
          </p:nvPr>
        </p:nvSpPr>
        <p:spPr/>
        <p:txBody>
          <a:bodyPr/>
          <a:lstStyle/>
          <a:p>
            <a:fld id="{E4A3C849-6556-4192-97D7-0FCCAB09DBEE}" type="slidenum">
              <a:rPr lang="fr-BE" smtClean="0"/>
              <a:t>27</a:t>
            </a:fld>
            <a:endParaRPr lang="fr-BE"/>
          </a:p>
        </p:txBody>
      </p:sp>
    </p:spTree>
    <p:extLst>
      <p:ext uri="{BB962C8B-B14F-4D97-AF65-F5344CB8AC3E}">
        <p14:creationId xmlns:p14="http://schemas.microsoft.com/office/powerpoint/2010/main" val="2373435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a:t>
            </a:r>
            <a:r>
              <a:rPr lang="en-US" baseline="0" dirty="0"/>
              <a:t> on pages 41 to 43 of the GUIDELINES FOR CHILD-FRIENDLY LEGAL AID FOR CHILDREN IN CONFLICT WITH THE LAW - Recommendations and inspiring practices aimed at legal aid providers and policy makers (https://lachild.eu/wp-content/uploads/2021/10/LA-CHILD_EN_LowRes.pdf ), summarize all key information about how to inform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information on rights and procedure, the lawyer should “give the most detailed and appropriate information to the situation and to the child” (LA Child report), the lawyer should: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Give the information in a manner adapted to each child: taking into consideration his/her age, vulnerability, capacity of understanding, experience and knowledge of justice and emotional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Taking this into account, the lawyer should give the most clear, situation appropriate and complete information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Using child-friendly material can be useful;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Take care not to overwhelm the child with too much information. It is a question of balance between the obligation to give information and the needs of the child, which the lawyer will have to </a:t>
            </a:r>
            <a:r>
              <a:rPr lang="en-US" dirty="0" err="1"/>
              <a:t>analyse</a:t>
            </a:r>
            <a:r>
              <a:rPr lang="en-US" dirty="0"/>
              <a:t> for each individual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the important information that the child should receive, the lawyer should explain: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charges against him/her;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role of the lawyer;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protective logic of the justice system for children;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how the procedure will take place, the role of different actors and the possible outcomes;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possibilities for appeal;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specific rights of the child at each and every stage of the proceedings (e.g. the right to be silent, to ask for an interruption of the hearing in order to talk to his/her lawyer, to not answer certain questions,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28</a:t>
            </a:fld>
            <a:endParaRPr lang="fr-BE">
              <a:solidFill>
                <a:prstClr val="black"/>
              </a:solidFill>
            </a:endParaRPr>
          </a:p>
        </p:txBody>
      </p:sp>
    </p:spTree>
    <p:extLst>
      <p:ext uri="{BB962C8B-B14F-4D97-AF65-F5344CB8AC3E}">
        <p14:creationId xmlns:p14="http://schemas.microsoft.com/office/powerpoint/2010/main" val="1838319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To finish the module,</a:t>
            </a:r>
            <a:r>
              <a:rPr lang="fr-BE" baseline="0" dirty="0"/>
              <a:t> </a:t>
            </a:r>
            <a:r>
              <a:rPr lang="fr-BE" baseline="0" dirty="0" err="1"/>
              <a:t>you</a:t>
            </a:r>
            <a:r>
              <a:rPr lang="fr-BE" baseline="0" dirty="0"/>
              <a:t> </a:t>
            </a:r>
            <a:r>
              <a:rPr lang="fr-BE" baseline="0" dirty="0" err="1"/>
              <a:t>can</a:t>
            </a:r>
            <a:r>
              <a:rPr lang="fr-BE" baseline="0" dirty="0"/>
              <a:t> </a:t>
            </a:r>
            <a:r>
              <a:rPr lang="fr-BE" baseline="0" dirty="0" err="1"/>
              <a:t>share</a:t>
            </a:r>
            <a:r>
              <a:rPr lang="fr-BE" baseline="0" dirty="0"/>
              <a:t> </a:t>
            </a:r>
            <a:r>
              <a:rPr lang="fr-BE" baseline="0" dirty="0" err="1"/>
              <a:t>this</a:t>
            </a:r>
            <a:r>
              <a:rPr lang="fr-BE" baseline="0" dirty="0"/>
              <a:t> </a:t>
            </a:r>
            <a:r>
              <a:rPr lang="fr-BE" baseline="0" dirty="0" err="1"/>
              <a:t>inspiring</a:t>
            </a:r>
            <a:r>
              <a:rPr lang="fr-BE" baseline="0" dirty="0"/>
              <a:t> </a:t>
            </a:r>
            <a:r>
              <a:rPr lang="fr-BE" baseline="0" dirty="0" err="1"/>
              <a:t>testimony</a:t>
            </a:r>
            <a:r>
              <a:rPr lang="fr-BE" baseline="0" dirty="0"/>
              <a:t> </a:t>
            </a:r>
            <a:r>
              <a:rPr lang="fr-BE" baseline="0" dirty="0" err="1"/>
              <a:t>from</a:t>
            </a:r>
            <a:r>
              <a:rPr lang="fr-BE" baseline="0" dirty="0"/>
              <a:t> a </a:t>
            </a:r>
            <a:r>
              <a:rPr lang="fr-BE" baseline="0" dirty="0" err="1"/>
              <a:t>lawyer</a:t>
            </a:r>
            <a:r>
              <a:rPr lang="fr-BE" baseline="0" dirty="0"/>
              <a:t> in </a:t>
            </a:r>
            <a:r>
              <a:rPr lang="fr-BE" baseline="0" dirty="0" err="1"/>
              <a:t>Belgium</a:t>
            </a:r>
            <a:r>
              <a:rPr lang="fr-BE" baseline="0" dirty="0"/>
              <a:t>.</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29</a:t>
            </a:fld>
            <a:endParaRPr lang="fr-BE">
              <a:solidFill>
                <a:prstClr val="black"/>
              </a:solidFill>
            </a:endParaRPr>
          </a:p>
        </p:txBody>
      </p:sp>
    </p:spTree>
    <p:extLst>
      <p:ext uri="{BB962C8B-B14F-4D97-AF65-F5344CB8AC3E}">
        <p14:creationId xmlns:p14="http://schemas.microsoft.com/office/powerpoint/2010/main" val="192894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solidFill>
                  <a:schemeClr val="tx1"/>
                </a:solidFill>
              </a:rPr>
              <a:t>You </a:t>
            </a:r>
            <a:r>
              <a:rPr lang="fr-BE" dirty="0" err="1">
                <a:solidFill>
                  <a:schemeClr val="tx1"/>
                </a:solidFill>
              </a:rPr>
              <a:t>can</a:t>
            </a:r>
            <a:r>
              <a:rPr lang="fr-BE" dirty="0">
                <a:solidFill>
                  <a:schemeClr val="tx1"/>
                </a:solidFill>
              </a:rPr>
              <a:t> </a:t>
            </a:r>
            <a:r>
              <a:rPr lang="fr-BE" dirty="0" err="1">
                <a:solidFill>
                  <a:schemeClr val="tx1"/>
                </a:solidFill>
              </a:rPr>
              <a:t>delete</a:t>
            </a:r>
            <a:r>
              <a:rPr lang="fr-BE" baseline="0" dirty="0">
                <a:solidFill>
                  <a:schemeClr val="tx1"/>
                </a:solidFill>
              </a:rPr>
              <a:t> the </a:t>
            </a:r>
            <a:r>
              <a:rPr lang="fr-BE" baseline="0" dirty="0" err="1">
                <a:solidFill>
                  <a:schemeClr val="tx1"/>
                </a:solidFill>
              </a:rPr>
              <a:t>clock</a:t>
            </a:r>
            <a:r>
              <a:rPr lang="fr-BE" baseline="0" dirty="0">
                <a:solidFill>
                  <a:schemeClr val="tx1"/>
                </a:solidFill>
              </a:rPr>
              <a:t> and indication of time </a:t>
            </a:r>
            <a:r>
              <a:rPr lang="fr-BE" baseline="0" dirty="0" err="1">
                <a:solidFill>
                  <a:schemeClr val="tx1"/>
                </a:solidFill>
              </a:rPr>
              <a:t>here</a:t>
            </a:r>
            <a:r>
              <a:rPr lang="fr-BE" baseline="0" dirty="0">
                <a:solidFill>
                  <a:schemeClr val="tx1"/>
                </a:solidFill>
              </a:rPr>
              <a:t> if </a:t>
            </a:r>
            <a:r>
              <a:rPr lang="fr-BE" baseline="0" dirty="0" err="1">
                <a:solidFill>
                  <a:schemeClr val="tx1"/>
                </a:solidFill>
              </a:rPr>
              <a:t>you</a:t>
            </a:r>
            <a:r>
              <a:rPr lang="fr-BE" baseline="0" dirty="0">
                <a:solidFill>
                  <a:schemeClr val="tx1"/>
                </a:solidFill>
              </a:rPr>
              <a:t> </a:t>
            </a:r>
            <a:r>
              <a:rPr lang="fr-BE" baseline="0" dirty="0" err="1">
                <a:solidFill>
                  <a:schemeClr val="tx1"/>
                </a:solidFill>
              </a:rPr>
              <a:t>want</a:t>
            </a:r>
            <a:r>
              <a:rPr lang="fr-BE" baseline="0" dirty="0">
                <a:solidFill>
                  <a:schemeClr val="tx1"/>
                </a:solidFill>
              </a:rPr>
              <a:t>, </a:t>
            </a:r>
            <a:r>
              <a:rPr lang="fr-BE" baseline="0" dirty="0" err="1">
                <a:solidFill>
                  <a:schemeClr val="tx1"/>
                </a:solidFill>
              </a:rPr>
              <a:t>it</a:t>
            </a:r>
            <a:r>
              <a:rPr lang="fr-BE" baseline="0" dirty="0">
                <a:solidFill>
                  <a:schemeClr val="tx1"/>
                </a:solidFill>
              </a:rPr>
              <a:t> </a:t>
            </a:r>
            <a:r>
              <a:rPr lang="fr-BE" baseline="0" dirty="0" err="1">
                <a:solidFill>
                  <a:schemeClr val="tx1"/>
                </a:solidFill>
              </a:rPr>
              <a:t>is</a:t>
            </a:r>
            <a:r>
              <a:rPr lang="fr-BE" baseline="0" dirty="0">
                <a:solidFill>
                  <a:schemeClr val="tx1"/>
                </a:solidFill>
              </a:rPr>
              <a:t> more an information for </a:t>
            </a:r>
            <a:r>
              <a:rPr lang="fr-BE" baseline="0" dirty="0" err="1">
                <a:solidFill>
                  <a:schemeClr val="tx1"/>
                </a:solidFill>
              </a:rPr>
              <a:t>you</a:t>
            </a:r>
            <a:r>
              <a:rPr lang="fr-BE" baseline="0" dirty="0">
                <a:solidFill>
                  <a:schemeClr val="tx1"/>
                </a:solidFill>
              </a:rPr>
              <a:t> </a:t>
            </a:r>
            <a:r>
              <a:rPr lang="fr-BE" baseline="0" dirty="0" err="1">
                <a:solidFill>
                  <a:schemeClr val="tx1"/>
                </a:solidFill>
              </a:rPr>
              <a:t>than</a:t>
            </a:r>
            <a:r>
              <a:rPr lang="fr-BE" baseline="0" dirty="0">
                <a:solidFill>
                  <a:schemeClr val="tx1"/>
                </a:solidFill>
              </a:rPr>
              <a:t> for the participants.</a:t>
            </a:r>
          </a:p>
          <a:p>
            <a:r>
              <a:rPr lang="fr-BE" baseline="0" dirty="0">
                <a:solidFill>
                  <a:schemeClr val="tx1"/>
                </a:solidFill>
              </a:rPr>
              <a:t>Replace the </a:t>
            </a:r>
            <a:r>
              <a:rPr lang="fr-BE" baseline="0" dirty="0" err="1">
                <a:solidFill>
                  <a:schemeClr val="tx1"/>
                </a:solidFill>
              </a:rPr>
              <a:t>map</a:t>
            </a:r>
            <a:r>
              <a:rPr lang="fr-BE" baseline="0" dirty="0">
                <a:solidFill>
                  <a:schemeClr val="tx1"/>
                </a:solidFill>
              </a:rPr>
              <a:t> of </a:t>
            </a:r>
            <a:r>
              <a:rPr lang="fr-BE" baseline="0" dirty="0" err="1">
                <a:solidFill>
                  <a:schemeClr val="tx1"/>
                </a:solidFill>
              </a:rPr>
              <a:t>Belgium</a:t>
            </a:r>
            <a:r>
              <a:rPr lang="fr-BE" baseline="0" dirty="0">
                <a:solidFill>
                  <a:schemeClr val="tx1"/>
                </a:solidFill>
              </a:rPr>
              <a:t> by the </a:t>
            </a:r>
            <a:r>
              <a:rPr lang="fr-BE" baseline="0" dirty="0" err="1">
                <a:solidFill>
                  <a:schemeClr val="tx1"/>
                </a:solidFill>
              </a:rPr>
              <a:t>map</a:t>
            </a:r>
            <a:r>
              <a:rPr lang="fr-BE" baseline="0" dirty="0">
                <a:solidFill>
                  <a:schemeClr val="tx1"/>
                </a:solidFill>
              </a:rPr>
              <a:t> of </a:t>
            </a:r>
            <a:r>
              <a:rPr lang="fr-BE" baseline="0" dirty="0" err="1">
                <a:solidFill>
                  <a:schemeClr val="tx1"/>
                </a:solidFill>
              </a:rPr>
              <a:t>your</a:t>
            </a:r>
            <a:r>
              <a:rPr lang="fr-BE" baseline="0" dirty="0">
                <a:solidFill>
                  <a:schemeClr val="tx1"/>
                </a:solidFill>
              </a:rPr>
              <a:t> country (Romania, France, </a:t>
            </a:r>
            <a:r>
              <a:rPr lang="fr-BE" baseline="0" dirty="0" err="1">
                <a:solidFill>
                  <a:schemeClr val="tx1"/>
                </a:solidFill>
              </a:rPr>
              <a:t>Hungary</a:t>
            </a:r>
            <a:r>
              <a:rPr lang="fr-BE" baseline="0" dirty="0">
                <a:solidFill>
                  <a:schemeClr val="tx1"/>
                </a:solidFill>
              </a:rPr>
              <a:t> or the </a:t>
            </a:r>
            <a:r>
              <a:rPr lang="fr-BE" baseline="0" dirty="0" err="1">
                <a:solidFill>
                  <a:schemeClr val="tx1"/>
                </a:solidFill>
              </a:rPr>
              <a:t>Netherlands</a:t>
            </a:r>
            <a:r>
              <a:rPr lang="fr-BE" baseline="0" dirty="0">
                <a:solidFill>
                  <a:schemeClr val="tx1"/>
                </a:solidFill>
              </a:rPr>
              <a:t> are </a:t>
            </a:r>
            <a:r>
              <a:rPr lang="fr-BE" baseline="0" dirty="0" err="1">
                <a:solidFill>
                  <a:schemeClr val="tx1"/>
                </a:solidFill>
              </a:rPr>
              <a:t>available</a:t>
            </a:r>
            <a:r>
              <a:rPr lang="fr-BE" baseline="0" dirty="0">
                <a:solidFill>
                  <a:schemeClr val="tx1"/>
                </a:solidFill>
              </a:rPr>
              <a:t> on slide 14)</a:t>
            </a:r>
          </a:p>
          <a:p>
            <a:r>
              <a:rPr lang="fr-BE" baseline="0" dirty="0">
                <a:solidFill>
                  <a:schemeClr val="tx1"/>
                </a:solidFill>
              </a:rPr>
              <a:t>The first part of </a:t>
            </a:r>
            <a:r>
              <a:rPr lang="fr-BE" baseline="0" dirty="0" err="1">
                <a:solidFill>
                  <a:schemeClr val="tx1"/>
                </a:solidFill>
              </a:rPr>
              <a:t>this</a:t>
            </a:r>
            <a:r>
              <a:rPr lang="fr-BE" baseline="0" dirty="0">
                <a:solidFill>
                  <a:schemeClr val="tx1"/>
                </a:solidFill>
              </a:rPr>
              <a:t> module </a:t>
            </a:r>
            <a:r>
              <a:rPr lang="fr-BE" baseline="0" dirty="0" err="1">
                <a:solidFill>
                  <a:schemeClr val="tx1"/>
                </a:solidFill>
              </a:rPr>
              <a:t>is</a:t>
            </a:r>
            <a:r>
              <a:rPr lang="fr-BE" baseline="0" dirty="0">
                <a:solidFill>
                  <a:schemeClr val="tx1"/>
                </a:solidFill>
              </a:rPr>
              <a:t> a short (about 20 - 30 minutes) </a:t>
            </a:r>
            <a:r>
              <a:rPr lang="fr-BE" baseline="0" dirty="0" err="1">
                <a:solidFill>
                  <a:schemeClr val="tx1"/>
                </a:solidFill>
              </a:rPr>
              <a:t>presentation</a:t>
            </a:r>
            <a:r>
              <a:rPr lang="fr-BE" baseline="0" dirty="0">
                <a:solidFill>
                  <a:schemeClr val="tx1"/>
                </a:solidFill>
              </a:rPr>
              <a:t> of the </a:t>
            </a:r>
            <a:r>
              <a:rPr lang="fr-BE" baseline="0" dirty="0" err="1">
                <a:solidFill>
                  <a:schemeClr val="tx1"/>
                </a:solidFill>
              </a:rPr>
              <a:t>philosophy</a:t>
            </a:r>
            <a:r>
              <a:rPr lang="fr-BE" baseline="0" dirty="0">
                <a:solidFill>
                  <a:schemeClr val="tx1"/>
                </a:solidFill>
              </a:rPr>
              <a:t> /</a:t>
            </a:r>
            <a:r>
              <a:rPr lang="fr-BE" baseline="0" dirty="0" err="1">
                <a:solidFill>
                  <a:schemeClr val="tx1"/>
                </a:solidFill>
              </a:rPr>
              <a:t>Approach</a:t>
            </a:r>
            <a:r>
              <a:rPr lang="fr-BE" baseline="0" dirty="0">
                <a:solidFill>
                  <a:schemeClr val="tx1"/>
                </a:solidFill>
              </a:rPr>
              <a:t>, main component and standards </a:t>
            </a:r>
            <a:r>
              <a:rPr lang="en-US" baseline="0" dirty="0">
                <a:solidFill>
                  <a:schemeClr val="tx1"/>
                </a:solidFill>
              </a:rPr>
              <a:t>of the system of justice for children suspected, accused or convicted for an offence. </a:t>
            </a:r>
          </a:p>
          <a:p>
            <a:endParaRPr lang="en-US" baseline="0" dirty="0">
              <a:solidFill>
                <a:schemeClr val="tx1"/>
              </a:solidFill>
            </a:endParaRPr>
          </a:p>
          <a:p>
            <a:r>
              <a:rPr lang="en-US" baseline="0" dirty="0">
                <a:solidFill>
                  <a:schemeClr val="tx1"/>
                </a:solidFill>
              </a:rPr>
              <a:t>First, you will present some information given by international standards, then some key elements of the European standards (EU and Council of Europe), and then you will give information (very shortly) regarding the philosophy of the system in your country (the main law on child justice, the code of youth justice or even the preparatory documents of these laws can provide a good </a:t>
            </a:r>
            <a:r>
              <a:rPr lang="en-US" baseline="0" dirty="0" err="1">
                <a:solidFill>
                  <a:schemeClr val="tx1"/>
                </a:solidFill>
              </a:rPr>
              <a:t>explaination</a:t>
            </a:r>
            <a:r>
              <a:rPr lang="en-US" baseline="0" dirty="0">
                <a:solidFill>
                  <a:schemeClr val="tx1"/>
                </a:solidFill>
              </a:rPr>
              <a:t> of the philosophy and goals of the system of justice for children suspected or accused in your country).</a:t>
            </a:r>
          </a:p>
          <a:p>
            <a:endParaRPr lang="en-US" baseline="0" dirty="0">
              <a:solidFill>
                <a:schemeClr val="tx1"/>
              </a:solidFill>
            </a:endParaRPr>
          </a:p>
          <a:p>
            <a:r>
              <a:rPr lang="en-US" dirty="0">
                <a:solidFill>
                  <a:schemeClr val="tx1"/>
                </a:solidFill>
              </a:rPr>
              <a:t>This information is an important prerequisite for presenting the actual procedure to the lawyers, as it will enable them not only to know what the procedure is, but also to know what it should aim at, what the general objective should be.</a:t>
            </a:r>
            <a:endParaRPr lang="fr-BE" dirty="0">
              <a:solidFill>
                <a:schemeClr val="tx1"/>
              </a:solidFill>
            </a:endParaRPr>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a:t>
            </a:fld>
            <a:endParaRPr lang="fr-BE">
              <a:solidFill>
                <a:prstClr val="black"/>
              </a:solidFill>
            </a:endParaRPr>
          </a:p>
        </p:txBody>
      </p:sp>
    </p:spTree>
    <p:extLst>
      <p:ext uri="{BB962C8B-B14F-4D97-AF65-F5344CB8AC3E}">
        <p14:creationId xmlns:p14="http://schemas.microsoft.com/office/powerpoint/2010/main" val="196683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30</a:t>
            </a:fld>
            <a:endParaRPr lang="fr-BE">
              <a:solidFill>
                <a:prstClr val="black"/>
              </a:solidFill>
            </a:endParaRPr>
          </a:p>
        </p:txBody>
      </p:sp>
    </p:spTree>
    <p:extLst>
      <p:ext uri="{BB962C8B-B14F-4D97-AF65-F5344CB8AC3E}">
        <p14:creationId xmlns:p14="http://schemas.microsoft.com/office/powerpoint/2010/main" val="186579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UN Committee</a:t>
            </a:r>
            <a:r>
              <a:rPr lang="en-US" baseline="0" dirty="0"/>
              <a:t> on the rights of the Child, General Comment n°24 on children’s rights in the child justice system </a:t>
            </a:r>
            <a:r>
              <a:rPr lang="en-US" dirty="0"/>
              <a:t>CRC/G/GC/24,</a:t>
            </a:r>
            <a:r>
              <a:rPr lang="en-US" baseline="0" dirty="0"/>
              <a:t> §2 and 3, “</a:t>
            </a:r>
            <a:r>
              <a:rPr lang="en-US" dirty="0"/>
              <a:t>Children differ from adults in their physical and psychological development. Such differences constitute the basis for the recognition of lesser culpability, and for a separate system with a differentiated, individualized approach. Exposure to the criminal justice system has been demonstrated to cause harm to children, limiting their chances of becoming responsible adults. </a:t>
            </a:r>
            <a:r>
              <a:rPr lang="en-US" baseline="0" dirty="0"/>
              <a:t> </a:t>
            </a:r>
            <a:r>
              <a:rPr lang="en-US" dirty="0"/>
              <a:t>3. The Committee acknowledges that preservation of public safety is a legitimate aim of the justice system, including the child justice system. However, States parties should serve this aim subject to their obligations to respect and implement the principles of child justice as enshrined in the Convention on the Rights of the Child. As the Convention clearly states in article 40, every child alleged as, accused of or recognized as having infringed criminal law should always be treated in a manner consistent with the promotion of the child’s sense of dignity and worth. Evidence shows that the prevalence of crime committed by children tends to decrease after the adoption of systems in line with these principles. “</a:t>
            </a:r>
          </a:p>
          <a:p>
            <a:endParaRPr lang="en-US"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4</a:t>
            </a:fld>
            <a:endParaRPr lang="fr-BE">
              <a:solidFill>
                <a:prstClr val="black"/>
              </a:solidFill>
            </a:endParaRPr>
          </a:p>
        </p:txBody>
      </p:sp>
    </p:spTree>
    <p:extLst>
      <p:ext uri="{BB962C8B-B14F-4D97-AF65-F5344CB8AC3E}">
        <p14:creationId xmlns:p14="http://schemas.microsoft.com/office/powerpoint/2010/main" val="328009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 child : A child is every person below the age of eighteen (18) years unless under the law applicable to the child, majority is obtained earlier. (UNCRC, art. 1; Directive (EU) 2016/800, art. 3.1). The UNCRC defines a ‘child’ as a person below the age of 18, unless the laws of a particular country set the legal age for adulthood younger (UNCRC, art. 1). “For the purposes of this Directive the following </a:t>
            </a:r>
            <a:r>
              <a:rPr lang="en-US" dirty="0" err="1"/>
              <a:t>defini</a:t>
            </a:r>
            <a:r>
              <a:rPr lang="en-US" dirty="0"/>
              <a:t> - </a:t>
            </a:r>
            <a:r>
              <a:rPr lang="en-US" dirty="0" err="1"/>
              <a:t>tions</a:t>
            </a:r>
            <a:r>
              <a:rPr lang="en-US" dirty="0"/>
              <a:t> apply: ‘child’ means a person below the age of 18” (directive (EU) 2016/800, art. 3.1). </a:t>
            </a:r>
          </a:p>
          <a:p>
            <a:endParaRPr lang="en-US" dirty="0"/>
          </a:p>
          <a:p>
            <a:r>
              <a:rPr lang="en-US" dirty="0"/>
              <a:t>A</a:t>
            </a:r>
            <a:r>
              <a:rPr lang="en-US" baseline="0" dirty="0"/>
              <a:t> child in conflict with the law: </a:t>
            </a:r>
            <a:r>
              <a:rPr lang="en-US" dirty="0"/>
              <a:t>A child in conflict with the law is a person who has reached the age of criminal responsibility but not the age of majority (under 18 years old), who is suspected or accused of having committed an offence under his national criminal law. (CRC/C/ GC/10, Introduction, §1) The age that needs to be taken into consideration to determine whether a child is in conflict with the law is the age at the time of committing the offence, not later than that. A child in conflict with the law, alleged to have committed a criminal offence, is involved in youth justice proceedings. In many countries these proceedings, which result in sanctions and measures, are not classified as “criminal” under the nation - al law but are criminal in nature, according to the autonomous understanding of the term “criminal” as adopted by international and regional bodies. CRC/C/GC/24,</a:t>
            </a:r>
            <a:r>
              <a:rPr lang="en-US" baseline="0" dirty="0"/>
              <a:t> Terminology “</a:t>
            </a:r>
            <a:r>
              <a:rPr lang="en-US" dirty="0"/>
              <a:t>children alleged as, accused of or recognized as having infringed criminal law”</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5</a:t>
            </a:fld>
            <a:endParaRPr lang="fr-BE">
              <a:solidFill>
                <a:prstClr val="black"/>
              </a:solidFill>
            </a:endParaRPr>
          </a:p>
        </p:txBody>
      </p:sp>
    </p:spTree>
    <p:extLst>
      <p:ext uri="{BB962C8B-B14F-4D97-AF65-F5344CB8AC3E}">
        <p14:creationId xmlns:p14="http://schemas.microsoft.com/office/powerpoint/2010/main" val="279739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Explain art 40 of the UNCRC</a:t>
            </a:r>
          </a:p>
          <a:p>
            <a:r>
              <a:rPr lang="en-US" dirty="0"/>
              <a:t>CRC</a:t>
            </a:r>
            <a:r>
              <a:rPr lang="en-US" baseline="0" dirty="0"/>
              <a:t> art 40 “Article 40</a:t>
            </a:r>
          </a:p>
          <a:p>
            <a:r>
              <a:rPr lang="en-US" baseline="0" dirty="0"/>
              <a:t>1. States Parties recognize the right of every child alleged as, accused of, or recognized as having infringed the penal law to be treated in a manner consistent with the promotion of the child's sense of dignity and worth, which reinforces the child's respect for the human rights and fundamental freedoms of others and which takes into account the child's age and the desirability of promoting the child's reintegration and the child's assuming a constructive role in society.</a:t>
            </a:r>
          </a:p>
          <a:p>
            <a:r>
              <a:rPr lang="en-US" baseline="0" dirty="0"/>
              <a:t>(…)</a:t>
            </a:r>
          </a:p>
          <a:p>
            <a:r>
              <a:rPr lang="en-US" baseline="0" dirty="0"/>
              <a:t>3. States Parties shall seek to promote the establishment of laws, procedures, authorities and institutions specifically applicable to children alleged as, accused of, or recognized as having infringed the penal law, and, in particular:</a:t>
            </a:r>
          </a:p>
          <a:p>
            <a:r>
              <a:rPr lang="en-US" baseline="0" dirty="0"/>
              <a:t>(a) The establishment of a minimum age below which children shall be presumed not to have the capacity to infringe the penal law;</a:t>
            </a:r>
          </a:p>
          <a:p>
            <a:r>
              <a:rPr lang="en-US" baseline="0" dirty="0"/>
              <a:t>(b) Whenever appropriate and desirable, measures for dealing with such children without resorting to judicial proceedings, providing that human rights and legal safeguards are fully respected. </a:t>
            </a:r>
          </a:p>
          <a:p>
            <a:r>
              <a:rPr lang="en-US" baseline="0" dirty="0"/>
              <a:t>4. A variety of dispositions, such as care, guidance and supervision orders; counselling; probation; foster care; education and vocational training </a:t>
            </a:r>
            <a:r>
              <a:rPr lang="en-US" baseline="0" dirty="0" err="1"/>
              <a:t>programmes</a:t>
            </a:r>
            <a:r>
              <a:rPr lang="en-US" baseline="0" dirty="0"/>
              <a:t> and other alternatives to institutional care shall be available to ensure that children are dealt with in a manner appropriate to their well-being and proportionate both to their circumstances and the offence.”</a:t>
            </a:r>
            <a:endParaRPr lang="fr-BE"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6</a:t>
            </a:fld>
            <a:endParaRPr lang="fr-BE">
              <a:solidFill>
                <a:prstClr val="black"/>
              </a:solidFill>
            </a:endParaRPr>
          </a:p>
        </p:txBody>
      </p:sp>
    </p:spTree>
    <p:extLst>
      <p:ext uri="{BB962C8B-B14F-4D97-AF65-F5344CB8AC3E}">
        <p14:creationId xmlns:p14="http://schemas.microsoft.com/office/powerpoint/2010/main" val="8335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present general comment replaces general comment No. 10 (2007) on children’s rights in juvenile justice. Present some of its main inputs to the participants. Recall to the participants</a:t>
            </a:r>
            <a:r>
              <a:rPr lang="en-US" baseline="0" dirty="0"/>
              <a:t> what is a General Comment of the UNCRC.</a:t>
            </a:r>
            <a:endParaRPr lang="en-US" dirty="0"/>
          </a:p>
          <a:p>
            <a:r>
              <a:rPr lang="en-US" dirty="0"/>
              <a:t>The scope of the general</a:t>
            </a:r>
            <a:r>
              <a:rPr lang="en-US" baseline="0" dirty="0"/>
              <a:t> comment : “</a:t>
            </a:r>
            <a:r>
              <a:rPr lang="en-US" sz="1200" b="0" i="0" u="none" strike="noStrike" kern="1200" baseline="0" dirty="0">
                <a:solidFill>
                  <a:schemeClr val="tx1"/>
                </a:solidFill>
                <a:latin typeface="+mn-lt"/>
                <a:ea typeface="+mn-ea"/>
                <a:cs typeface="+mn-cs"/>
              </a:rPr>
              <a:t>Child justice system” = the legislation, norms and standards, procedures, mechanisms and provisions specifically applicable to, and institutions and bodies set up to deal with, children considered as offenders. (see part III. Terminology, §8). It is interesting to see that there was a swift in the terminology, given that “juvenile” is pejorative in English, the committee now recommends to use “child justice” instead of “juvenile justice”. </a:t>
            </a:r>
          </a:p>
          <a:p>
            <a:endParaRPr lang="en-US" sz="1200" b="0" i="0" u="none" strike="noStrike" kern="1200" baseline="0" dirty="0">
              <a:solidFill>
                <a:schemeClr val="tx1"/>
              </a:solidFill>
              <a:latin typeface="+mn-lt"/>
              <a:ea typeface="+mn-ea"/>
              <a:cs typeface="+mn-cs"/>
            </a:endParaRPr>
          </a:p>
          <a:p>
            <a:pPr marL="228600" indent="-228600">
              <a:buAutoNum type="alphaUcPeriod"/>
            </a:pPr>
            <a:r>
              <a:rPr lang="en-US" sz="1200" b="1" i="0" u="none" strike="noStrike" kern="1200" baseline="0" dirty="0">
                <a:solidFill>
                  <a:schemeClr val="tx1"/>
                </a:solidFill>
                <a:latin typeface="+mn-lt"/>
                <a:ea typeface="+mn-ea"/>
                <a:cs typeface="+mn-cs"/>
              </a:rPr>
              <a:t>Prevention of child offending, including early intervention directed at children below the minimum age of criminal responsibility </a:t>
            </a:r>
            <a:r>
              <a:rPr lang="en-US" sz="1200" b="1" i="0" u="none" strike="noStrike" kern="1200" baseline="0" dirty="0">
                <a:solidFill>
                  <a:schemeClr val="tx1"/>
                </a:solidFill>
                <a:latin typeface="+mn-lt"/>
                <a:ea typeface="+mn-ea"/>
                <a:cs typeface="+mn-cs"/>
                <a:sym typeface="Wingdings" panose="05000000000000000000" pitchFamily="2" charset="2"/>
              </a:rPr>
              <a:t>(§9 to 12) – </a:t>
            </a:r>
            <a:r>
              <a:rPr lang="en-US" sz="1200" b="0" i="0" u="none" strike="noStrike" kern="1200" baseline="0" dirty="0">
                <a:solidFill>
                  <a:schemeClr val="tx1"/>
                </a:solidFill>
                <a:latin typeface="+mn-lt"/>
                <a:ea typeface="+mn-ea"/>
                <a:cs typeface="+mn-cs"/>
                <a:sym typeface="Wingdings" panose="05000000000000000000" pitchFamily="2" charset="2"/>
              </a:rPr>
              <a:t>States who ratified the UNCRC must develop and implement prevention strategies. They should include support to families (prevention is very much linked to the obligation of the State to provide the appropriate support to parents who have the mission of education, CRC art, 18 and 27) and address roots causes of children’s involvement in the child justice system. Regarding children who are below the minimum age of criminal responsibility (MACR): if they have a behavior that would, if they were above the MACR, be considered and offence, they should benefit from a child-friendly and multidisciplinary responses and it must be preceded by a comprehensive and interdisciplinary assessment of the child’s needs. In addition, prevention means that some minor offences should be decriminalized (especially status offences).</a:t>
            </a:r>
          </a:p>
          <a:p>
            <a:pPr marL="228600" indent="-228600">
              <a:buAutoNum type="alphaUcPeriod"/>
            </a:pPr>
            <a:r>
              <a:rPr lang="en-US" sz="1200" b="1" i="0" u="none" strike="noStrike" kern="1200" baseline="0" dirty="0">
                <a:solidFill>
                  <a:schemeClr val="tx1"/>
                </a:solidFill>
                <a:latin typeface="+mn-lt"/>
                <a:ea typeface="+mn-ea"/>
                <a:cs typeface="+mn-cs"/>
                <a:sym typeface="Wingdings" panose="05000000000000000000" pitchFamily="2" charset="2"/>
              </a:rPr>
              <a:t>Measures for children above MACR (diversion or disposition) (§13 to 19) </a:t>
            </a:r>
            <a:r>
              <a:rPr lang="en-US" sz="1200" b="0" i="0" u="none" strike="noStrike" kern="1200" baseline="0" dirty="0">
                <a:solidFill>
                  <a:schemeClr val="tx1"/>
                </a:solidFill>
                <a:latin typeface="+mn-lt"/>
                <a:ea typeface="+mn-ea"/>
                <a:cs typeface="+mn-cs"/>
                <a:sym typeface="Wingdings" panose="05000000000000000000" pitchFamily="2" charset="2"/>
              </a:rPr>
              <a:t>– “Under article 40 (3) (b) of the Convention, States parties are required to promote the establishment of measures for dealing with children without resorting to judicial proceedings, whenever appropriate. In practice, the measures generally fall into two categories: (a) Measures referring children away from the judicial system, any time prior to or during the relevant proceedings (diversion); (b) Measures in the context of judicial proceedings.”. “</a:t>
            </a:r>
            <a:r>
              <a:rPr lang="en-US" sz="1200" b="1" i="0" u="none" strike="noStrike" kern="1200" baseline="0" dirty="0">
                <a:solidFill>
                  <a:schemeClr val="tx1"/>
                </a:solidFill>
                <a:latin typeface="+mn-lt"/>
                <a:ea typeface="+mn-ea"/>
                <a:cs typeface="+mn-cs"/>
                <a:sym typeface="Wingdings" panose="05000000000000000000" pitchFamily="2" charset="2"/>
              </a:rPr>
              <a:t>Diversion</a:t>
            </a:r>
            <a:r>
              <a:rPr lang="en-US" sz="1200" b="0" i="0" u="none" strike="noStrike" kern="1200" baseline="0" dirty="0">
                <a:solidFill>
                  <a:schemeClr val="tx1"/>
                </a:solidFill>
                <a:latin typeface="+mn-lt"/>
                <a:ea typeface="+mn-ea"/>
                <a:cs typeface="+mn-cs"/>
                <a:sym typeface="Wingdings" panose="05000000000000000000" pitchFamily="2" charset="2"/>
              </a:rPr>
              <a:t> should be the preferred manner of dealing with children in the majority of cases.”, it should be used for a wide range of offences (even serious ones when appropriate) and opportunities for diversion should be open at various stages of the proceeding. These measures should respect human rights of the child and legal safeguard, therefore the Committee lists several conditions (free and voluntary consent, legal assistance etc.). Regarding </a:t>
            </a:r>
            <a:r>
              <a:rPr lang="en-US" sz="1200" b="1" i="0" u="none" strike="noStrike" kern="1200" baseline="0" dirty="0">
                <a:solidFill>
                  <a:schemeClr val="tx1"/>
                </a:solidFill>
                <a:latin typeface="+mn-lt"/>
                <a:ea typeface="+mn-ea"/>
                <a:cs typeface="+mn-cs"/>
                <a:sym typeface="Wingdings" panose="05000000000000000000" pitchFamily="2" charset="2"/>
              </a:rPr>
              <a:t>measures taken in the context of judicial proceedings</a:t>
            </a:r>
            <a:r>
              <a:rPr lang="en-US" sz="1200" b="0" i="0" u="none" strike="noStrike" kern="1200" baseline="0" dirty="0">
                <a:solidFill>
                  <a:schemeClr val="tx1"/>
                </a:solidFill>
                <a:latin typeface="+mn-lt"/>
                <a:ea typeface="+mn-ea"/>
                <a:cs typeface="+mn-cs"/>
                <a:sym typeface="Wingdings" panose="05000000000000000000" pitchFamily="2" charset="2"/>
              </a:rPr>
              <a:t>, “The child justice system should provide ample opportunities to apply social and educational measures, and to strictly limit the use of deprivation of liberty, from the moment of arrest, throughout the proceedings and in sentencing. States parties should have in place a probation service or similar agency with well-trained staff to ensure the maximum and effective use of measures such as guidance and supervision orders, probation, community monitoring or day reporting </a:t>
            </a:r>
            <a:r>
              <a:rPr lang="en-US" sz="1200" b="0" i="0" u="none" strike="noStrike" kern="1200" baseline="0" dirty="0" err="1">
                <a:solidFill>
                  <a:schemeClr val="tx1"/>
                </a:solidFill>
                <a:latin typeface="+mn-lt"/>
                <a:ea typeface="+mn-ea"/>
                <a:cs typeface="+mn-cs"/>
                <a:sym typeface="Wingdings" panose="05000000000000000000" pitchFamily="2" charset="2"/>
              </a:rPr>
              <a:t>centres</a:t>
            </a:r>
            <a:r>
              <a:rPr lang="en-US" sz="1200" b="0" i="0" u="none" strike="noStrike" kern="1200" baseline="0" dirty="0">
                <a:solidFill>
                  <a:schemeClr val="tx1"/>
                </a:solidFill>
                <a:latin typeface="+mn-lt"/>
                <a:ea typeface="+mn-ea"/>
                <a:cs typeface="+mn-cs"/>
                <a:sym typeface="Wingdings" panose="05000000000000000000" pitchFamily="2" charset="2"/>
              </a:rPr>
              <a:t>, and the possibility of early release from detention.”. Other inputs in part E of the general comments on the measures: “The laws should contain a wide variety of non-custodial measures and should expressly prioritize the use of such measures to ensure that deprivation of liberty is used only as a measure of last resort and for the shortest appropriate period of time.”, no corporal punishment (§75), main idea “the reaction to an offence should always be proportionate not only to the circumstances and the gravity of the offence, but also to the personal circumstances (age, lesser culpability, circumstances and needs, including, if appropriate, the mental health needs of the child), as well as to the various and particularly long-term needs of the society. A strictly punitive approach is not in accordance with the principles of child justice spelled out in article 40 (1) of the Convention.”.</a:t>
            </a:r>
          </a:p>
          <a:p>
            <a:pPr marL="228600" indent="-228600">
              <a:buAutoNum type="alphaUcPeriod"/>
            </a:pPr>
            <a:r>
              <a:rPr lang="en-US" sz="1200" b="1" i="0" u="none" strike="noStrike" kern="1200" baseline="0" dirty="0">
                <a:solidFill>
                  <a:schemeClr val="tx1"/>
                </a:solidFill>
                <a:latin typeface="+mn-lt"/>
                <a:ea typeface="+mn-ea"/>
                <a:cs typeface="+mn-cs"/>
                <a:sym typeface="Wingdings" panose="05000000000000000000" pitchFamily="2" charset="2"/>
              </a:rPr>
              <a:t>Age and child justice systems  (Minimum age of criminal responsibility) : </a:t>
            </a:r>
            <a:r>
              <a:rPr lang="en-US" sz="1200" b="0" i="0" u="none" strike="noStrike" kern="1200" baseline="0" dirty="0">
                <a:solidFill>
                  <a:schemeClr val="tx1"/>
                </a:solidFill>
                <a:latin typeface="+mn-lt"/>
                <a:ea typeface="+mn-ea"/>
                <a:cs typeface="+mn-cs"/>
                <a:sym typeface="Wingdings" panose="05000000000000000000" pitchFamily="2" charset="2"/>
              </a:rPr>
              <a:t>see next slide</a:t>
            </a:r>
          </a:p>
          <a:p>
            <a:pPr marL="228600" indent="-228600">
              <a:buAutoNum type="alphaUcPeriod"/>
            </a:pPr>
            <a:r>
              <a:rPr lang="en-US" sz="1200" b="1" i="0" u="none" strike="noStrike" kern="1200" baseline="0" dirty="0">
                <a:solidFill>
                  <a:schemeClr val="tx1"/>
                </a:solidFill>
                <a:latin typeface="+mn-lt"/>
                <a:ea typeface="+mn-ea"/>
                <a:cs typeface="+mn-cs"/>
                <a:sym typeface="Wingdings" panose="05000000000000000000" pitchFamily="2" charset="2"/>
              </a:rPr>
              <a:t>Guarantees for a fair trial (§38 to 71) – </a:t>
            </a:r>
            <a:r>
              <a:rPr lang="en-US" sz="1200" b="0" i="0" u="none" strike="noStrike" kern="1200" baseline="0" dirty="0">
                <a:solidFill>
                  <a:schemeClr val="tx1"/>
                </a:solidFill>
                <a:latin typeface="+mn-lt"/>
                <a:ea typeface="+mn-ea"/>
                <a:cs typeface="+mn-cs"/>
                <a:sym typeface="Wingdings" panose="05000000000000000000" pitchFamily="2" charset="2"/>
              </a:rPr>
              <a:t>importance of the training of professionals to effectively guarantee fair trials, safeguards against discrimination are needed. Other usual condition for fair trials are listed by the committee such as: No retroactive application of child justice, Presumption of innocence, Right to be heard (with specifics for children, reference to GC n°12 of the Committee), Effective participation in the proceedings, Prompt and direct information of the charge(s), Legal or other appropriate assistance (The Committee recommends that States provide effective legal representation, free of charge, for all children who are facing criminal charges before judicial, administrative or other public authorities Child justice systems should not permit children to waive legal representation unless the decision to waive is made voluntarily and under impartial judicial supervision. (§51)), Decisions without delay, Presence of the parents or guardians, etc.</a:t>
            </a:r>
          </a:p>
          <a:p>
            <a:pPr marL="228600" indent="-228600">
              <a:buAutoNum type="alphaUcPeriod"/>
            </a:pPr>
            <a:r>
              <a:rPr lang="en-US" sz="1200" b="1" i="0" u="none" strike="noStrike" kern="1200" baseline="0" dirty="0">
                <a:solidFill>
                  <a:schemeClr val="tx1"/>
                </a:solidFill>
                <a:latin typeface="+mn-lt"/>
                <a:ea typeface="+mn-ea"/>
                <a:cs typeface="+mn-cs"/>
                <a:sym typeface="Wingdings" panose="05000000000000000000" pitchFamily="2" charset="2"/>
              </a:rPr>
              <a:t>Deprivation of liberty – </a:t>
            </a:r>
            <a:r>
              <a:rPr lang="en-US" sz="1200" b="0" i="0" u="none" strike="noStrike" kern="1200" baseline="0" dirty="0">
                <a:solidFill>
                  <a:schemeClr val="tx1"/>
                </a:solidFill>
                <a:latin typeface="+mn-lt"/>
                <a:ea typeface="+mn-ea"/>
                <a:cs typeface="+mn-cs"/>
                <a:sym typeface="Wingdings" panose="05000000000000000000" pitchFamily="2" charset="2"/>
              </a:rPr>
              <a:t>“The leading principles for the use of deprivation of liberty are: (a) the arrest, detention or imprisonment of a child is to be used only in conformity with the law, only as a measure of last resort and for the shortest appropriate period of time; and (b) no child is to be deprived of his or her liberty unlawfully or arbitrarily”</a:t>
            </a:r>
          </a:p>
          <a:p>
            <a:pPr marL="228600" indent="-228600">
              <a:buAutoNum type="alphaUcPeriod"/>
            </a:pPr>
            <a:endParaRPr lang="en-US" sz="1200" b="1"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en-US" sz="1200" b="0"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en-US" sz="1200" b="0"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en-US" sz="1200" b="0"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fr-BE" b="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7</a:t>
            </a:fld>
            <a:endParaRPr lang="fr-BE">
              <a:solidFill>
                <a:prstClr val="black"/>
              </a:solidFill>
            </a:endParaRPr>
          </a:p>
        </p:txBody>
      </p:sp>
    </p:spTree>
    <p:extLst>
      <p:ext uri="{BB962C8B-B14F-4D97-AF65-F5344CB8AC3E}">
        <p14:creationId xmlns:p14="http://schemas.microsoft.com/office/powerpoint/2010/main" val="389478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b="1" dirty="0" err="1"/>
              <a:t>Explain</a:t>
            </a:r>
            <a:r>
              <a:rPr lang="fr-BE" b="1" dirty="0"/>
              <a:t> </a:t>
            </a:r>
            <a:r>
              <a:rPr lang="fr-BE" b="1" dirty="0" err="1"/>
              <a:t>briefly</a:t>
            </a:r>
            <a:r>
              <a:rPr lang="fr-BE" b="1" dirty="0"/>
              <a:t> the </a:t>
            </a:r>
            <a:r>
              <a:rPr lang="fr-BE" b="1" dirty="0" err="1"/>
              <a:t>scheme</a:t>
            </a:r>
            <a:r>
              <a:rPr lang="fr-BE" b="1" dirty="0"/>
              <a:t> to the participants</a:t>
            </a:r>
            <a:r>
              <a:rPr lang="fr-BE" b="0" dirty="0"/>
              <a:t>. Sources: CRC/G/GC/24 - §20 to 37</a:t>
            </a:r>
          </a:p>
          <a:p>
            <a:pPr marL="0" indent="0">
              <a:buNone/>
            </a:pPr>
            <a:r>
              <a:rPr lang="fr-BE" b="1" dirty="0"/>
              <a:t>Global</a:t>
            </a:r>
            <a:r>
              <a:rPr lang="fr-BE" b="1" baseline="0" dirty="0"/>
              <a:t> </a:t>
            </a:r>
            <a:r>
              <a:rPr lang="fr-BE" b="1" baseline="0" dirty="0" err="1"/>
              <a:t>idea</a:t>
            </a:r>
            <a:r>
              <a:rPr lang="fr-BE" b="0" baseline="0" dirty="0"/>
              <a:t>: </a:t>
            </a:r>
            <a:r>
              <a:rPr lang="en-US" b="0" baseline="0" dirty="0"/>
              <a:t>General Comment 24, §8 “Minimum age of criminal responsibility: the minimum age below which the law determines that children do not have the capacity to infringe the criminal law. “ / </a:t>
            </a:r>
            <a:r>
              <a:rPr lang="fr-BE" b="0" dirty="0"/>
              <a:t>« </a:t>
            </a:r>
            <a:r>
              <a:rPr lang="en-US" sz="1200" b="0" i="0" u="none" strike="noStrike" kern="1200" baseline="0" dirty="0">
                <a:solidFill>
                  <a:schemeClr val="tx1"/>
                </a:solidFill>
                <a:latin typeface="+mn-lt"/>
                <a:ea typeface="+mn-ea"/>
                <a:cs typeface="+mn-cs"/>
              </a:rPr>
              <a:t>Children who are below the minimum age of criminal responsibility at the time of the commission of an offence cannot be held responsible in criminal law proceedings. Children at or above the minimum age at the time of the commission of an offence but younger than 18 years can be formally charged and subjected to child justice procedures, in full compliance with the Convention. The Committee reminds States parties that the relevant age is the age at the time of the commission of the offence.” (§20)</a:t>
            </a:r>
          </a:p>
          <a:p>
            <a:pPr marL="0" indent="0">
              <a:buNone/>
            </a:pPr>
            <a:r>
              <a:rPr lang="en-US" sz="1200" b="1" i="0" u="none" strike="noStrike" kern="1200" baseline="0" dirty="0">
                <a:solidFill>
                  <a:schemeClr val="tx1"/>
                </a:solidFill>
                <a:latin typeface="+mn-lt"/>
                <a:ea typeface="+mn-ea"/>
                <a:cs typeface="+mn-cs"/>
              </a:rPr>
              <a:t>Age of the MACR: minimum 14, recommended 15 or 16</a:t>
            </a:r>
            <a:r>
              <a:rPr lang="en-US" sz="1200" b="0" i="0" u="none" strike="noStrike" kern="1200" baseline="0" dirty="0">
                <a:solidFill>
                  <a:schemeClr val="tx1"/>
                </a:solidFill>
                <a:latin typeface="+mn-lt"/>
                <a:ea typeface="+mn-ea"/>
                <a:cs typeface="+mn-cs"/>
              </a:rPr>
              <a:t>: “States parties are encouraged to take note of recent scientific findings, and to increase their minimum age accordingly, to at least 14 years of age. Moreover, the developmental and neuroscience evidence indicates that adolescent brains continue to mature even beyond the teenage years, affecting certain kinds of decision-making. Therefore, the Committee commends States parties that have a higher minimum age, for instance 15 or 16 years of age, and urges States parties not to reduce the minimum age of criminal responsibility under any circumstances, in accordance with article 41 of the Convention.</a:t>
            </a:r>
          </a:p>
          <a:p>
            <a:pPr marL="0" indent="0">
              <a:buNone/>
            </a:pPr>
            <a:r>
              <a:rPr lang="en-US" sz="1200" b="0" i="0" u="none" strike="noStrike" kern="1200" baseline="0" dirty="0">
                <a:solidFill>
                  <a:schemeClr val="tx1"/>
                </a:solidFill>
                <a:latin typeface="+mn-lt"/>
                <a:ea typeface="+mn-ea"/>
                <a:cs typeface="+mn-cs"/>
              </a:rPr>
              <a:t>23. The Committee recognizes that although the setting of a minimum age of criminal responsibility at a reasonably high level is important, an effective approach also depends on how each State deals with children above and below that age.”</a:t>
            </a:r>
          </a:p>
          <a:p>
            <a:pPr marL="0" indent="0">
              <a:buNone/>
            </a:pPr>
            <a:r>
              <a:rPr lang="en-US" sz="1200" b="1" i="0" u="none" strike="noStrike" kern="1200" baseline="0" dirty="0">
                <a:solidFill>
                  <a:schemeClr val="tx1"/>
                </a:solidFill>
                <a:latin typeface="+mn-lt"/>
                <a:ea typeface="+mn-ea"/>
                <a:cs typeface="+mn-cs"/>
              </a:rPr>
              <a:t>Children with developmental delays or neurodevelopmental disorders or disabilities: “ </a:t>
            </a:r>
            <a:r>
              <a:rPr lang="en-US" sz="1200" b="0" i="0" u="none" strike="noStrike" kern="1200" baseline="0" dirty="0">
                <a:solidFill>
                  <a:schemeClr val="tx1"/>
                </a:solidFill>
                <a:latin typeface="+mn-lt"/>
                <a:ea typeface="+mn-ea"/>
                <a:cs typeface="+mn-cs"/>
              </a:rPr>
              <a:t>(for example, autism spectrum disorders, fetal alcohol spectrum disorders or acquired brain injuries) should not be in the child justice system at all, even if they have reached the minimum age of criminal responsibility. If not automatically excluded, such children should be individually assessed”</a:t>
            </a:r>
          </a:p>
          <a:p>
            <a:pPr marL="0" indent="0">
              <a:buNone/>
            </a:pPr>
            <a:r>
              <a:rPr lang="en-US" sz="1200" b="1" i="0" u="none" strike="noStrike" kern="1200" baseline="0" dirty="0">
                <a:solidFill>
                  <a:schemeClr val="tx1"/>
                </a:solidFill>
                <a:latin typeface="+mn-lt"/>
                <a:ea typeface="+mn-ea"/>
                <a:cs typeface="+mn-cs"/>
              </a:rPr>
              <a:t>Age at the time of the offence: </a:t>
            </a:r>
            <a:r>
              <a:rPr lang="en-US" sz="1200" b="0" i="0" u="none" strike="noStrike" kern="1200" baseline="0" dirty="0">
                <a:solidFill>
                  <a:schemeClr val="tx1"/>
                </a:solidFill>
                <a:latin typeface="+mn-lt"/>
                <a:ea typeface="+mn-ea"/>
                <a:cs typeface="+mn-cs"/>
              </a:rPr>
              <a:t>“29. The child justice system should apply to all children above the minimum age of criminal responsibility but below the age of 18 years at the time of the commission of the offence.”, event if they turn 18 during trial or sentencing process.</a:t>
            </a:r>
          </a:p>
          <a:p>
            <a:pPr marL="0" indent="0">
              <a:buNone/>
            </a:pPr>
            <a:r>
              <a:rPr lang="en-US" sz="1200" b="1" i="0" u="none" strike="noStrike" kern="1200" baseline="0" dirty="0">
                <a:solidFill>
                  <a:schemeClr val="tx1"/>
                </a:solidFill>
                <a:latin typeface="+mn-lt"/>
                <a:ea typeface="+mn-ea"/>
                <a:cs typeface="+mn-cs"/>
              </a:rPr>
              <a:t>Other key info: </a:t>
            </a:r>
            <a:r>
              <a:rPr lang="en-US" sz="1200" b="0" i="0" u="none" strike="noStrike" kern="1200" baseline="0" dirty="0">
                <a:solidFill>
                  <a:schemeClr val="tx1"/>
                </a:solidFill>
                <a:latin typeface="+mn-lt"/>
                <a:ea typeface="+mn-ea"/>
                <a:cs typeface="+mn-cs"/>
              </a:rPr>
              <a:t>under 18, they should not be treated as adults and laws that allow it should be changed (§30), </a:t>
            </a:r>
          </a:p>
          <a:p>
            <a:pPr marL="0" indent="0">
              <a:buNone/>
            </a:pPr>
            <a:r>
              <a:rPr lang="en-US" sz="1200" b="1" i="0" u="none" strike="noStrike" kern="1200" baseline="0" dirty="0">
                <a:solidFill>
                  <a:schemeClr val="tx1"/>
                </a:solidFill>
                <a:latin typeface="+mn-lt"/>
                <a:ea typeface="+mn-ea"/>
                <a:cs typeface="+mn-cs"/>
              </a:rPr>
              <a:t>Above18 </a:t>
            </a:r>
            <a:r>
              <a:rPr lang="en-US" sz="1200" b="0" i="0" u="none" strike="noStrike" kern="1200" baseline="0" dirty="0">
                <a:solidFill>
                  <a:schemeClr val="tx1"/>
                </a:solidFill>
                <a:latin typeface="+mn-lt"/>
                <a:ea typeface="+mn-ea"/>
                <a:cs typeface="+mn-cs"/>
              </a:rPr>
              <a:t>? “32. The Committee commends States parties that allow the application of the child justice system to persons aged 18 and older whether as a general rule or by way of exception. This approach is in keeping with the developmental and neuroscience evidence that shows that brain development continues into the early twenties.”</a:t>
            </a:r>
          </a:p>
          <a:p>
            <a:pPr marL="0" indent="0">
              <a:buNone/>
            </a:pPr>
            <a:endParaRPr lang="fr-BE" b="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8</a:t>
            </a:fld>
            <a:endParaRPr lang="fr-BE">
              <a:solidFill>
                <a:prstClr val="black"/>
              </a:solidFill>
            </a:endParaRPr>
          </a:p>
        </p:txBody>
      </p:sp>
    </p:spTree>
    <p:extLst>
      <p:ext uri="{BB962C8B-B14F-4D97-AF65-F5344CB8AC3E}">
        <p14:creationId xmlns:p14="http://schemas.microsoft.com/office/powerpoint/2010/main" val="18975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en-US" sz="1200" b="0" i="0" u="none" strike="noStrike" kern="1200" baseline="0" dirty="0">
                <a:solidFill>
                  <a:schemeClr val="tx1"/>
                </a:solidFill>
                <a:latin typeface="+mn-lt"/>
                <a:ea typeface="+mn-ea"/>
                <a:cs typeface="+mn-cs"/>
                <a:sym typeface="Wingdings" panose="05000000000000000000" pitchFamily="2" charset="2"/>
              </a:rPr>
              <a:t>In order for a child justice system to be in line with the rights of the child, it should not only be in line with the UNCRC (and general comments n°24), but also with other fundamental international standards such as:</a:t>
            </a:r>
          </a:p>
          <a:p>
            <a:pPr marL="0" indent="0">
              <a:buNone/>
            </a:pP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1" i="0" u="none" strike="noStrike" kern="1200" baseline="0" dirty="0">
                <a:solidFill>
                  <a:schemeClr val="tx1"/>
                </a:solidFill>
                <a:latin typeface="+mn-lt"/>
                <a:ea typeface="+mn-ea"/>
                <a:cs typeface="+mn-cs"/>
                <a:sym typeface="Wingdings" panose="05000000000000000000" pitchFamily="2" charset="2"/>
              </a:rPr>
              <a:t>Other General comment of the UNCRC </a:t>
            </a:r>
            <a:r>
              <a:rPr lang="en-US" sz="1200" b="0" i="0" u="none" strike="noStrike" kern="1200" baseline="0" dirty="0">
                <a:solidFill>
                  <a:schemeClr val="tx1"/>
                </a:solidFill>
                <a:latin typeface="+mn-lt"/>
                <a:ea typeface="+mn-ea"/>
                <a:cs typeface="+mn-cs"/>
                <a:sym typeface="Wingdings" panose="05000000000000000000" pitchFamily="2" charset="2"/>
              </a:rPr>
              <a:t>such as General comment n°12 on the right to be heard (contains some § specifics to justice) and 14 on the best interests of the child; </a:t>
            </a:r>
          </a:p>
          <a:p>
            <a:pPr marL="171450" indent="-171450">
              <a:buFontTx/>
              <a:buChar char="-"/>
            </a:pPr>
            <a:r>
              <a:rPr lang="en-US" sz="1200" b="1" i="0" u="none" strike="noStrike" kern="1200" baseline="0" dirty="0">
                <a:solidFill>
                  <a:schemeClr val="tx1"/>
                </a:solidFill>
                <a:latin typeface="+mn-lt"/>
                <a:ea typeface="+mn-ea"/>
                <a:cs typeface="+mn-cs"/>
                <a:sym typeface="Wingdings" panose="05000000000000000000" pitchFamily="2" charset="2"/>
              </a:rPr>
              <a:t>the UN Standard Minimum Rules for the Administration of Juvenile Justice </a:t>
            </a:r>
            <a:r>
              <a:rPr lang="en-US" sz="1200" b="0" i="0" u="none" strike="noStrike" kern="1200" baseline="0" dirty="0">
                <a:solidFill>
                  <a:schemeClr val="tx1"/>
                </a:solidFill>
                <a:latin typeface="+mn-lt"/>
                <a:ea typeface="+mn-ea"/>
                <a:cs typeface="+mn-cs"/>
                <a:sym typeface="Wingdings" panose="05000000000000000000" pitchFamily="2" charset="2"/>
              </a:rPr>
              <a:t>(“The Beijing Rules”) which, even if not legally binding (soft law), represent minimum conditions which have been accepted at international level for the treatment of children who are in conflict with the law.</a:t>
            </a:r>
          </a:p>
          <a:p>
            <a:pPr marL="0" indent="0">
              <a:buFontTx/>
              <a:buNone/>
            </a:pPr>
            <a:r>
              <a:rPr lang="en-US" sz="1200" b="0" i="0" u="none" strike="noStrike" kern="1200" baseline="0" dirty="0">
                <a:solidFill>
                  <a:schemeClr val="tx1"/>
                </a:solidFill>
                <a:latin typeface="+mn-lt"/>
                <a:ea typeface="+mn-ea"/>
                <a:cs typeface="+mn-cs"/>
                <a:sym typeface="Wingdings" panose="05000000000000000000" pitchFamily="2" charset="2"/>
              </a:rPr>
              <a:t>Example: Beijing Rules, Rule 5 “Aims of juvenile justice”: “The juvenile justice system shall emphasize the well-being of the juvenile and shall ensure that any reaction to juvenile offenders shall always be in proportion to the circumstances of both the offenders and the offence”.</a:t>
            </a:r>
          </a:p>
          <a:p>
            <a:pPr marL="171450" indent="-171450">
              <a:buFontTx/>
              <a:buChar char="-"/>
            </a:pPr>
            <a:r>
              <a:rPr lang="en-US" sz="1200" b="0" i="0" u="none" strike="noStrike" kern="1200" baseline="0" dirty="0">
                <a:solidFill>
                  <a:schemeClr val="tx1"/>
                </a:solidFill>
                <a:latin typeface="+mn-lt"/>
                <a:ea typeface="+mn-ea"/>
                <a:cs typeface="+mn-cs"/>
                <a:sym typeface="Wingdings" panose="05000000000000000000" pitchFamily="2" charset="2"/>
              </a:rPr>
              <a:t>The </a:t>
            </a:r>
            <a:r>
              <a:rPr lang="en-US" sz="1200" b="1" i="0" u="none" strike="noStrike" kern="1200" baseline="0" dirty="0">
                <a:solidFill>
                  <a:schemeClr val="tx1"/>
                </a:solidFill>
                <a:latin typeface="+mn-lt"/>
                <a:ea typeface="+mn-ea"/>
                <a:cs typeface="+mn-cs"/>
                <a:sym typeface="Wingdings" panose="05000000000000000000" pitchFamily="2" charset="2"/>
              </a:rPr>
              <a:t>UN Guidelines for the Prevention of Juvenile Delinquency</a:t>
            </a:r>
            <a:r>
              <a:rPr lang="en-US" sz="1200" b="0" i="0" u="none" strike="noStrike" kern="1200" baseline="0" dirty="0">
                <a:solidFill>
                  <a:schemeClr val="tx1"/>
                </a:solidFill>
                <a:latin typeface="+mn-lt"/>
                <a:ea typeface="+mn-ea"/>
                <a:cs typeface="+mn-cs"/>
                <a:sym typeface="Wingdings" panose="05000000000000000000" pitchFamily="2" charset="2"/>
              </a:rPr>
              <a:t> (“The Riyadh Guidelines”) provide a practical, positive and pro-active approach to preventing the rise of crime in the youth population by listing various (non-binding) methods to dis courage juvenile delinquency, </a:t>
            </a:r>
          </a:p>
          <a:p>
            <a:pPr marL="0" indent="0">
              <a:buFontTx/>
              <a:buNone/>
            </a:pPr>
            <a:r>
              <a:rPr lang="en-US" sz="1200" b="0" i="0" u="none" strike="noStrike" kern="1200" baseline="0" dirty="0">
                <a:solidFill>
                  <a:schemeClr val="tx1"/>
                </a:solidFill>
                <a:latin typeface="+mn-lt"/>
                <a:ea typeface="+mn-ea"/>
                <a:cs typeface="+mn-cs"/>
                <a:sym typeface="Wingdings" panose="05000000000000000000" pitchFamily="2" charset="2"/>
              </a:rPr>
              <a:t>Example: The Riyadh Guidelines, “Fundamental principles”: “The prevention of juvenile delinquency is an essential part of crime prevention in society. By engaging in lawful, socially useful activities and adopting a humanistic orientation towards society and outlook on life, young persons can develop non-criminogenic attitudes”.</a:t>
            </a:r>
          </a:p>
          <a:p>
            <a:pPr marL="171450" indent="-171450">
              <a:buFontTx/>
              <a:buChar char="-"/>
            </a:pPr>
            <a:r>
              <a:rPr lang="en-US" sz="1200" b="1" i="0" u="none" strike="noStrike" kern="1200" baseline="0" dirty="0">
                <a:solidFill>
                  <a:schemeClr val="tx1"/>
                </a:solidFill>
                <a:latin typeface="+mn-lt"/>
                <a:ea typeface="+mn-ea"/>
                <a:cs typeface="+mn-cs"/>
                <a:sym typeface="Wingdings" panose="05000000000000000000" pitchFamily="2" charset="2"/>
              </a:rPr>
              <a:t>United Nations Rules for the Protection of Juveniles Deprived of their Liberty </a:t>
            </a:r>
            <a:r>
              <a:rPr lang="en-US" sz="1200" b="0" i="0" u="none" strike="noStrike" kern="1200" baseline="0" dirty="0">
                <a:solidFill>
                  <a:schemeClr val="tx1"/>
                </a:solidFill>
                <a:latin typeface="+mn-lt"/>
                <a:ea typeface="+mn-ea"/>
                <a:cs typeface="+mn-cs"/>
                <a:sym typeface="Wingdings" panose="05000000000000000000" pitchFamily="2" charset="2"/>
              </a:rPr>
              <a:t>(“The Havana Rules”). These rules are intended to establish minimum standards for the protection of children deprived of their liberty in all forms, consistent with their human rights and fundamental freedoms, with a view to counteracting the detrimental effects of all types of deprivation of liberty and to fostering the child’s reintegration into society.</a:t>
            </a:r>
          </a:p>
          <a:p>
            <a:pPr marL="0" indent="0">
              <a:buFontTx/>
              <a:buNone/>
            </a:pPr>
            <a:r>
              <a:rPr lang="en-US" sz="1200" b="0" i="0" u="none" strike="noStrike" kern="1200" baseline="0" dirty="0">
                <a:solidFill>
                  <a:schemeClr val="tx1"/>
                </a:solidFill>
                <a:latin typeface="+mn-lt"/>
                <a:ea typeface="+mn-ea"/>
                <a:cs typeface="+mn-cs"/>
                <a:sym typeface="Wingdings" panose="05000000000000000000" pitchFamily="2" charset="2"/>
              </a:rPr>
              <a:t>Example: The Havana Rules, “Fundamental perspectives”: “The juvenile justice system should uphold the rights and safety and promote the physical and mental well-being of juveniles. Imprisonment should be used as a last resort”.</a:t>
            </a:r>
          </a:p>
          <a:p>
            <a:pPr marL="0" indent="0">
              <a:buFontTx/>
              <a:buNone/>
            </a:pPr>
            <a:endParaRPr lang="en-US" sz="1200" b="0" i="0" u="none" strike="noStrike" kern="1200" baseline="0" dirty="0">
              <a:solidFill>
                <a:schemeClr val="tx1"/>
              </a:solidFill>
              <a:latin typeface="+mn-lt"/>
              <a:ea typeface="+mn-ea"/>
              <a:cs typeface="+mn-cs"/>
              <a:sym typeface="Wingdings" panose="05000000000000000000" pitchFamily="2" charset="2"/>
            </a:endParaRPr>
          </a:p>
          <a:p>
            <a:pPr marL="228600" indent="-228600">
              <a:buAutoNum type="alphaUcPeriod"/>
            </a:pPr>
            <a:endParaRPr lang="fr-BE" b="0" dirty="0"/>
          </a:p>
        </p:txBody>
      </p:sp>
      <p:sp>
        <p:nvSpPr>
          <p:cNvPr id="4" name="Espace réservé du numéro de diapositive 3"/>
          <p:cNvSpPr>
            <a:spLocks noGrp="1"/>
          </p:cNvSpPr>
          <p:nvPr>
            <p:ph type="sldNum" sz="quarter" idx="10"/>
          </p:nvPr>
        </p:nvSpPr>
        <p:spPr/>
        <p:txBody>
          <a:bodyPr/>
          <a:lstStyle/>
          <a:p>
            <a:fld id="{9A247ACE-32A8-45C5-B7F8-F410586C8D95}"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127399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80B54-4C05-4C1D-9B6A-9CD15D138E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2D98138B-B8BD-4A73-929F-116FD1C4C1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CECD9408-23E1-4FD8-98BC-B572663672C3}"/>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78A36DBF-2F51-4323-998B-0B2B30C8F7F5}"/>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34431778-1174-49D9-BE7E-FCE0580799E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0918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627F-6F5B-44F1-89EE-2B66959AF85F}"/>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BECB95A-4CBB-4B68-9AB6-82B41BC1C9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123B34C-0C09-4ABA-B45C-0B446C61FBED}"/>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5C0A081-4CFA-48AF-A685-58D7D1BD31E2}"/>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BD692E5-9B09-4B23-8CBC-92CDC6A16866}"/>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75766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D143E2E-EE7B-41AF-B814-47DE0DC0C68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89A1E56-8958-4F1F-B3D9-4FD3082E4F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2AAE143-B369-47D1-9F8B-F2840800645E}"/>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29CEA827-6D67-455B-BF5A-39861060C8A4}"/>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17F12379-B238-4F5F-873C-21F1854B7E1D}"/>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4522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A1ABCB-E12C-4725-8B49-33D2D2CFB15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B4086BA-D517-49E7-B4DA-01724D3CF1C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6EF0278-7C0E-4F5D-BCD4-29C9027D1CE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0C15E462-8192-4BE1-A456-9E57B382AEEB}"/>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DA1CEC9E-3F14-4DBF-AE72-701A4F78623A}"/>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473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5C56B-5B6C-40BB-88AD-CF7E7F613B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D38FFA9B-FC16-4D3F-BE5B-57CBB2E86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448A2C-AEE5-4BBF-9F69-56A9F0AA7C42}"/>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9AD4BC16-A6A9-4827-8131-19F12752CA10}"/>
              </a:ext>
            </a:extLst>
          </p:cNvPr>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CDFAA24-FE3F-41AA-A2A5-A8590573BA2F}"/>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51955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A7F92-7AB4-42BB-826B-AA69B53BF9B5}"/>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EA9B18D-D7C5-46A8-B1E9-34BB06656D5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E76C2E3-03FE-49AC-98D6-8CF6ADF137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DA483E18-DB4D-43A6-B432-0BF5B3EBDA7C}"/>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5AD973F5-DD40-4196-A1D1-ACDA5CD841B1}"/>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11AF6E36-65F0-4202-B744-D89389EFDF87}"/>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2798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C586B-A845-433A-918D-F99193C01D16}"/>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87B96CB-A6E3-401E-BB0F-F58ED1A1C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ACE8E1-5C1C-49C3-A53C-19FEB9184F1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58B44616-4E3A-486C-819D-E7C78B03B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58C432-085B-4D93-8BEA-92C687F05C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603A240-8F17-4F7B-A0E1-400B563EF2C1}"/>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8" name="Espace réservé du pied de page 7">
            <a:extLst>
              <a:ext uri="{FF2B5EF4-FFF2-40B4-BE49-F238E27FC236}">
                <a16:creationId xmlns:a16="http://schemas.microsoft.com/office/drawing/2014/main" id="{BA3014D0-2C90-4028-A5B1-B0E19F698101}"/>
              </a:ext>
            </a:extLst>
          </p:cNvPr>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a:extLst>
              <a:ext uri="{FF2B5EF4-FFF2-40B4-BE49-F238E27FC236}">
                <a16:creationId xmlns:a16="http://schemas.microsoft.com/office/drawing/2014/main" id="{BE146029-2F21-458C-9B49-B3BD9C607692}"/>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4105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792E5-C09E-4EB5-AFB6-4F3EE7E993D4}"/>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800BB169-2ADC-4439-8B68-65307A42B660}"/>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4" name="Espace réservé du pied de page 3">
            <a:extLst>
              <a:ext uri="{FF2B5EF4-FFF2-40B4-BE49-F238E27FC236}">
                <a16:creationId xmlns:a16="http://schemas.microsoft.com/office/drawing/2014/main" id="{8C8B7838-F56D-4EFF-B010-F45E91EB1A65}"/>
              </a:ext>
            </a:extLst>
          </p:cNvPr>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420864BC-71CF-4677-9B4F-15774F74528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5218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3A4FCC-4DBB-4C44-B85B-64409F7B6F87}"/>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3" name="Espace réservé du pied de page 2">
            <a:extLst>
              <a:ext uri="{FF2B5EF4-FFF2-40B4-BE49-F238E27FC236}">
                <a16:creationId xmlns:a16="http://schemas.microsoft.com/office/drawing/2014/main" id="{8A3A9E6D-7BE1-4547-9C58-D37A25CFDF1D}"/>
              </a:ext>
            </a:extLst>
          </p:cNvPr>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A8B257B-89FE-467E-8B53-BC2064BC623B}"/>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4330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A5067-DEFB-4E31-BE49-CCB64D2F629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53B253C4-6F1C-448A-98B6-EEECF43459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7181425F-8F77-48ED-B893-ECED5BD30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F5BE8C-8B39-4D0E-9267-7108528B68BF}"/>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2A34CF30-A01D-4371-ABEA-F33016BD7A4E}"/>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2610EA20-376C-49E9-BB53-4CD5BD711F70}"/>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3879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F24F0-B9E6-4E49-A646-CCE370E5B8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9C28880-1078-47BF-8C57-D205BE64D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3B82B628-5DCB-4364-8613-EF9C614F5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943AE7-4153-4E38-9A0B-76C23785F36B}"/>
              </a:ext>
            </a:extLst>
          </p:cNvPr>
          <p:cNvSpPr>
            <a:spLocks noGrp="1"/>
          </p:cNvSpPr>
          <p:nvPr>
            <p:ph type="dt" sz="half" idx="10"/>
          </p:nvPr>
        </p:nvSpPr>
        <p:spPr/>
        <p:txBody>
          <a:body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6" name="Espace réservé du pied de page 5">
            <a:extLst>
              <a:ext uri="{FF2B5EF4-FFF2-40B4-BE49-F238E27FC236}">
                <a16:creationId xmlns:a16="http://schemas.microsoft.com/office/drawing/2014/main" id="{106208B0-0786-43D4-8C3F-BBA1678888D4}"/>
              </a:ext>
            </a:extLst>
          </p:cNvPr>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a:extLst>
              <a:ext uri="{FF2B5EF4-FFF2-40B4-BE49-F238E27FC236}">
                <a16:creationId xmlns:a16="http://schemas.microsoft.com/office/drawing/2014/main" id="{EBF21D50-ADC1-4E30-90D3-6D49C9FE4663}"/>
              </a:ext>
            </a:extLst>
          </p:cNvPr>
          <p:cNvSpPr>
            <a:spLocks noGrp="1"/>
          </p:cNvSpPr>
          <p:nvPr>
            <p:ph type="sldNum" sz="quarter" idx="12"/>
          </p:nvPr>
        </p:nvSpPr>
        <p:spPr/>
        <p:txBody>
          <a:body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329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6000" b="-76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6BCF83-7792-4375-94E2-E24B1EA46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46808AB-AFCA-4BDA-9B30-8669F1C9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A271974-C271-4A13-8BFE-DB9EAE9270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85D1D-A931-455B-9F6E-2CEB9CA43B54}" type="datetimeFigureOut">
              <a:rPr lang="fr-BE" smtClean="0">
                <a:solidFill>
                  <a:prstClr val="black">
                    <a:tint val="75000"/>
                  </a:prstClr>
                </a:solidFill>
              </a:rPr>
              <a:pPr/>
              <a:t>20-05-22</a:t>
            </a:fld>
            <a:endParaRPr lang="fr-BE">
              <a:solidFill>
                <a:prstClr val="black">
                  <a:tint val="75000"/>
                </a:prstClr>
              </a:solidFill>
            </a:endParaRPr>
          </a:p>
        </p:txBody>
      </p:sp>
      <p:sp>
        <p:nvSpPr>
          <p:cNvPr id="5" name="Espace réservé du pied de page 4">
            <a:extLst>
              <a:ext uri="{FF2B5EF4-FFF2-40B4-BE49-F238E27FC236}">
                <a16:creationId xmlns:a16="http://schemas.microsoft.com/office/drawing/2014/main" id="{ECF05F6F-CF0B-4322-8876-758961CB0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DC0A854-5E3C-43C9-95E0-4608C7A5B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58EC-2702-4E8D-8E55-75FBE074232A}"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37196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736346" y="1422767"/>
            <a:ext cx="9144000" cy="1762239"/>
          </a:xfrm>
        </p:spPr>
        <p:txBody>
          <a:bodyPr/>
          <a:lstStyle/>
          <a:p>
            <a:r>
              <a:rPr lang="fr-BE" dirty="0" err="1">
                <a:solidFill>
                  <a:srgbClr val="EC7F20"/>
                </a:solidFill>
              </a:rPr>
              <a:t>Title</a:t>
            </a:r>
            <a:r>
              <a:rPr lang="fr-BE" dirty="0">
                <a:solidFill>
                  <a:srgbClr val="EC7F20"/>
                </a:solidFill>
              </a:rPr>
              <a:t> of the training/session</a:t>
            </a:r>
          </a:p>
        </p:txBody>
      </p:sp>
      <p:sp>
        <p:nvSpPr>
          <p:cNvPr id="3"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366695" y="3779471"/>
            <a:ext cx="9144000" cy="1655762"/>
          </a:xfrm>
        </p:spPr>
        <p:txBody>
          <a:bodyPr/>
          <a:lstStyle/>
          <a:p>
            <a:r>
              <a:rPr lang="fr-BE" dirty="0">
                <a:solidFill>
                  <a:srgbClr val="FF9933"/>
                </a:solidFill>
              </a:rPr>
              <a:t>Date + Name and email </a:t>
            </a:r>
            <a:r>
              <a:rPr lang="en-GB" dirty="0">
                <a:solidFill>
                  <a:srgbClr val="FF9933"/>
                </a:solidFill>
              </a:rPr>
              <a:t>address</a:t>
            </a:r>
            <a:r>
              <a:rPr lang="fr-BE" dirty="0">
                <a:solidFill>
                  <a:srgbClr val="FF9933"/>
                </a:solidFill>
              </a:rPr>
              <a:t> of the </a:t>
            </a:r>
            <a:r>
              <a:rPr lang="en-GB" dirty="0">
                <a:solidFill>
                  <a:srgbClr val="FF9933"/>
                </a:solidFill>
              </a:rPr>
              <a:t>trainer</a:t>
            </a:r>
            <a:r>
              <a:rPr lang="fr-BE" dirty="0">
                <a:solidFill>
                  <a:srgbClr val="FF9933"/>
                </a:solidFill>
              </a:rPr>
              <a:t>(s)</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Tree>
    <p:extLst>
      <p:ext uri="{BB962C8B-B14F-4D97-AF65-F5344CB8AC3E}">
        <p14:creationId xmlns:p14="http://schemas.microsoft.com/office/powerpoint/2010/main" val="156903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32527" y="192710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562083" y="279415"/>
            <a:ext cx="6345989" cy="830997"/>
          </a:xfrm>
          <a:prstGeom prst="rect">
            <a:avLst/>
          </a:prstGeom>
          <a:noFill/>
        </p:spPr>
        <p:txBody>
          <a:bodyPr wrap="square" rtlCol="0">
            <a:spAutoFit/>
          </a:bodyPr>
          <a:lstStyle/>
          <a:p>
            <a:r>
              <a:rPr lang="en-US" sz="2400" b="1" dirty="0"/>
              <a:t>Main characteristics of an effective and appropriate child justice system</a:t>
            </a:r>
          </a:p>
        </p:txBody>
      </p:sp>
      <p:sp>
        <p:nvSpPr>
          <p:cNvPr id="6" name="ZoneTexte 5"/>
          <p:cNvSpPr txBox="1"/>
          <p:nvPr/>
        </p:nvSpPr>
        <p:spPr>
          <a:xfrm>
            <a:off x="5246795" y="2717740"/>
            <a:ext cx="2919663" cy="923330"/>
          </a:xfrm>
          <a:prstGeom prst="rect">
            <a:avLst/>
          </a:prstGeom>
          <a:solidFill>
            <a:srgbClr val="FBA617"/>
          </a:solidFill>
          <a:ln w="38100">
            <a:solidFill>
              <a:srgbClr val="FBA617"/>
            </a:solidFill>
          </a:ln>
        </p:spPr>
        <p:txBody>
          <a:bodyPr wrap="square" rtlCol="0">
            <a:spAutoFit/>
          </a:bodyPr>
          <a:lstStyle/>
          <a:p>
            <a:pPr algn="ctr"/>
            <a:r>
              <a:rPr lang="fr-BE" b="1" dirty="0">
                <a:solidFill>
                  <a:schemeClr val="bg1"/>
                </a:solidFill>
              </a:rPr>
              <a:t>Fundamental </a:t>
            </a:r>
            <a:r>
              <a:rPr lang="fr-BE" b="1" dirty="0" err="1">
                <a:solidFill>
                  <a:schemeClr val="bg1"/>
                </a:solidFill>
              </a:rPr>
              <a:t>principles</a:t>
            </a:r>
            <a:r>
              <a:rPr lang="fr-BE" b="1" dirty="0">
                <a:solidFill>
                  <a:schemeClr val="bg1"/>
                </a:solidFill>
              </a:rPr>
              <a:t> of a </a:t>
            </a:r>
            <a:r>
              <a:rPr lang="fr-BE" b="1" dirty="0" err="1">
                <a:solidFill>
                  <a:schemeClr val="bg1"/>
                </a:solidFill>
              </a:rPr>
              <a:t>highly</a:t>
            </a:r>
            <a:r>
              <a:rPr lang="fr-BE" b="1" dirty="0">
                <a:solidFill>
                  <a:schemeClr val="bg1"/>
                </a:solidFill>
              </a:rPr>
              <a:t> </a:t>
            </a:r>
            <a:r>
              <a:rPr lang="fr-BE" b="1" dirty="0" err="1">
                <a:solidFill>
                  <a:schemeClr val="bg1"/>
                </a:solidFill>
              </a:rPr>
              <a:t>developed</a:t>
            </a:r>
            <a:r>
              <a:rPr lang="fr-BE" b="1" dirty="0">
                <a:solidFill>
                  <a:schemeClr val="bg1"/>
                </a:solidFill>
              </a:rPr>
              <a:t> </a:t>
            </a:r>
            <a:r>
              <a:rPr lang="fr-BE" b="1" dirty="0" err="1">
                <a:solidFill>
                  <a:schemeClr val="bg1"/>
                </a:solidFill>
              </a:rPr>
              <a:t>child</a:t>
            </a:r>
            <a:r>
              <a:rPr lang="fr-BE" b="1" dirty="0">
                <a:solidFill>
                  <a:schemeClr val="bg1"/>
                </a:solidFill>
              </a:rPr>
              <a:t> justice system</a:t>
            </a:r>
          </a:p>
        </p:txBody>
      </p:sp>
      <p:sp>
        <p:nvSpPr>
          <p:cNvPr id="8" name="ZoneTexte 7"/>
          <p:cNvSpPr txBox="1"/>
          <p:nvPr/>
        </p:nvSpPr>
        <p:spPr>
          <a:xfrm>
            <a:off x="4601964" y="1510309"/>
            <a:ext cx="5037221" cy="830997"/>
          </a:xfrm>
          <a:prstGeom prst="rect">
            <a:avLst/>
          </a:prstGeom>
          <a:solidFill>
            <a:srgbClr val="5CBDB2"/>
          </a:solidFill>
          <a:ln w="38100">
            <a:solidFill>
              <a:srgbClr val="5CBDB2"/>
            </a:solidFill>
          </a:ln>
        </p:spPr>
        <p:txBody>
          <a:bodyPr wrap="square" rtlCol="0">
            <a:spAutoFit/>
          </a:bodyPr>
          <a:lstStyle/>
          <a:p>
            <a:pPr algn="ctr"/>
            <a:r>
              <a:rPr lang="fr-BE" sz="1600" dirty="0" err="1">
                <a:solidFill>
                  <a:schemeClr val="bg1"/>
                </a:solidFill>
              </a:rPr>
              <a:t>Treatment</a:t>
            </a:r>
            <a:r>
              <a:rPr lang="fr-BE" sz="1600" dirty="0">
                <a:solidFill>
                  <a:schemeClr val="bg1"/>
                </a:solidFill>
              </a:rPr>
              <a:t> consistent </a:t>
            </a:r>
            <a:r>
              <a:rPr lang="fr-BE" sz="1600" dirty="0" err="1">
                <a:solidFill>
                  <a:schemeClr val="bg1"/>
                </a:solidFill>
              </a:rPr>
              <a:t>with</a:t>
            </a:r>
            <a:r>
              <a:rPr lang="fr-BE" sz="1600" dirty="0">
                <a:solidFill>
                  <a:schemeClr val="bg1"/>
                </a:solidFill>
              </a:rPr>
              <a:t> the </a:t>
            </a:r>
            <a:r>
              <a:rPr lang="fr-BE" sz="1600" dirty="0" err="1">
                <a:solidFill>
                  <a:schemeClr val="bg1"/>
                </a:solidFill>
              </a:rPr>
              <a:t>child’s</a:t>
            </a:r>
            <a:r>
              <a:rPr lang="fr-BE" sz="1600" dirty="0">
                <a:solidFill>
                  <a:schemeClr val="bg1"/>
                </a:solidFill>
              </a:rPr>
              <a:t> sens of </a:t>
            </a:r>
            <a:r>
              <a:rPr lang="fr-BE" sz="1600" b="1" dirty="0" err="1">
                <a:solidFill>
                  <a:schemeClr val="bg1"/>
                </a:solidFill>
              </a:rPr>
              <a:t>dignity</a:t>
            </a:r>
            <a:r>
              <a:rPr lang="fr-BE" sz="1600" b="1" dirty="0">
                <a:solidFill>
                  <a:schemeClr val="bg1"/>
                </a:solidFill>
              </a:rPr>
              <a:t> and </a:t>
            </a:r>
            <a:r>
              <a:rPr lang="fr-BE" sz="1600" b="1" dirty="0" err="1">
                <a:solidFill>
                  <a:schemeClr val="bg1"/>
                </a:solidFill>
              </a:rPr>
              <a:t>worth</a:t>
            </a:r>
            <a:r>
              <a:rPr lang="fr-BE" sz="1600" b="1" dirty="0">
                <a:solidFill>
                  <a:schemeClr val="bg1"/>
                </a:solidFill>
              </a:rPr>
              <a:t>,</a:t>
            </a:r>
            <a:r>
              <a:rPr lang="fr-BE" sz="1600" dirty="0">
                <a:solidFill>
                  <a:schemeClr val="bg1"/>
                </a:solidFill>
              </a:rPr>
              <a:t> </a:t>
            </a:r>
            <a:r>
              <a:rPr lang="fr-BE" sz="1600" dirty="0" err="1">
                <a:solidFill>
                  <a:schemeClr val="bg1"/>
                </a:solidFill>
              </a:rPr>
              <a:t>that</a:t>
            </a:r>
            <a:r>
              <a:rPr lang="fr-BE" sz="1600" dirty="0">
                <a:solidFill>
                  <a:schemeClr val="bg1"/>
                </a:solidFill>
              </a:rPr>
              <a:t> </a:t>
            </a:r>
            <a:r>
              <a:rPr lang="fr-BE" sz="1600" dirty="0" err="1">
                <a:solidFill>
                  <a:schemeClr val="bg1"/>
                </a:solidFill>
              </a:rPr>
              <a:t>takes</a:t>
            </a:r>
            <a:r>
              <a:rPr lang="fr-BE" sz="1600" dirty="0">
                <a:solidFill>
                  <a:schemeClr val="bg1"/>
                </a:solidFill>
              </a:rPr>
              <a:t> </a:t>
            </a:r>
            <a:r>
              <a:rPr lang="fr-BE" sz="1600" dirty="0" err="1">
                <a:solidFill>
                  <a:schemeClr val="bg1"/>
                </a:solidFill>
              </a:rPr>
              <a:t>into</a:t>
            </a:r>
            <a:r>
              <a:rPr lang="fr-BE" sz="1600" dirty="0">
                <a:solidFill>
                  <a:schemeClr val="bg1"/>
                </a:solidFill>
              </a:rPr>
              <a:t> </a:t>
            </a:r>
            <a:r>
              <a:rPr lang="fr-BE" sz="1600" dirty="0" err="1">
                <a:solidFill>
                  <a:schemeClr val="bg1"/>
                </a:solidFill>
              </a:rPr>
              <a:t>account</a:t>
            </a:r>
            <a:r>
              <a:rPr lang="fr-BE" sz="1600" dirty="0">
                <a:solidFill>
                  <a:schemeClr val="bg1"/>
                </a:solidFill>
              </a:rPr>
              <a:t> the </a:t>
            </a:r>
            <a:r>
              <a:rPr lang="fr-BE" sz="1600" b="1" dirty="0" err="1">
                <a:solidFill>
                  <a:schemeClr val="bg1"/>
                </a:solidFill>
              </a:rPr>
              <a:t>child’s</a:t>
            </a:r>
            <a:r>
              <a:rPr lang="fr-BE" sz="1600" b="1" dirty="0">
                <a:solidFill>
                  <a:schemeClr val="bg1"/>
                </a:solidFill>
              </a:rPr>
              <a:t> </a:t>
            </a:r>
            <a:r>
              <a:rPr lang="fr-BE" sz="1600" b="1" dirty="0" err="1">
                <a:solidFill>
                  <a:schemeClr val="bg1"/>
                </a:solidFill>
              </a:rPr>
              <a:t>age</a:t>
            </a:r>
            <a:r>
              <a:rPr lang="fr-BE" sz="1600" b="1" dirty="0">
                <a:solidFill>
                  <a:schemeClr val="bg1"/>
                </a:solidFill>
              </a:rPr>
              <a:t> and </a:t>
            </a:r>
            <a:r>
              <a:rPr lang="fr-BE" sz="1600" b="1" dirty="0" err="1">
                <a:solidFill>
                  <a:schemeClr val="bg1"/>
                </a:solidFill>
              </a:rPr>
              <a:t>specific</a:t>
            </a:r>
            <a:r>
              <a:rPr lang="fr-BE" sz="1600" b="1" dirty="0">
                <a:solidFill>
                  <a:schemeClr val="bg1"/>
                </a:solidFill>
              </a:rPr>
              <a:t> </a:t>
            </a:r>
            <a:r>
              <a:rPr lang="fr-BE" sz="1600" b="1" dirty="0" err="1">
                <a:solidFill>
                  <a:schemeClr val="bg1"/>
                </a:solidFill>
              </a:rPr>
              <a:t>needs</a:t>
            </a:r>
            <a:endParaRPr lang="fr-BE" sz="1600" b="1" dirty="0">
              <a:solidFill>
                <a:schemeClr val="bg1"/>
              </a:solidFill>
            </a:endParaRPr>
          </a:p>
        </p:txBody>
      </p:sp>
      <p:sp>
        <p:nvSpPr>
          <p:cNvPr id="11" name="ZoneTexte 10"/>
          <p:cNvSpPr txBox="1"/>
          <p:nvPr/>
        </p:nvSpPr>
        <p:spPr>
          <a:xfrm>
            <a:off x="2947302" y="2296731"/>
            <a:ext cx="1341637" cy="338554"/>
          </a:xfrm>
          <a:prstGeom prst="rect">
            <a:avLst/>
          </a:prstGeom>
          <a:solidFill>
            <a:srgbClr val="5CBDB2"/>
          </a:solidFill>
          <a:ln w="38100">
            <a:solidFill>
              <a:srgbClr val="5CBDB2"/>
            </a:solidFill>
          </a:ln>
        </p:spPr>
        <p:txBody>
          <a:bodyPr wrap="square" rtlCol="0">
            <a:spAutoFit/>
          </a:bodyPr>
          <a:lstStyle/>
          <a:p>
            <a:r>
              <a:rPr lang="fr-BE" sz="1600" b="1" dirty="0" err="1">
                <a:solidFill>
                  <a:schemeClr val="bg1"/>
                </a:solidFill>
              </a:rPr>
              <a:t>Prevention</a:t>
            </a:r>
            <a:endParaRPr lang="fr-BE" sz="1600" b="1" dirty="0">
              <a:solidFill>
                <a:schemeClr val="bg1"/>
              </a:solidFill>
            </a:endParaRPr>
          </a:p>
        </p:txBody>
      </p:sp>
      <p:sp>
        <p:nvSpPr>
          <p:cNvPr id="12" name="ZoneTexte 11"/>
          <p:cNvSpPr txBox="1"/>
          <p:nvPr/>
        </p:nvSpPr>
        <p:spPr>
          <a:xfrm>
            <a:off x="2361533" y="3540912"/>
            <a:ext cx="2269437" cy="615553"/>
          </a:xfrm>
          <a:prstGeom prst="rect">
            <a:avLst/>
          </a:prstGeom>
          <a:solidFill>
            <a:srgbClr val="5CBDB2"/>
          </a:solidFill>
          <a:ln w="38100">
            <a:solidFill>
              <a:srgbClr val="5CBDB2"/>
            </a:solidFill>
          </a:ln>
        </p:spPr>
        <p:txBody>
          <a:bodyPr wrap="square" rtlCol="0">
            <a:spAutoFit/>
          </a:bodyPr>
          <a:lstStyle/>
          <a:p>
            <a:pPr algn="ctr"/>
            <a:r>
              <a:rPr lang="fr-BE" sz="1600" b="1" dirty="0">
                <a:solidFill>
                  <a:schemeClr val="bg1"/>
                </a:solidFill>
              </a:rPr>
              <a:t>Training</a:t>
            </a:r>
            <a:r>
              <a:rPr lang="fr-BE" sz="1600" dirty="0">
                <a:solidFill>
                  <a:schemeClr val="bg1"/>
                </a:solidFill>
              </a:rPr>
              <a:t> of </a:t>
            </a:r>
            <a:r>
              <a:rPr lang="fr-BE" sz="1600" dirty="0" err="1">
                <a:solidFill>
                  <a:schemeClr val="bg1"/>
                </a:solidFill>
              </a:rPr>
              <a:t>professionals</a:t>
            </a:r>
            <a:r>
              <a:rPr lang="fr-BE" sz="1600" dirty="0">
                <a:solidFill>
                  <a:schemeClr val="bg1"/>
                </a:solidFill>
              </a:rPr>
              <a:t> (</a:t>
            </a:r>
            <a:r>
              <a:rPr lang="fr-BE" sz="1600" dirty="0" err="1">
                <a:solidFill>
                  <a:schemeClr val="bg1"/>
                </a:solidFill>
              </a:rPr>
              <a:t>multidisciplinary</a:t>
            </a:r>
            <a:r>
              <a:rPr lang="fr-BE" dirty="0">
                <a:solidFill>
                  <a:schemeClr val="bg1"/>
                </a:solidFill>
              </a:rPr>
              <a:t>)</a:t>
            </a:r>
          </a:p>
        </p:txBody>
      </p:sp>
      <p:sp>
        <p:nvSpPr>
          <p:cNvPr id="13" name="ZoneTexte 12"/>
          <p:cNvSpPr txBox="1"/>
          <p:nvPr/>
        </p:nvSpPr>
        <p:spPr>
          <a:xfrm>
            <a:off x="9008300" y="2608353"/>
            <a:ext cx="3015087" cy="830997"/>
          </a:xfrm>
          <a:prstGeom prst="rect">
            <a:avLst/>
          </a:prstGeom>
          <a:solidFill>
            <a:srgbClr val="5CBDB2"/>
          </a:solidFill>
          <a:ln w="38100">
            <a:solidFill>
              <a:srgbClr val="5CBDB2"/>
            </a:solidFill>
          </a:ln>
        </p:spPr>
        <p:txBody>
          <a:bodyPr wrap="square" rtlCol="0">
            <a:spAutoFit/>
          </a:bodyPr>
          <a:lstStyle/>
          <a:p>
            <a:pPr algn="ctr"/>
            <a:r>
              <a:rPr lang="fr-BE" sz="1600" dirty="0" err="1">
                <a:solidFill>
                  <a:schemeClr val="bg1"/>
                </a:solidFill>
              </a:rPr>
              <a:t>Treatment</a:t>
            </a:r>
            <a:r>
              <a:rPr lang="fr-BE" sz="1600" dirty="0">
                <a:solidFill>
                  <a:schemeClr val="bg1"/>
                </a:solidFill>
              </a:rPr>
              <a:t> </a:t>
            </a:r>
            <a:r>
              <a:rPr lang="fr-BE" sz="1600" dirty="0" err="1">
                <a:solidFill>
                  <a:schemeClr val="bg1"/>
                </a:solidFill>
              </a:rPr>
              <a:t>that</a:t>
            </a:r>
            <a:r>
              <a:rPr lang="fr-BE" sz="1600" dirty="0">
                <a:solidFill>
                  <a:schemeClr val="bg1"/>
                </a:solidFill>
              </a:rPr>
              <a:t> </a:t>
            </a:r>
            <a:r>
              <a:rPr lang="fr-BE" sz="1600" dirty="0" err="1">
                <a:solidFill>
                  <a:schemeClr val="bg1"/>
                </a:solidFill>
              </a:rPr>
              <a:t>reinforces</a:t>
            </a:r>
            <a:r>
              <a:rPr lang="fr-BE" sz="1600" dirty="0">
                <a:solidFill>
                  <a:schemeClr val="bg1"/>
                </a:solidFill>
              </a:rPr>
              <a:t> the </a:t>
            </a:r>
            <a:r>
              <a:rPr lang="fr-BE" sz="1600" dirty="0" err="1">
                <a:solidFill>
                  <a:schemeClr val="bg1"/>
                </a:solidFill>
              </a:rPr>
              <a:t>child’s</a:t>
            </a:r>
            <a:r>
              <a:rPr lang="fr-BE" sz="1600" dirty="0">
                <a:solidFill>
                  <a:schemeClr val="bg1"/>
                </a:solidFill>
              </a:rPr>
              <a:t> respect for </a:t>
            </a:r>
            <a:r>
              <a:rPr lang="fr-BE" sz="1600" b="1" dirty="0">
                <a:solidFill>
                  <a:schemeClr val="bg1"/>
                </a:solidFill>
              </a:rPr>
              <a:t>the </a:t>
            </a:r>
            <a:r>
              <a:rPr lang="fr-BE" sz="1600" b="1" dirty="0" err="1">
                <a:solidFill>
                  <a:schemeClr val="bg1"/>
                </a:solidFill>
              </a:rPr>
              <a:t>human</a:t>
            </a:r>
            <a:r>
              <a:rPr lang="fr-BE" sz="1600" b="1" dirty="0">
                <a:solidFill>
                  <a:schemeClr val="bg1"/>
                </a:solidFill>
              </a:rPr>
              <a:t> </a:t>
            </a:r>
            <a:r>
              <a:rPr lang="fr-BE" sz="1600" b="1" dirty="0" err="1">
                <a:solidFill>
                  <a:schemeClr val="bg1"/>
                </a:solidFill>
              </a:rPr>
              <a:t>rights</a:t>
            </a:r>
            <a:r>
              <a:rPr lang="fr-BE" sz="1600" b="1" dirty="0">
                <a:solidFill>
                  <a:schemeClr val="bg1"/>
                </a:solidFill>
              </a:rPr>
              <a:t> and </a:t>
            </a:r>
            <a:r>
              <a:rPr lang="fr-BE" sz="1600" b="1" dirty="0" err="1">
                <a:solidFill>
                  <a:schemeClr val="bg1"/>
                </a:solidFill>
              </a:rPr>
              <a:t>freedoms</a:t>
            </a:r>
            <a:r>
              <a:rPr lang="fr-BE" sz="1600" b="1" dirty="0">
                <a:solidFill>
                  <a:schemeClr val="bg1"/>
                </a:solidFill>
              </a:rPr>
              <a:t> of </a:t>
            </a:r>
            <a:r>
              <a:rPr lang="fr-BE" sz="1600" b="1" dirty="0" err="1">
                <a:solidFill>
                  <a:schemeClr val="bg1"/>
                </a:solidFill>
              </a:rPr>
              <a:t>others</a:t>
            </a:r>
            <a:endParaRPr lang="fr-BE" sz="1600" b="1" dirty="0">
              <a:solidFill>
                <a:schemeClr val="bg1"/>
              </a:solidFill>
            </a:endParaRPr>
          </a:p>
        </p:txBody>
      </p:sp>
      <p:sp>
        <p:nvSpPr>
          <p:cNvPr id="14" name="ZoneTexte 13"/>
          <p:cNvSpPr txBox="1"/>
          <p:nvPr/>
        </p:nvSpPr>
        <p:spPr>
          <a:xfrm>
            <a:off x="7735077" y="4058614"/>
            <a:ext cx="4195864" cy="830997"/>
          </a:xfrm>
          <a:prstGeom prst="rect">
            <a:avLst/>
          </a:prstGeom>
          <a:solidFill>
            <a:srgbClr val="5CBDB2"/>
          </a:solidFill>
          <a:ln w="38100">
            <a:solidFill>
              <a:srgbClr val="5CBDB2"/>
            </a:solidFill>
          </a:ln>
        </p:spPr>
        <p:txBody>
          <a:bodyPr wrap="square" rtlCol="0">
            <a:spAutoFit/>
          </a:bodyPr>
          <a:lstStyle/>
          <a:p>
            <a:pPr algn="ctr"/>
            <a:r>
              <a:rPr lang="fr-BE" sz="1600" dirty="0" err="1">
                <a:solidFill>
                  <a:schemeClr val="bg1"/>
                </a:solidFill>
              </a:rPr>
              <a:t>Treatment</a:t>
            </a:r>
            <a:r>
              <a:rPr lang="fr-BE" sz="1600" dirty="0">
                <a:solidFill>
                  <a:schemeClr val="bg1"/>
                </a:solidFill>
              </a:rPr>
              <a:t> </a:t>
            </a:r>
            <a:r>
              <a:rPr lang="fr-BE" sz="1600" dirty="0" err="1">
                <a:solidFill>
                  <a:schemeClr val="bg1"/>
                </a:solidFill>
              </a:rPr>
              <a:t>that</a:t>
            </a:r>
            <a:r>
              <a:rPr lang="fr-BE" sz="1600" dirty="0">
                <a:solidFill>
                  <a:schemeClr val="bg1"/>
                </a:solidFill>
              </a:rPr>
              <a:t> </a:t>
            </a:r>
            <a:r>
              <a:rPr lang="fr-BE" sz="1600" dirty="0" err="1">
                <a:solidFill>
                  <a:schemeClr val="bg1"/>
                </a:solidFill>
              </a:rPr>
              <a:t>promotes</a:t>
            </a:r>
            <a:r>
              <a:rPr lang="fr-BE" sz="1600" dirty="0">
                <a:solidFill>
                  <a:schemeClr val="bg1"/>
                </a:solidFill>
              </a:rPr>
              <a:t> the </a:t>
            </a:r>
            <a:r>
              <a:rPr lang="fr-BE" sz="1600" b="1" dirty="0" err="1">
                <a:solidFill>
                  <a:schemeClr val="bg1"/>
                </a:solidFill>
              </a:rPr>
              <a:t>child’s</a:t>
            </a:r>
            <a:r>
              <a:rPr lang="fr-BE" sz="1600" b="1" dirty="0">
                <a:solidFill>
                  <a:schemeClr val="bg1"/>
                </a:solidFill>
              </a:rPr>
              <a:t> right to </a:t>
            </a:r>
            <a:r>
              <a:rPr lang="fr-BE" sz="1600" b="1" dirty="0" err="1">
                <a:solidFill>
                  <a:schemeClr val="bg1"/>
                </a:solidFill>
              </a:rPr>
              <a:t>education</a:t>
            </a:r>
            <a:r>
              <a:rPr lang="fr-BE" sz="1600" b="1" dirty="0">
                <a:solidFill>
                  <a:schemeClr val="bg1"/>
                </a:solidFill>
              </a:rPr>
              <a:t>, </a:t>
            </a:r>
            <a:r>
              <a:rPr lang="fr-BE" sz="1600" b="1" dirty="0" err="1">
                <a:solidFill>
                  <a:schemeClr val="bg1"/>
                </a:solidFill>
              </a:rPr>
              <a:t>vocational</a:t>
            </a:r>
            <a:r>
              <a:rPr lang="fr-BE" sz="1600" b="1" dirty="0">
                <a:solidFill>
                  <a:schemeClr val="bg1"/>
                </a:solidFill>
              </a:rPr>
              <a:t> training, </a:t>
            </a:r>
            <a:r>
              <a:rPr lang="fr-BE" sz="1600" b="1" dirty="0" err="1">
                <a:solidFill>
                  <a:schemeClr val="bg1"/>
                </a:solidFill>
              </a:rPr>
              <a:t>employment</a:t>
            </a:r>
            <a:r>
              <a:rPr lang="fr-BE" sz="1600" b="1" dirty="0">
                <a:solidFill>
                  <a:schemeClr val="bg1"/>
                </a:solidFill>
              </a:rPr>
              <a:t>, </a:t>
            </a:r>
            <a:r>
              <a:rPr lang="fr-BE" sz="1600" b="1" dirty="0" err="1">
                <a:solidFill>
                  <a:schemeClr val="bg1"/>
                </a:solidFill>
              </a:rPr>
              <a:t>rehabilitation</a:t>
            </a:r>
            <a:r>
              <a:rPr lang="fr-BE" sz="1600" b="1" dirty="0">
                <a:solidFill>
                  <a:schemeClr val="bg1"/>
                </a:solidFill>
              </a:rPr>
              <a:t> and </a:t>
            </a:r>
            <a:r>
              <a:rPr lang="fr-BE" sz="1600" b="1" dirty="0" err="1">
                <a:solidFill>
                  <a:schemeClr val="bg1"/>
                </a:solidFill>
              </a:rPr>
              <a:t>reintegration</a:t>
            </a:r>
            <a:r>
              <a:rPr lang="fr-BE" sz="1600" dirty="0">
                <a:solidFill>
                  <a:schemeClr val="bg1"/>
                </a:solidFill>
              </a:rPr>
              <a:t> in the society</a:t>
            </a:r>
          </a:p>
        </p:txBody>
      </p:sp>
      <p:sp>
        <p:nvSpPr>
          <p:cNvPr id="9" name="Flèche droite 8"/>
          <p:cNvSpPr/>
          <p:nvPr/>
        </p:nvSpPr>
        <p:spPr>
          <a:xfrm>
            <a:off x="8242987" y="2909509"/>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Flèche droite 14"/>
          <p:cNvSpPr/>
          <p:nvPr/>
        </p:nvSpPr>
        <p:spPr>
          <a:xfrm rot="2412616">
            <a:off x="8214531" y="3662496"/>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Flèche droite 15"/>
          <p:cNvSpPr/>
          <p:nvPr/>
        </p:nvSpPr>
        <p:spPr>
          <a:xfrm rot="8049530">
            <a:off x="4585316" y="3490422"/>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droite 16"/>
          <p:cNvSpPr/>
          <p:nvPr/>
        </p:nvSpPr>
        <p:spPr>
          <a:xfrm rot="12477386">
            <a:off x="4445632" y="2711119"/>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Flèche droite 18"/>
          <p:cNvSpPr/>
          <p:nvPr/>
        </p:nvSpPr>
        <p:spPr>
          <a:xfrm rot="16027927">
            <a:off x="6410642" y="2430533"/>
            <a:ext cx="302524" cy="16911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2517380" y="5240559"/>
            <a:ext cx="3127905" cy="338554"/>
          </a:xfrm>
          <a:prstGeom prst="rect">
            <a:avLst/>
          </a:prstGeom>
          <a:solidFill>
            <a:srgbClr val="EC7F20"/>
          </a:solidFill>
          <a:ln w="38100">
            <a:solidFill>
              <a:schemeClr val="accent2"/>
            </a:solidFill>
          </a:ln>
        </p:spPr>
        <p:txBody>
          <a:bodyPr wrap="square" rtlCol="0">
            <a:spAutoFit/>
          </a:bodyPr>
          <a:lstStyle/>
          <a:p>
            <a:pPr algn="ctr"/>
            <a:r>
              <a:rPr lang="en-GB" sz="1600" b="1" dirty="0">
                <a:solidFill>
                  <a:schemeClr val="bg1"/>
                </a:solidFill>
              </a:rPr>
              <a:t>Guarantees for a fair trial</a:t>
            </a:r>
            <a:endParaRPr lang="en-GB" dirty="0">
              <a:solidFill>
                <a:schemeClr val="bg1"/>
              </a:solidFill>
            </a:endParaRPr>
          </a:p>
        </p:txBody>
      </p:sp>
      <p:sp>
        <p:nvSpPr>
          <p:cNvPr id="21" name="ZoneTexte 20"/>
          <p:cNvSpPr txBox="1"/>
          <p:nvPr/>
        </p:nvSpPr>
        <p:spPr>
          <a:xfrm>
            <a:off x="5883737" y="5014762"/>
            <a:ext cx="3127905" cy="584775"/>
          </a:xfrm>
          <a:prstGeom prst="rect">
            <a:avLst/>
          </a:prstGeom>
          <a:solidFill>
            <a:srgbClr val="EC7F20"/>
          </a:solidFill>
          <a:ln w="38100">
            <a:solidFill>
              <a:schemeClr val="accent2"/>
            </a:solidFill>
          </a:ln>
        </p:spPr>
        <p:txBody>
          <a:bodyPr wrap="square" rtlCol="0">
            <a:spAutoFit/>
          </a:bodyPr>
          <a:lstStyle/>
          <a:p>
            <a:pPr algn="ctr"/>
            <a:r>
              <a:rPr lang="fr-BE" sz="1600" b="1" dirty="0" err="1">
                <a:solidFill>
                  <a:schemeClr val="bg1"/>
                </a:solidFill>
              </a:rPr>
              <a:t>Special</a:t>
            </a:r>
            <a:r>
              <a:rPr lang="fr-BE" sz="1600" b="1" dirty="0">
                <a:solidFill>
                  <a:schemeClr val="bg1"/>
                </a:solidFill>
              </a:rPr>
              <a:t> protection </a:t>
            </a:r>
            <a:r>
              <a:rPr lang="fr-BE" sz="1600" b="1" dirty="0" err="1">
                <a:solidFill>
                  <a:schemeClr val="bg1"/>
                </a:solidFill>
              </a:rPr>
              <a:t>regarding</a:t>
            </a:r>
            <a:r>
              <a:rPr lang="fr-BE" sz="1600" b="1" dirty="0">
                <a:solidFill>
                  <a:schemeClr val="bg1"/>
                </a:solidFill>
              </a:rPr>
              <a:t> </a:t>
            </a:r>
            <a:r>
              <a:rPr lang="fr-BE" sz="1600" b="1" dirty="0" err="1">
                <a:solidFill>
                  <a:schemeClr val="bg1"/>
                </a:solidFill>
              </a:rPr>
              <a:t>deprivation</a:t>
            </a:r>
            <a:r>
              <a:rPr lang="fr-BE" sz="1600" b="1" dirty="0">
                <a:solidFill>
                  <a:schemeClr val="bg1"/>
                </a:solidFill>
              </a:rPr>
              <a:t> of liberty</a:t>
            </a:r>
            <a:endParaRPr lang="fr-BE" dirty="0">
              <a:solidFill>
                <a:schemeClr val="bg1"/>
              </a:solidFill>
            </a:endParaRPr>
          </a:p>
        </p:txBody>
      </p:sp>
      <p:sp>
        <p:nvSpPr>
          <p:cNvPr id="22" name="ZoneTexte 21"/>
          <p:cNvSpPr txBox="1"/>
          <p:nvPr/>
        </p:nvSpPr>
        <p:spPr>
          <a:xfrm>
            <a:off x="9397692" y="5251186"/>
            <a:ext cx="2609653" cy="338554"/>
          </a:xfrm>
          <a:prstGeom prst="rect">
            <a:avLst/>
          </a:prstGeom>
          <a:solidFill>
            <a:srgbClr val="EC7F20"/>
          </a:solidFill>
          <a:ln w="38100">
            <a:solidFill>
              <a:schemeClr val="accent2"/>
            </a:solidFill>
          </a:ln>
        </p:spPr>
        <p:txBody>
          <a:bodyPr wrap="square" rtlCol="0">
            <a:spAutoFit/>
          </a:bodyPr>
          <a:lstStyle/>
          <a:p>
            <a:pPr algn="ctr"/>
            <a:r>
              <a:rPr lang="fr-BE" sz="1600" b="1" dirty="0">
                <a:solidFill>
                  <a:schemeClr val="bg1"/>
                </a:solidFill>
              </a:rPr>
              <a:t>Diversion</a:t>
            </a:r>
            <a:endParaRPr lang="fr-BE" dirty="0">
              <a:solidFill>
                <a:schemeClr val="bg1"/>
              </a:solidFill>
            </a:endParaRPr>
          </a:p>
        </p:txBody>
      </p:sp>
      <p:pic>
        <p:nvPicPr>
          <p:cNvPr id="23" name="Image 22"/>
          <p:cNvPicPr>
            <a:picLocks noChangeAspect="1"/>
          </p:cNvPicPr>
          <p:nvPr/>
        </p:nvPicPr>
        <p:blipFill rotWithShape="1">
          <a:blip r:embed="rId3"/>
          <a:srcRect l="4500" t="15058" r="6212" b="9802"/>
          <a:stretch/>
        </p:blipFill>
        <p:spPr>
          <a:xfrm>
            <a:off x="10000451" y="45578"/>
            <a:ext cx="2168434" cy="1115419"/>
          </a:xfrm>
          <a:prstGeom prst="rect">
            <a:avLst/>
          </a:prstGeom>
        </p:spPr>
      </p:pic>
      <p:sp>
        <p:nvSpPr>
          <p:cNvPr id="24" name="ZoneTexte 23">
            <a:extLst>
              <a:ext uri="{FF2B5EF4-FFF2-40B4-BE49-F238E27FC236}">
                <a16:creationId xmlns:a16="http://schemas.microsoft.com/office/drawing/2014/main" id="{CE3F9337-B872-49AA-A9CD-C226CA8DFFBF}"/>
              </a:ext>
            </a:extLst>
          </p:cNvPr>
          <p:cNvSpPr txBox="1"/>
          <p:nvPr/>
        </p:nvSpPr>
        <p:spPr>
          <a:xfrm>
            <a:off x="3949956" y="4304836"/>
            <a:ext cx="3390657" cy="584775"/>
          </a:xfrm>
          <a:prstGeom prst="rect">
            <a:avLst/>
          </a:prstGeom>
          <a:solidFill>
            <a:srgbClr val="5CBDB2"/>
          </a:solidFill>
          <a:ln w="38100">
            <a:solidFill>
              <a:srgbClr val="5CBDB2"/>
            </a:solidFill>
          </a:ln>
        </p:spPr>
        <p:txBody>
          <a:bodyPr wrap="square" rtlCol="0">
            <a:spAutoFit/>
          </a:bodyPr>
          <a:lstStyle/>
          <a:p>
            <a:r>
              <a:rPr lang="en-US" sz="1600" dirty="0">
                <a:solidFill>
                  <a:schemeClr val="bg1"/>
                </a:solidFill>
              </a:rPr>
              <a:t>Guarantees the right to </a:t>
            </a:r>
            <a:r>
              <a:rPr lang="en-US" sz="1600" b="1" dirty="0">
                <a:solidFill>
                  <a:schemeClr val="bg1"/>
                </a:solidFill>
              </a:rPr>
              <a:t>participate</a:t>
            </a:r>
            <a:r>
              <a:rPr lang="en-US" sz="1600" dirty="0">
                <a:solidFill>
                  <a:schemeClr val="bg1"/>
                </a:solidFill>
              </a:rPr>
              <a:t> in and to </a:t>
            </a:r>
            <a:r>
              <a:rPr lang="en-US" sz="1600" b="1" dirty="0">
                <a:solidFill>
                  <a:schemeClr val="bg1"/>
                </a:solidFill>
              </a:rPr>
              <a:t>understand</a:t>
            </a:r>
            <a:r>
              <a:rPr lang="en-US" sz="1600" dirty="0">
                <a:solidFill>
                  <a:schemeClr val="bg1"/>
                </a:solidFill>
              </a:rPr>
              <a:t> the proceedings</a:t>
            </a:r>
          </a:p>
        </p:txBody>
      </p:sp>
      <p:sp>
        <p:nvSpPr>
          <p:cNvPr id="25" name="Flèche droite 15">
            <a:extLst>
              <a:ext uri="{FF2B5EF4-FFF2-40B4-BE49-F238E27FC236}">
                <a16:creationId xmlns:a16="http://schemas.microsoft.com/office/drawing/2014/main" id="{B002823C-DC41-44E3-AA87-C0115FF44877}"/>
              </a:ext>
            </a:extLst>
          </p:cNvPr>
          <p:cNvSpPr/>
          <p:nvPr/>
        </p:nvSpPr>
        <p:spPr>
          <a:xfrm rot="5400000">
            <a:off x="5375427" y="3911292"/>
            <a:ext cx="539357" cy="208366"/>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lèche droite 16">
            <a:extLst>
              <a:ext uri="{FF2B5EF4-FFF2-40B4-BE49-F238E27FC236}">
                <a16:creationId xmlns:a16="http://schemas.microsoft.com/office/drawing/2014/main" id="{3FA67A5C-568C-4AF7-BE5E-40E2AB3A5BF2}"/>
              </a:ext>
            </a:extLst>
          </p:cNvPr>
          <p:cNvSpPr/>
          <p:nvPr/>
        </p:nvSpPr>
        <p:spPr>
          <a:xfrm rot="10800000">
            <a:off x="4435524" y="3046660"/>
            <a:ext cx="688784" cy="16397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6">
            <a:extLst>
              <a:ext uri="{FF2B5EF4-FFF2-40B4-BE49-F238E27FC236}">
                <a16:creationId xmlns:a16="http://schemas.microsoft.com/office/drawing/2014/main" id="{35139DAF-6AB0-4C50-AFF2-84AF5A2D042E}"/>
              </a:ext>
            </a:extLst>
          </p:cNvPr>
          <p:cNvSpPr txBox="1"/>
          <p:nvPr/>
        </p:nvSpPr>
        <p:spPr>
          <a:xfrm>
            <a:off x="2868410" y="2951375"/>
            <a:ext cx="1341637" cy="338554"/>
          </a:xfrm>
          <a:prstGeom prst="rect">
            <a:avLst/>
          </a:prstGeom>
          <a:solidFill>
            <a:srgbClr val="5CBDB2"/>
          </a:solidFill>
          <a:ln w="38100">
            <a:solidFill>
              <a:srgbClr val="5CBDB2"/>
            </a:solidFill>
          </a:ln>
        </p:spPr>
        <p:txBody>
          <a:bodyPr wrap="square" rtlCol="0">
            <a:spAutoFit/>
          </a:bodyPr>
          <a:lstStyle/>
          <a:p>
            <a:r>
              <a:rPr lang="fr-BE" sz="1600" b="1" dirty="0" err="1">
                <a:solidFill>
                  <a:schemeClr val="bg1"/>
                </a:solidFill>
              </a:rPr>
              <a:t>Accessibility</a:t>
            </a:r>
            <a:endParaRPr lang="fr-BE" sz="1600" b="1" dirty="0">
              <a:solidFill>
                <a:schemeClr val="bg1"/>
              </a:solidFill>
            </a:endParaRPr>
          </a:p>
        </p:txBody>
      </p:sp>
      <p:sp>
        <p:nvSpPr>
          <p:cNvPr id="18" name="Sous-titre 17">
            <a:extLst>
              <a:ext uri="{FF2B5EF4-FFF2-40B4-BE49-F238E27FC236}">
                <a16:creationId xmlns:a16="http://schemas.microsoft.com/office/drawing/2014/main" id="{E7554998-72CC-4354-A325-E31963DF8EB7}"/>
              </a:ext>
            </a:extLst>
          </p:cNvPr>
          <p:cNvSpPr>
            <a:spLocks noGrp="1"/>
          </p:cNvSpPr>
          <p:nvPr>
            <p:ph type="subTitle" idx="1"/>
          </p:nvPr>
        </p:nvSpPr>
        <p:spPr/>
        <p:txBody>
          <a:bodyPr/>
          <a:lstStyle/>
          <a:p>
            <a:endParaRPr lang="en-GB"/>
          </a:p>
        </p:txBody>
      </p:sp>
      <p:sp>
        <p:nvSpPr>
          <p:cNvPr id="28" name="Sous-titre 2">
            <a:extLst>
              <a:ext uri="{FF2B5EF4-FFF2-40B4-BE49-F238E27FC236}">
                <a16:creationId xmlns:a16="http://schemas.microsoft.com/office/drawing/2014/main" id="{58BF14B9-DB79-4BBD-8F9A-6D0CA628DC57}"/>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18291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rot="2146561">
            <a:off x="8808652" y="2072784"/>
            <a:ext cx="2454822" cy="3374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32527" y="192710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931611" y="332418"/>
            <a:ext cx="6345989" cy="461665"/>
          </a:xfrm>
          <a:prstGeom prst="rect">
            <a:avLst/>
          </a:prstGeom>
          <a:noFill/>
        </p:spPr>
        <p:txBody>
          <a:bodyPr wrap="square" rtlCol="0">
            <a:spAutoFit/>
          </a:bodyPr>
          <a:lstStyle/>
          <a:p>
            <a:r>
              <a:rPr lang="en-US" sz="2400" b="1" dirty="0"/>
              <a:t>European standards</a:t>
            </a:r>
          </a:p>
        </p:txBody>
      </p:sp>
      <p:pic>
        <p:nvPicPr>
          <p:cNvPr id="3" name="Image 2"/>
          <p:cNvPicPr>
            <a:picLocks noChangeAspect="1"/>
          </p:cNvPicPr>
          <p:nvPr/>
        </p:nvPicPr>
        <p:blipFill>
          <a:blip r:embed="rId4"/>
          <a:stretch>
            <a:fillRect/>
          </a:stretch>
        </p:blipFill>
        <p:spPr>
          <a:xfrm>
            <a:off x="10145949" y="265056"/>
            <a:ext cx="1595029" cy="1662047"/>
          </a:xfrm>
          <a:prstGeom prst="rect">
            <a:avLst/>
          </a:prstGeom>
        </p:spPr>
      </p:pic>
      <p:pic>
        <p:nvPicPr>
          <p:cNvPr id="6" name="Image 5"/>
          <p:cNvPicPr>
            <a:picLocks noChangeAspect="1"/>
          </p:cNvPicPr>
          <p:nvPr/>
        </p:nvPicPr>
        <p:blipFill>
          <a:blip r:embed="rId5"/>
          <a:stretch>
            <a:fillRect/>
          </a:stretch>
        </p:blipFill>
        <p:spPr>
          <a:xfrm>
            <a:off x="3659684" y="1554756"/>
            <a:ext cx="2290401" cy="3340801"/>
          </a:xfrm>
          <a:prstGeom prst="rect">
            <a:avLst/>
          </a:prstGeom>
        </p:spPr>
      </p:pic>
      <p:pic>
        <p:nvPicPr>
          <p:cNvPr id="9" name="Image 8"/>
          <p:cNvPicPr>
            <a:picLocks noChangeAspect="1"/>
          </p:cNvPicPr>
          <p:nvPr/>
        </p:nvPicPr>
        <p:blipFill>
          <a:blip r:embed="rId6"/>
          <a:stretch>
            <a:fillRect/>
          </a:stretch>
        </p:blipFill>
        <p:spPr>
          <a:xfrm rot="622626">
            <a:off x="8078792" y="1772359"/>
            <a:ext cx="2450542" cy="3391271"/>
          </a:xfrm>
          <a:prstGeom prst="rect">
            <a:avLst/>
          </a:prstGeom>
        </p:spPr>
      </p:pic>
      <p:pic>
        <p:nvPicPr>
          <p:cNvPr id="8" name="Image 7"/>
          <p:cNvPicPr>
            <a:picLocks noChangeAspect="1"/>
          </p:cNvPicPr>
          <p:nvPr/>
        </p:nvPicPr>
        <p:blipFill>
          <a:blip r:embed="rId7"/>
          <a:stretch>
            <a:fillRect/>
          </a:stretch>
        </p:blipFill>
        <p:spPr>
          <a:xfrm rot="20883463">
            <a:off x="7001178" y="1769433"/>
            <a:ext cx="2424730" cy="3344456"/>
          </a:xfrm>
          <a:prstGeom prst="rect">
            <a:avLst/>
          </a:prstGeom>
        </p:spPr>
      </p:pic>
      <p:sp>
        <p:nvSpPr>
          <p:cNvPr id="13" name="Sous-titre 12">
            <a:extLst>
              <a:ext uri="{FF2B5EF4-FFF2-40B4-BE49-F238E27FC236}">
                <a16:creationId xmlns:a16="http://schemas.microsoft.com/office/drawing/2014/main" id="{1E5E94DB-3D9F-44BA-A00E-6AF2562B2809}"/>
              </a:ext>
            </a:extLst>
          </p:cNvPr>
          <p:cNvSpPr>
            <a:spLocks noGrp="1"/>
          </p:cNvSpPr>
          <p:nvPr>
            <p:ph type="subTitle" idx="1"/>
          </p:nvPr>
        </p:nvSpPr>
        <p:spPr/>
        <p:txBody>
          <a:bodyPr/>
          <a:lstStyle/>
          <a:p>
            <a:endParaRPr lang="en-GB"/>
          </a:p>
        </p:txBody>
      </p:sp>
      <p:sp>
        <p:nvSpPr>
          <p:cNvPr id="14" name="Sous-titre 2">
            <a:extLst>
              <a:ext uri="{FF2B5EF4-FFF2-40B4-BE49-F238E27FC236}">
                <a16:creationId xmlns:a16="http://schemas.microsoft.com/office/drawing/2014/main" id="{1E531E0C-47D6-4308-B758-249EE46E8B95}"/>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1874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32527" y="192710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931611" y="332418"/>
            <a:ext cx="6345989" cy="461665"/>
          </a:xfrm>
          <a:prstGeom prst="rect">
            <a:avLst/>
          </a:prstGeom>
          <a:noFill/>
        </p:spPr>
        <p:txBody>
          <a:bodyPr wrap="square" rtlCol="0">
            <a:spAutoFit/>
          </a:bodyPr>
          <a:lstStyle/>
          <a:p>
            <a:r>
              <a:rPr lang="en-US" sz="2400" b="1" dirty="0"/>
              <a:t>European standards</a:t>
            </a:r>
          </a:p>
        </p:txBody>
      </p:sp>
      <p:pic>
        <p:nvPicPr>
          <p:cNvPr id="3" name="Image 2"/>
          <p:cNvPicPr>
            <a:picLocks noChangeAspect="1"/>
          </p:cNvPicPr>
          <p:nvPr/>
        </p:nvPicPr>
        <p:blipFill>
          <a:blip r:embed="rId3"/>
          <a:stretch>
            <a:fillRect/>
          </a:stretch>
        </p:blipFill>
        <p:spPr>
          <a:xfrm>
            <a:off x="10145949" y="265056"/>
            <a:ext cx="1595029" cy="1662047"/>
          </a:xfrm>
          <a:prstGeom prst="rect">
            <a:avLst/>
          </a:prstGeom>
        </p:spPr>
      </p:pic>
      <p:sp>
        <p:nvSpPr>
          <p:cNvPr id="11" name="ZoneTexte 10">
            <a:extLst>
              <a:ext uri="{FF2B5EF4-FFF2-40B4-BE49-F238E27FC236}">
                <a16:creationId xmlns:a16="http://schemas.microsoft.com/office/drawing/2014/main" id="{31378776-A142-408E-9964-67E8A49530E5}"/>
              </a:ext>
            </a:extLst>
          </p:cNvPr>
          <p:cNvSpPr txBox="1"/>
          <p:nvPr/>
        </p:nvSpPr>
        <p:spPr>
          <a:xfrm>
            <a:off x="2741399" y="2058637"/>
            <a:ext cx="2789142" cy="1200329"/>
          </a:xfrm>
          <a:prstGeom prst="rect">
            <a:avLst/>
          </a:prstGeom>
          <a:noFill/>
        </p:spPr>
        <p:txBody>
          <a:bodyPr wrap="square" rtlCol="0">
            <a:spAutoFit/>
          </a:bodyPr>
          <a:lstStyle/>
          <a:p>
            <a:r>
              <a:rPr lang="en-US" b="1" dirty="0"/>
              <a:t>Council of Europe Guidelines on child friendly Justice </a:t>
            </a:r>
            <a:endParaRPr lang="en-GB" b="1" dirty="0"/>
          </a:p>
          <a:p>
            <a:endParaRPr lang="fr-BE" dirty="0"/>
          </a:p>
        </p:txBody>
      </p:sp>
      <p:pic>
        <p:nvPicPr>
          <p:cNvPr id="9" name="Image 8"/>
          <p:cNvPicPr>
            <a:picLocks noChangeAspect="1"/>
          </p:cNvPicPr>
          <p:nvPr/>
        </p:nvPicPr>
        <p:blipFill>
          <a:blip r:embed="rId4"/>
          <a:stretch>
            <a:fillRect/>
          </a:stretch>
        </p:blipFill>
        <p:spPr>
          <a:xfrm>
            <a:off x="5530541" y="1157504"/>
            <a:ext cx="4351079" cy="4202924"/>
          </a:xfrm>
          <a:prstGeom prst="rect">
            <a:avLst/>
          </a:prstGeom>
        </p:spPr>
      </p:pic>
      <p:sp>
        <p:nvSpPr>
          <p:cNvPr id="12" name="ZoneTexte 11"/>
          <p:cNvSpPr txBox="1"/>
          <p:nvPr/>
        </p:nvSpPr>
        <p:spPr>
          <a:xfrm>
            <a:off x="8129625" y="1873971"/>
            <a:ext cx="1492677" cy="369332"/>
          </a:xfrm>
          <a:prstGeom prst="rect">
            <a:avLst/>
          </a:prstGeom>
          <a:noFill/>
        </p:spPr>
        <p:txBody>
          <a:bodyPr wrap="square" rtlCol="0">
            <a:spAutoFit/>
          </a:bodyPr>
          <a:lstStyle/>
          <a:p>
            <a:pPr algn="ctr"/>
            <a:r>
              <a:rPr lang="en-GB" dirty="0"/>
              <a:t>Participation</a:t>
            </a:r>
          </a:p>
        </p:txBody>
      </p:sp>
      <p:sp>
        <p:nvSpPr>
          <p:cNvPr id="13" name="ZoneTexte 12"/>
          <p:cNvSpPr txBox="1"/>
          <p:nvPr/>
        </p:nvSpPr>
        <p:spPr>
          <a:xfrm>
            <a:off x="7489149" y="3275629"/>
            <a:ext cx="1720104" cy="646331"/>
          </a:xfrm>
          <a:prstGeom prst="rect">
            <a:avLst/>
          </a:prstGeom>
          <a:noFill/>
        </p:spPr>
        <p:txBody>
          <a:bodyPr wrap="square" rtlCol="0">
            <a:spAutoFit/>
          </a:bodyPr>
          <a:lstStyle/>
          <a:p>
            <a:pPr algn="r"/>
            <a:r>
              <a:rPr lang="en-GB" dirty="0"/>
              <a:t>Protection from discrimination</a:t>
            </a:r>
          </a:p>
        </p:txBody>
      </p:sp>
      <p:sp>
        <p:nvSpPr>
          <p:cNvPr id="14" name="ZoneTexte 13"/>
          <p:cNvSpPr txBox="1"/>
          <p:nvPr/>
        </p:nvSpPr>
        <p:spPr>
          <a:xfrm>
            <a:off x="7155859" y="2636403"/>
            <a:ext cx="973766" cy="369332"/>
          </a:xfrm>
          <a:prstGeom prst="rect">
            <a:avLst/>
          </a:prstGeom>
          <a:noFill/>
        </p:spPr>
        <p:txBody>
          <a:bodyPr wrap="square" rtlCol="0">
            <a:spAutoFit/>
          </a:bodyPr>
          <a:lstStyle/>
          <a:p>
            <a:pPr algn="ctr"/>
            <a:r>
              <a:rPr lang="en-GB" dirty="0"/>
              <a:t>Dignity</a:t>
            </a:r>
          </a:p>
        </p:txBody>
      </p:sp>
      <p:sp>
        <p:nvSpPr>
          <p:cNvPr id="15" name="ZoneTexte 14"/>
          <p:cNvSpPr txBox="1"/>
          <p:nvPr/>
        </p:nvSpPr>
        <p:spPr>
          <a:xfrm>
            <a:off x="6151661" y="2013787"/>
            <a:ext cx="1298271" cy="369332"/>
          </a:xfrm>
          <a:prstGeom prst="rect">
            <a:avLst/>
          </a:prstGeom>
          <a:noFill/>
        </p:spPr>
        <p:txBody>
          <a:bodyPr wrap="square" rtlCol="0">
            <a:spAutoFit/>
          </a:bodyPr>
          <a:lstStyle/>
          <a:p>
            <a:pPr algn="ctr"/>
            <a:r>
              <a:rPr lang="en-GB" dirty="0"/>
              <a:t>Rule of law</a:t>
            </a:r>
          </a:p>
        </p:txBody>
      </p:sp>
      <p:sp>
        <p:nvSpPr>
          <p:cNvPr id="16" name="ZoneTexte 15"/>
          <p:cNvSpPr txBox="1"/>
          <p:nvPr/>
        </p:nvSpPr>
        <p:spPr>
          <a:xfrm>
            <a:off x="5605918" y="3414129"/>
            <a:ext cx="1592344" cy="369332"/>
          </a:xfrm>
          <a:prstGeom prst="rect">
            <a:avLst/>
          </a:prstGeom>
          <a:noFill/>
        </p:spPr>
        <p:txBody>
          <a:bodyPr wrap="square" rtlCol="0">
            <a:spAutoFit/>
          </a:bodyPr>
          <a:lstStyle/>
          <a:p>
            <a:pPr algn="ctr"/>
            <a:r>
              <a:rPr lang="en-GB" dirty="0"/>
              <a:t>Best interests</a:t>
            </a:r>
          </a:p>
        </p:txBody>
      </p:sp>
      <p:pic>
        <p:nvPicPr>
          <p:cNvPr id="17" name="Image 16"/>
          <p:cNvPicPr>
            <a:picLocks noChangeAspect="1"/>
          </p:cNvPicPr>
          <p:nvPr/>
        </p:nvPicPr>
        <p:blipFill>
          <a:blip r:embed="rId5"/>
          <a:stretch>
            <a:fillRect/>
          </a:stretch>
        </p:blipFill>
        <p:spPr>
          <a:xfrm>
            <a:off x="3127527" y="3178830"/>
            <a:ext cx="1452421" cy="2118515"/>
          </a:xfrm>
          <a:prstGeom prst="rect">
            <a:avLst/>
          </a:prstGeom>
        </p:spPr>
      </p:pic>
      <p:sp>
        <p:nvSpPr>
          <p:cNvPr id="8" name="Sous-titre 7">
            <a:extLst>
              <a:ext uri="{FF2B5EF4-FFF2-40B4-BE49-F238E27FC236}">
                <a16:creationId xmlns:a16="http://schemas.microsoft.com/office/drawing/2014/main" id="{A99C26BC-2ADF-451F-A512-6FFA17BE4630}"/>
              </a:ext>
            </a:extLst>
          </p:cNvPr>
          <p:cNvSpPr>
            <a:spLocks noGrp="1"/>
          </p:cNvSpPr>
          <p:nvPr>
            <p:ph type="subTitle" idx="1"/>
          </p:nvPr>
        </p:nvSpPr>
        <p:spPr/>
        <p:txBody>
          <a:bodyPr/>
          <a:lstStyle/>
          <a:p>
            <a:endParaRPr lang="en-GB"/>
          </a:p>
        </p:txBody>
      </p:sp>
      <p:sp>
        <p:nvSpPr>
          <p:cNvPr id="18" name="Sous-titre 2">
            <a:extLst>
              <a:ext uri="{FF2B5EF4-FFF2-40B4-BE49-F238E27FC236}">
                <a16:creationId xmlns:a16="http://schemas.microsoft.com/office/drawing/2014/main" id="{C43A25F3-BCC4-4A06-BCA0-DD532DDC3D83}"/>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318060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597474" y="444133"/>
            <a:ext cx="6345989" cy="461665"/>
          </a:xfrm>
          <a:prstGeom prst="rect">
            <a:avLst/>
          </a:prstGeom>
          <a:noFill/>
        </p:spPr>
        <p:txBody>
          <a:bodyPr wrap="square" rtlCol="0">
            <a:spAutoFit/>
          </a:bodyPr>
          <a:lstStyle/>
          <a:p>
            <a:r>
              <a:rPr lang="en-US" sz="2400" b="1" dirty="0"/>
              <a:t>European standards – EU Directives</a:t>
            </a:r>
          </a:p>
        </p:txBody>
      </p:sp>
      <p:pic>
        <p:nvPicPr>
          <p:cNvPr id="3" name="Image 2"/>
          <p:cNvPicPr>
            <a:picLocks noChangeAspect="1"/>
          </p:cNvPicPr>
          <p:nvPr/>
        </p:nvPicPr>
        <p:blipFill>
          <a:blip r:embed="rId3"/>
          <a:stretch>
            <a:fillRect/>
          </a:stretch>
        </p:blipFill>
        <p:spPr>
          <a:xfrm>
            <a:off x="10145949" y="265056"/>
            <a:ext cx="1595029" cy="1662047"/>
          </a:xfrm>
          <a:prstGeom prst="rect">
            <a:avLst/>
          </a:prstGeom>
        </p:spPr>
      </p:pic>
      <p:sp>
        <p:nvSpPr>
          <p:cNvPr id="11" name="ZoneTexte 10">
            <a:extLst>
              <a:ext uri="{FF2B5EF4-FFF2-40B4-BE49-F238E27FC236}">
                <a16:creationId xmlns:a16="http://schemas.microsoft.com/office/drawing/2014/main" id="{31378776-A142-408E-9964-67E8A49530E5}"/>
              </a:ext>
            </a:extLst>
          </p:cNvPr>
          <p:cNvSpPr txBox="1"/>
          <p:nvPr/>
        </p:nvSpPr>
        <p:spPr>
          <a:xfrm>
            <a:off x="2541125" y="1960475"/>
            <a:ext cx="6201025" cy="2862322"/>
          </a:xfrm>
          <a:prstGeom prst="rect">
            <a:avLst/>
          </a:prstGeom>
          <a:noFill/>
        </p:spPr>
        <p:txBody>
          <a:bodyPr wrap="square" rtlCol="0">
            <a:spAutoFit/>
          </a:bodyPr>
          <a:lstStyle/>
          <a:p>
            <a:pPr marL="171450" indent="-171450">
              <a:buFont typeface="Arial" panose="020B0604020202020204" pitchFamily="34" charset="0"/>
              <a:buChar char="•"/>
            </a:pPr>
            <a:r>
              <a:rPr lang="en-US" dirty="0"/>
              <a:t>Directive 2010/64/EU on the right to interpretation and translation in criminal proceedings,</a:t>
            </a:r>
          </a:p>
          <a:p>
            <a:pPr marL="171450" indent="-171450">
              <a:buFont typeface="Arial" panose="020B0604020202020204" pitchFamily="34" charset="0"/>
              <a:buChar char="•"/>
            </a:pPr>
            <a:r>
              <a:rPr lang="en-US" dirty="0"/>
              <a:t>Directive 2012/13/EU on the right to information in criminal proceedings, </a:t>
            </a:r>
          </a:p>
          <a:p>
            <a:pPr marL="171450" indent="-171450">
              <a:buFont typeface="Arial" panose="020B0604020202020204" pitchFamily="34" charset="0"/>
              <a:buChar char="•"/>
            </a:pPr>
            <a:r>
              <a:rPr lang="en-US" dirty="0"/>
              <a:t>Directive 2013/48/EU on the right of access to a lawyer in criminal proceedings, </a:t>
            </a:r>
          </a:p>
          <a:p>
            <a:pPr marL="171450" indent="-171450">
              <a:buFont typeface="Arial" panose="020B0604020202020204" pitchFamily="34" charset="0"/>
              <a:buChar char="•"/>
            </a:pPr>
            <a:r>
              <a:rPr lang="en-US" dirty="0"/>
              <a:t>Directive (EU) 2016/343 on the presumption of innocence and of the right to be present at the trial in criminal proceedings,</a:t>
            </a:r>
          </a:p>
          <a:p>
            <a:pPr marL="171450" indent="-171450">
              <a:buFont typeface="Arial" panose="020B0604020202020204" pitchFamily="34" charset="0"/>
              <a:buChar char="•"/>
            </a:pPr>
            <a:r>
              <a:rPr lang="en-US" dirty="0"/>
              <a:t>Directive (EU) 2016/1919 on legal aid for suspects and accused persons in criminal proceedings</a:t>
            </a:r>
          </a:p>
        </p:txBody>
      </p:sp>
      <p:pic>
        <p:nvPicPr>
          <p:cNvPr id="18" name="Image 17"/>
          <p:cNvPicPr>
            <a:picLocks noChangeAspect="1"/>
          </p:cNvPicPr>
          <p:nvPr/>
        </p:nvPicPr>
        <p:blipFill>
          <a:blip r:embed="rId4"/>
          <a:stretch>
            <a:fillRect/>
          </a:stretch>
        </p:blipFill>
        <p:spPr>
          <a:xfrm rot="2146561">
            <a:off x="10410748" y="3153187"/>
            <a:ext cx="1394650" cy="1917098"/>
          </a:xfrm>
          <a:prstGeom prst="rect">
            <a:avLst/>
          </a:prstGeom>
        </p:spPr>
      </p:pic>
      <p:pic>
        <p:nvPicPr>
          <p:cNvPr id="19" name="Image 18"/>
          <p:cNvPicPr>
            <a:picLocks noChangeAspect="1"/>
          </p:cNvPicPr>
          <p:nvPr/>
        </p:nvPicPr>
        <p:blipFill>
          <a:blip r:embed="rId5"/>
          <a:stretch>
            <a:fillRect/>
          </a:stretch>
        </p:blipFill>
        <p:spPr>
          <a:xfrm rot="622626">
            <a:off x="9766187" y="2853947"/>
            <a:ext cx="1392217" cy="1926670"/>
          </a:xfrm>
          <a:prstGeom prst="rect">
            <a:avLst/>
          </a:prstGeom>
        </p:spPr>
      </p:pic>
      <p:pic>
        <p:nvPicPr>
          <p:cNvPr id="20" name="Image 19"/>
          <p:cNvPicPr>
            <a:picLocks noChangeAspect="1"/>
          </p:cNvPicPr>
          <p:nvPr/>
        </p:nvPicPr>
        <p:blipFill>
          <a:blip r:embed="rId6"/>
          <a:stretch>
            <a:fillRect/>
          </a:stretch>
        </p:blipFill>
        <p:spPr>
          <a:xfrm rot="20883463">
            <a:off x="8915275" y="2868210"/>
            <a:ext cx="1377553" cy="1900074"/>
          </a:xfrm>
          <a:prstGeom prst="rect">
            <a:avLst/>
          </a:prstGeom>
        </p:spPr>
      </p:pic>
      <p:sp>
        <p:nvSpPr>
          <p:cNvPr id="21" name="ZoneTexte 20">
            <a:extLst>
              <a:ext uri="{FF2B5EF4-FFF2-40B4-BE49-F238E27FC236}">
                <a16:creationId xmlns:a16="http://schemas.microsoft.com/office/drawing/2014/main" id="{31378776-A142-408E-9964-67E8A49530E5}"/>
              </a:ext>
            </a:extLst>
          </p:cNvPr>
          <p:cNvSpPr txBox="1"/>
          <p:nvPr/>
        </p:nvSpPr>
        <p:spPr>
          <a:xfrm>
            <a:off x="2541125" y="4890248"/>
            <a:ext cx="6201025" cy="646331"/>
          </a:xfrm>
          <a:prstGeom prst="rect">
            <a:avLst/>
          </a:prstGeom>
          <a:solidFill>
            <a:srgbClr val="FBA617"/>
          </a:solidFill>
        </p:spPr>
        <p:txBody>
          <a:bodyPr wrap="square" rtlCol="0">
            <a:spAutoFit/>
          </a:bodyPr>
          <a:lstStyle/>
          <a:p>
            <a:pPr algn="ctr"/>
            <a:r>
              <a:rPr lang="en-US" b="1" dirty="0">
                <a:solidFill>
                  <a:schemeClr val="bg1"/>
                </a:solidFill>
              </a:rPr>
              <a:t>Directive (EU) 2016/800 on procedural safeguards for children who are suspects or accused persons in criminal proceedings</a:t>
            </a:r>
          </a:p>
        </p:txBody>
      </p:sp>
      <p:sp>
        <p:nvSpPr>
          <p:cNvPr id="6" name="Sous-titre 5">
            <a:extLst>
              <a:ext uri="{FF2B5EF4-FFF2-40B4-BE49-F238E27FC236}">
                <a16:creationId xmlns:a16="http://schemas.microsoft.com/office/drawing/2014/main" id="{977EB026-61B4-4D2D-8534-89E96F7CFEC9}"/>
              </a:ext>
            </a:extLst>
          </p:cNvPr>
          <p:cNvSpPr>
            <a:spLocks noGrp="1"/>
          </p:cNvSpPr>
          <p:nvPr>
            <p:ph type="subTitle" idx="1"/>
          </p:nvPr>
        </p:nvSpPr>
        <p:spPr/>
        <p:txBody>
          <a:bodyPr/>
          <a:lstStyle/>
          <a:p>
            <a:endParaRPr lang="en-GB"/>
          </a:p>
        </p:txBody>
      </p:sp>
      <p:sp>
        <p:nvSpPr>
          <p:cNvPr id="14" name="Sous-titre 2">
            <a:extLst>
              <a:ext uri="{FF2B5EF4-FFF2-40B4-BE49-F238E27FC236}">
                <a16:creationId xmlns:a16="http://schemas.microsoft.com/office/drawing/2014/main" id="{E3CAA3A5-BFE6-451C-99E9-C49971C5B2EF}"/>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122840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2691938" y="1114526"/>
            <a:ext cx="6516294"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F9933"/>
                </a:solidFill>
              </a:rPr>
              <a:t>National law</a:t>
            </a:r>
            <a:endParaRPr lang="fr-BE" sz="3600" dirty="0">
              <a:solidFill>
                <a:srgbClr val="FF9933"/>
              </a:solidFill>
            </a:endParaRPr>
          </a:p>
        </p:txBody>
      </p:sp>
      <p:pic>
        <p:nvPicPr>
          <p:cNvPr id="3" name="Image 2"/>
          <p:cNvPicPr>
            <a:picLocks noChangeAspect="1"/>
          </p:cNvPicPr>
          <p:nvPr/>
        </p:nvPicPr>
        <p:blipFill>
          <a:blip r:embed="rId3"/>
          <a:stretch>
            <a:fillRect/>
          </a:stretch>
        </p:blipFill>
        <p:spPr>
          <a:xfrm>
            <a:off x="7901994" y="231032"/>
            <a:ext cx="2009775" cy="1466850"/>
          </a:xfrm>
          <a:prstGeom prst="rect">
            <a:avLst/>
          </a:prstGeom>
        </p:spPr>
      </p:pic>
      <p:pic>
        <p:nvPicPr>
          <p:cNvPr id="6" name="Image 5"/>
          <p:cNvPicPr>
            <a:picLocks noChangeAspect="1"/>
          </p:cNvPicPr>
          <p:nvPr/>
        </p:nvPicPr>
        <p:blipFill>
          <a:blip r:embed="rId4"/>
          <a:stretch>
            <a:fillRect/>
          </a:stretch>
        </p:blipFill>
        <p:spPr>
          <a:xfrm>
            <a:off x="10158800" y="229267"/>
            <a:ext cx="1864587" cy="1266660"/>
          </a:xfrm>
          <a:prstGeom prst="rect">
            <a:avLst/>
          </a:prstGeom>
        </p:spPr>
      </p:pic>
      <p:pic>
        <p:nvPicPr>
          <p:cNvPr id="9" name="Image 8"/>
          <p:cNvPicPr>
            <a:picLocks noChangeAspect="1"/>
          </p:cNvPicPr>
          <p:nvPr/>
        </p:nvPicPr>
        <p:blipFill>
          <a:blip r:embed="rId5"/>
          <a:stretch>
            <a:fillRect/>
          </a:stretch>
        </p:blipFill>
        <p:spPr>
          <a:xfrm>
            <a:off x="8157442" y="1867001"/>
            <a:ext cx="1362075" cy="1428750"/>
          </a:xfrm>
          <a:prstGeom prst="rect">
            <a:avLst/>
          </a:prstGeom>
        </p:spPr>
      </p:pic>
      <p:pic>
        <p:nvPicPr>
          <p:cNvPr id="10" name="Image 9"/>
          <p:cNvPicPr>
            <a:picLocks noChangeAspect="1"/>
          </p:cNvPicPr>
          <p:nvPr/>
        </p:nvPicPr>
        <p:blipFill>
          <a:blip r:embed="rId6"/>
          <a:stretch>
            <a:fillRect/>
          </a:stretch>
        </p:blipFill>
        <p:spPr>
          <a:xfrm>
            <a:off x="10293942" y="1867001"/>
            <a:ext cx="1219200" cy="1514475"/>
          </a:xfrm>
          <a:prstGeom prst="rect">
            <a:avLst/>
          </a:prstGeom>
        </p:spPr>
      </p:pic>
      <p:pic>
        <p:nvPicPr>
          <p:cNvPr id="11" name="Image 10"/>
          <p:cNvPicPr>
            <a:picLocks noChangeAspect="1"/>
          </p:cNvPicPr>
          <p:nvPr/>
        </p:nvPicPr>
        <p:blipFill>
          <a:blip r:embed="rId7"/>
          <a:stretch>
            <a:fillRect/>
          </a:stretch>
        </p:blipFill>
        <p:spPr>
          <a:xfrm>
            <a:off x="9208232" y="3605049"/>
            <a:ext cx="1287602" cy="1054738"/>
          </a:xfrm>
          <a:prstGeom prst="rect">
            <a:avLst/>
          </a:prstGeom>
        </p:spPr>
      </p:pic>
      <p:sp>
        <p:nvSpPr>
          <p:cNvPr id="13" name="Sous-titre 12">
            <a:extLst>
              <a:ext uri="{FF2B5EF4-FFF2-40B4-BE49-F238E27FC236}">
                <a16:creationId xmlns:a16="http://schemas.microsoft.com/office/drawing/2014/main" id="{886175FD-4AB8-4EA4-A107-EEAFF89A46CD}"/>
              </a:ext>
            </a:extLst>
          </p:cNvPr>
          <p:cNvSpPr>
            <a:spLocks noGrp="1"/>
          </p:cNvSpPr>
          <p:nvPr>
            <p:ph type="subTitle" idx="1"/>
          </p:nvPr>
        </p:nvSpPr>
        <p:spPr/>
        <p:txBody>
          <a:bodyPr/>
          <a:lstStyle/>
          <a:p>
            <a:endParaRPr lang="en-GB"/>
          </a:p>
        </p:txBody>
      </p:sp>
      <p:sp>
        <p:nvSpPr>
          <p:cNvPr id="14" name="Sous-titre 2">
            <a:extLst>
              <a:ext uri="{FF2B5EF4-FFF2-40B4-BE49-F238E27FC236}">
                <a16:creationId xmlns:a16="http://schemas.microsoft.com/office/drawing/2014/main" id="{92760CA4-58B1-4F77-9A90-1A1F2B9B9CB0}"/>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204019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25690" y="1129029"/>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Discussion: is our national system in line with these international standards ?</a:t>
            </a:r>
            <a:endParaRPr lang="fr-BE" sz="3600" dirty="0"/>
          </a:p>
        </p:txBody>
      </p:sp>
      <p:sp>
        <p:nvSpPr>
          <p:cNvPr id="3" name="Bulle ronde 2"/>
          <p:cNvSpPr/>
          <p:nvPr/>
        </p:nvSpPr>
        <p:spPr>
          <a:xfrm>
            <a:off x="7740440" y="3284250"/>
            <a:ext cx="3143385" cy="1148137"/>
          </a:xfrm>
          <a:prstGeom prst="wedgeEllipseCallout">
            <a:avLst>
              <a:gd name="adj1" fmla="val -24469"/>
              <a:gd name="adj2" fmla="val 79092"/>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9436488" y="3758454"/>
            <a:ext cx="2146300" cy="1111068"/>
          </a:xfrm>
          <a:prstGeom prst="wedgeEllipseCallout">
            <a:avLst>
              <a:gd name="adj1" fmla="val 44619"/>
              <a:gd name="adj2" fmla="val 55863"/>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Arc plein 9"/>
          <p:cNvSpPr/>
          <p:nvPr/>
        </p:nvSpPr>
        <p:spPr>
          <a:xfrm>
            <a:off x="3797478" y="3141033"/>
            <a:ext cx="2593847" cy="1784060"/>
          </a:xfrm>
          <a:prstGeom prst="blockArc">
            <a:avLst>
              <a:gd name="adj1" fmla="val 587774"/>
              <a:gd name="adj2" fmla="val 21299863"/>
              <a:gd name="adj3" fmla="val 136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Image 10"/>
          <p:cNvPicPr>
            <a:picLocks noChangeAspect="1"/>
          </p:cNvPicPr>
          <p:nvPr/>
        </p:nvPicPr>
        <p:blipFill rotWithShape="1">
          <a:blip r:embed="rId3"/>
          <a:srcRect l="4500" t="15058" r="6212" b="9802"/>
          <a:stretch/>
        </p:blipFill>
        <p:spPr>
          <a:xfrm>
            <a:off x="2295435" y="3010743"/>
            <a:ext cx="2168434" cy="1115419"/>
          </a:xfrm>
          <a:prstGeom prst="rect">
            <a:avLst/>
          </a:prstGeom>
        </p:spPr>
      </p:pic>
      <p:pic>
        <p:nvPicPr>
          <p:cNvPr id="12" name="Image 11"/>
          <p:cNvPicPr>
            <a:picLocks noChangeAspect="1"/>
          </p:cNvPicPr>
          <p:nvPr/>
        </p:nvPicPr>
        <p:blipFill>
          <a:blip r:embed="rId4"/>
          <a:stretch>
            <a:fillRect/>
          </a:stretch>
        </p:blipFill>
        <p:spPr>
          <a:xfrm>
            <a:off x="4376660" y="4352368"/>
            <a:ext cx="1432045" cy="1492215"/>
          </a:xfrm>
          <a:prstGeom prst="rect">
            <a:avLst/>
          </a:prstGeom>
        </p:spPr>
      </p:pic>
      <p:pic>
        <p:nvPicPr>
          <p:cNvPr id="13" name="Image 12"/>
          <p:cNvPicPr>
            <a:picLocks noChangeAspect="1"/>
          </p:cNvPicPr>
          <p:nvPr/>
        </p:nvPicPr>
        <p:blipFill>
          <a:blip r:embed="rId5"/>
          <a:stretch>
            <a:fillRect/>
          </a:stretch>
        </p:blipFill>
        <p:spPr>
          <a:xfrm>
            <a:off x="5799230" y="3010743"/>
            <a:ext cx="1276151" cy="1045358"/>
          </a:xfrm>
          <a:prstGeom prst="rect">
            <a:avLst/>
          </a:prstGeom>
        </p:spPr>
      </p:pic>
      <p:sp>
        <p:nvSpPr>
          <p:cNvPr id="14" name="Sous-titre 13">
            <a:extLst>
              <a:ext uri="{FF2B5EF4-FFF2-40B4-BE49-F238E27FC236}">
                <a16:creationId xmlns:a16="http://schemas.microsoft.com/office/drawing/2014/main" id="{BBA209EB-21F3-4227-9DB8-37AE9AE3D48B}"/>
              </a:ext>
            </a:extLst>
          </p:cNvPr>
          <p:cNvSpPr>
            <a:spLocks noGrp="1"/>
          </p:cNvSpPr>
          <p:nvPr>
            <p:ph type="subTitle" idx="1"/>
          </p:nvPr>
        </p:nvSpPr>
        <p:spPr/>
        <p:txBody>
          <a:bodyPr/>
          <a:lstStyle/>
          <a:p>
            <a:endParaRPr lang="en-GB"/>
          </a:p>
        </p:txBody>
      </p:sp>
      <p:sp>
        <p:nvSpPr>
          <p:cNvPr id="15" name="Sous-titre 2">
            <a:extLst>
              <a:ext uri="{FF2B5EF4-FFF2-40B4-BE49-F238E27FC236}">
                <a16:creationId xmlns:a16="http://schemas.microsoft.com/office/drawing/2014/main" id="{D25A02ED-8AF8-4FCA-8ADC-867BA8BAA5EF}"/>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142282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831900"/>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From the infraction to the release, description of the different stages of the proceeding at national level</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048000" y="889338"/>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 2</a:t>
            </a:r>
            <a:br>
              <a:rPr lang="fr-BE" sz="16000" dirty="0">
                <a:solidFill>
                  <a:srgbClr val="FF6600"/>
                </a:solidFill>
              </a:rPr>
            </a:br>
            <a:r>
              <a:rPr lang="fr-BE" dirty="0">
                <a:solidFill>
                  <a:srgbClr val="FF6600"/>
                </a:solidFill>
              </a:rPr>
              <a:t> </a:t>
            </a:r>
          </a:p>
        </p:txBody>
      </p:sp>
    </p:spTree>
    <p:extLst>
      <p:ext uri="{BB962C8B-B14F-4D97-AF65-F5344CB8AC3E}">
        <p14:creationId xmlns:p14="http://schemas.microsoft.com/office/powerpoint/2010/main" val="37586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831900"/>
            <a:ext cx="742949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Who is Who?</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048000" y="889338"/>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 3</a:t>
            </a:r>
            <a:br>
              <a:rPr lang="fr-BE" sz="16000" dirty="0">
                <a:solidFill>
                  <a:srgbClr val="FF6600"/>
                </a:solidFill>
              </a:rPr>
            </a:br>
            <a:r>
              <a:rPr lang="fr-BE" dirty="0">
                <a:solidFill>
                  <a:srgbClr val="FF6600"/>
                </a:solidFill>
              </a:rPr>
              <a:t> </a:t>
            </a:r>
          </a:p>
        </p:txBody>
      </p:sp>
    </p:spTree>
    <p:extLst>
      <p:ext uri="{BB962C8B-B14F-4D97-AF65-F5344CB8AC3E}">
        <p14:creationId xmlns:p14="http://schemas.microsoft.com/office/powerpoint/2010/main" val="77693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a:solidFill>
                  <a:schemeClr val="bg1"/>
                </a:solidFill>
              </a:rPr>
              <a:t>Part 3: Who is who?</a:t>
            </a:r>
            <a:endParaRPr lang="fr-BE" sz="3600" dirty="0">
              <a:solidFill>
                <a:schemeClr val="bg1"/>
              </a:solidFill>
            </a:endParaRPr>
          </a:p>
        </p:txBody>
      </p:sp>
      <p:sp>
        <p:nvSpPr>
          <p:cNvPr id="3" name="ZoneTexte 2"/>
          <p:cNvSpPr txBox="1"/>
          <p:nvPr/>
        </p:nvSpPr>
        <p:spPr>
          <a:xfrm>
            <a:off x="2635842" y="5000345"/>
            <a:ext cx="7991197" cy="646331"/>
          </a:xfrm>
          <a:prstGeom prst="rect">
            <a:avLst/>
          </a:prstGeom>
          <a:noFill/>
        </p:spPr>
        <p:txBody>
          <a:bodyPr wrap="square" rtlCol="0">
            <a:spAutoFit/>
          </a:bodyPr>
          <a:lstStyle/>
          <a:p>
            <a:r>
              <a:rPr lang="en-US" dirty="0"/>
              <a:t>List of actors and institutions: police, victim, prosecutor, judge, jury, court of appeal, lawyer, mediation service, youth protection service, etc.</a:t>
            </a:r>
            <a:endParaRPr lang="en-GB" dirty="0"/>
          </a:p>
        </p:txBody>
      </p:sp>
      <p:sp>
        <p:nvSpPr>
          <p:cNvPr id="9" name="ZoneTexte 8"/>
          <p:cNvSpPr txBox="1"/>
          <p:nvPr/>
        </p:nvSpPr>
        <p:spPr>
          <a:xfrm>
            <a:off x="2988041" y="1846601"/>
            <a:ext cx="1592788" cy="1754326"/>
          </a:xfrm>
          <a:prstGeom prst="rect">
            <a:avLst/>
          </a:prstGeom>
          <a:solidFill>
            <a:srgbClr val="FBA617"/>
          </a:solidFill>
          <a:ln>
            <a:noFill/>
          </a:ln>
        </p:spPr>
        <p:txBody>
          <a:bodyPr wrap="square" rtlCol="0">
            <a:spAutoFit/>
          </a:bodyPr>
          <a:lstStyle/>
          <a:p>
            <a:pPr algn="ctr"/>
            <a:r>
              <a:rPr lang="en-GB" dirty="0">
                <a:solidFill>
                  <a:schemeClr val="bg1"/>
                </a:solidFill>
              </a:rPr>
              <a:t>Investigation</a:t>
            </a:r>
          </a:p>
          <a:p>
            <a:endParaRPr lang="en-GB" dirty="0"/>
          </a:p>
          <a:p>
            <a:endParaRPr lang="en-GB" dirty="0"/>
          </a:p>
          <a:p>
            <a:endParaRPr lang="en-GB" dirty="0"/>
          </a:p>
          <a:p>
            <a:endParaRPr lang="en-GB" dirty="0"/>
          </a:p>
          <a:p>
            <a:endParaRPr lang="en-GB" dirty="0"/>
          </a:p>
        </p:txBody>
      </p:sp>
      <p:sp>
        <p:nvSpPr>
          <p:cNvPr id="11" name="ZoneTexte 10"/>
          <p:cNvSpPr txBox="1"/>
          <p:nvPr/>
        </p:nvSpPr>
        <p:spPr>
          <a:xfrm>
            <a:off x="4986249" y="1846601"/>
            <a:ext cx="1645192" cy="1754326"/>
          </a:xfrm>
          <a:prstGeom prst="rect">
            <a:avLst/>
          </a:prstGeom>
          <a:solidFill>
            <a:srgbClr val="FBA617"/>
          </a:solidFill>
          <a:ln>
            <a:noFill/>
          </a:ln>
        </p:spPr>
        <p:txBody>
          <a:bodyPr wrap="square" rtlCol="0">
            <a:spAutoFit/>
          </a:bodyPr>
          <a:lstStyle/>
          <a:p>
            <a:pPr algn="ctr"/>
            <a:r>
              <a:rPr lang="en-GB" dirty="0">
                <a:solidFill>
                  <a:schemeClr val="bg1"/>
                </a:solidFill>
              </a:rPr>
              <a:t>Pre-trial</a:t>
            </a:r>
          </a:p>
          <a:p>
            <a:endParaRPr lang="en-GB" dirty="0"/>
          </a:p>
          <a:p>
            <a:endParaRPr lang="en-GB" dirty="0"/>
          </a:p>
          <a:p>
            <a:endParaRPr lang="en-GB" dirty="0"/>
          </a:p>
          <a:p>
            <a:endParaRPr lang="en-GB" dirty="0"/>
          </a:p>
          <a:p>
            <a:endParaRPr lang="en-GB" dirty="0"/>
          </a:p>
        </p:txBody>
      </p:sp>
      <p:sp>
        <p:nvSpPr>
          <p:cNvPr id="12" name="ZoneTexte 11"/>
          <p:cNvSpPr txBox="1"/>
          <p:nvPr/>
        </p:nvSpPr>
        <p:spPr>
          <a:xfrm>
            <a:off x="6952654" y="1846601"/>
            <a:ext cx="1614572" cy="1754326"/>
          </a:xfrm>
          <a:prstGeom prst="rect">
            <a:avLst/>
          </a:prstGeom>
          <a:solidFill>
            <a:srgbClr val="FBA617"/>
          </a:solidFill>
          <a:ln>
            <a:noFill/>
          </a:ln>
        </p:spPr>
        <p:txBody>
          <a:bodyPr wrap="square" rtlCol="0">
            <a:spAutoFit/>
          </a:bodyPr>
          <a:lstStyle/>
          <a:p>
            <a:pPr algn="ctr"/>
            <a:r>
              <a:rPr lang="en-GB" dirty="0">
                <a:solidFill>
                  <a:schemeClr val="bg1"/>
                </a:solidFill>
              </a:rPr>
              <a:t>Trial</a:t>
            </a:r>
          </a:p>
          <a:p>
            <a:endParaRPr lang="en-GB" dirty="0"/>
          </a:p>
          <a:p>
            <a:endParaRPr lang="en-GB" dirty="0"/>
          </a:p>
          <a:p>
            <a:endParaRPr lang="en-GB" dirty="0"/>
          </a:p>
          <a:p>
            <a:endParaRPr lang="en-GB" dirty="0"/>
          </a:p>
          <a:p>
            <a:endParaRPr lang="en-GB" dirty="0"/>
          </a:p>
        </p:txBody>
      </p:sp>
      <p:sp>
        <p:nvSpPr>
          <p:cNvPr id="13" name="ZoneTexte 12"/>
          <p:cNvSpPr txBox="1"/>
          <p:nvPr/>
        </p:nvSpPr>
        <p:spPr>
          <a:xfrm>
            <a:off x="8896657" y="854087"/>
            <a:ext cx="1579473" cy="1754326"/>
          </a:xfrm>
          <a:prstGeom prst="rect">
            <a:avLst/>
          </a:prstGeom>
          <a:solidFill>
            <a:srgbClr val="FBA617"/>
          </a:solidFill>
          <a:ln>
            <a:noFill/>
          </a:ln>
        </p:spPr>
        <p:txBody>
          <a:bodyPr wrap="square" rtlCol="0">
            <a:spAutoFit/>
          </a:bodyPr>
          <a:lstStyle/>
          <a:p>
            <a:r>
              <a:rPr lang="en-GB" dirty="0">
                <a:solidFill>
                  <a:schemeClr val="bg1"/>
                </a:solidFill>
              </a:rPr>
              <a:t>Appeal</a:t>
            </a:r>
          </a:p>
          <a:p>
            <a:endParaRPr lang="en-GB" dirty="0"/>
          </a:p>
          <a:p>
            <a:endParaRPr lang="en-GB" dirty="0"/>
          </a:p>
          <a:p>
            <a:endParaRPr lang="en-GB" dirty="0"/>
          </a:p>
          <a:p>
            <a:endParaRPr lang="en-GB" dirty="0"/>
          </a:p>
          <a:p>
            <a:endParaRPr lang="en-GB" dirty="0"/>
          </a:p>
        </p:txBody>
      </p:sp>
      <p:sp>
        <p:nvSpPr>
          <p:cNvPr id="14" name="ZoneTexte 13"/>
          <p:cNvSpPr txBox="1"/>
          <p:nvPr/>
        </p:nvSpPr>
        <p:spPr>
          <a:xfrm>
            <a:off x="8933976" y="3018964"/>
            <a:ext cx="1504834" cy="1754326"/>
          </a:xfrm>
          <a:prstGeom prst="rect">
            <a:avLst/>
          </a:prstGeom>
          <a:solidFill>
            <a:srgbClr val="FBA617"/>
          </a:solidFill>
          <a:ln>
            <a:noFill/>
          </a:ln>
        </p:spPr>
        <p:txBody>
          <a:bodyPr wrap="square" rtlCol="0">
            <a:spAutoFit/>
          </a:bodyPr>
          <a:lstStyle/>
          <a:p>
            <a:pPr algn="ctr"/>
            <a:r>
              <a:rPr lang="en-GB" dirty="0">
                <a:solidFill>
                  <a:schemeClr val="bg1"/>
                </a:solidFill>
              </a:rPr>
              <a:t>Execution of the sentence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0182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437016"/>
            <a:ext cx="7429499"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Procedural rights of the child suspect at the police station </a:t>
            </a:r>
          </a:p>
          <a:p>
            <a:r>
              <a:rPr lang="en-US" sz="3600" dirty="0">
                <a:solidFill>
                  <a:srgbClr val="FBA617"/>
                </a:solidFill>
              </a:rPr>
              <a:t>Brainstorming </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84589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 4</a:t>
            </a:r>
            <a:br>
              <a:rPr lang="fr-BE" sz="16000" dirty="0">
                <a:solidFill>
                  <a:srgbClr val="FF6600"/>
                </a:solidFill>
              </a:rPr>
            </a:br>
            <a:r>
              <a:rPr lang="fr-BE" dirty="0">
                <a:solidFill>
                  <a:srgbClr val="FF6600"/>
                </a:solidFill>
              </a:rPr>
              <a:t> </a:t>
            </a:r>
          </a:p>
        </p:txBody>
      </p:sp>
      <p:sp>
        <p:nvSpPr>
          <p:cNvPr id="7" name="Bulle ronde 6"/>
          <p:cNvSpPr/>
          <p:nvPr/>
        </p:nvSpPr>
        <p:spPr>
          <a:xfrm>
            <a:off x="2806700" y="2762069"/>
            <a:ext cx="3143385" cy="1148137"/>
          </a:xfrm>
          <a:prstGeom prst="wedgeEllipseCallout">
            <a:avLst>
              <a:gd name="adj1" fmla="val -24469"/>
              <a:gd name="adj2" fmla="val 79092"/>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4502748" y="3236273"/>
            <a:ext cx="2146300" cy="1111068"/>
          </a:xfrm>
          <a:prstGeom prst="wedgeEllipseCallout">
            <a:avLst>
              <a:gd name="adj1" fmla="val 44619"/>
              <a:gd name="adj2" fmla="val 55863"/>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01012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01780" y="1258431"/>
            <a:ext cx="9144000" cy="1208287"/>
          </a:xfrm>
        </p:spPr>
        <p:txBody>
          <a:bodyPr>
            <a:normAutofit fontScale="90000"/>
          </a:bodyPr>
          <a:lstStyle/>
          <a:p>
            <a:r>
              <a:rPr lang="fr-BE" dirty="0">
                <a:solidFill>
                  <a:srgbClr val="EC7F20"/>
                </a:solidFill>
              </a:rPr>
              <a:t>Module 1</a:t>
            </a:r>
            <a:br>
              <a:rPr lang="fr-BE" dirty="0">
                <a:solidFill>
                  <a:srgbClr val="EC7F20"/>
                </a:solidFill>
              </a:rPr>
            </a:br>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03286" y="2027617"/>
            <a:ext cx="9144000" cy="1655762"/>
          </a:xfrm>
        </p:spPr>
        <p:txBody>
          <a:bodyPr>
            <a:normAutofit lnSpcReduction="10000"/>
          </a:bodyPr>
          <a:lstStyle/>
          <a:p>
            <a:pPr>
              <a:lnSpc>
                <a:spcPct val="100000"/>
              </a:lnSpc>
            </a:pPr>
            <a:r>
              <a:rPr lang="en-US" sz="3600" dirty="0">
                <a:solidFill>
                  <a:srgbClr val="FF9933"/>
                </a:solidFill>
              </a:rPr>
              <a:t>Specifics of criminal proceedings for children in conflict with the law – Knowing it and explaining it to children</a:t>
            </a:r>
            <a:endParaRPr lang="fr-BE" sz="3600" dirty="0">
              <a:solidFill>
                <a:srgbClr val="FF9933"/>
              </a:solidFill>
            </a:endParaRPr>
          </a:p>
        </p:txBody>
      </p:sp>
      <p:pic>
        <p:nvPicPr>
          <p:cNvPr id="8" name="Image 7"/>
          <p:cNvPicPr/>
          <p:nvPr/>
        </p:nvPicPr>
        <p:blipFill>
          <a:blip r:embed="rId3"/>
          <a:stretch>
            <a:fillRect/>
          </a:stretch>
        </p:blipFill>
        <p:spPr>
          <a:xfrm>
            <a:off x="4186506" y="4208061"/>
            <a:ext cx="1589606" cy="1332660"/>
          </a:xfrm>
          <a:prstGeom prst="rect">
            <a:avLst/>
          </a:prstGeom>
        </p:spPr>
      </p:pic>
      <p:sp>
        <p:nvSpPr>
          <p:cNvPr id="9" name="ZoneTexte 8">
            <a:extLst>
              <a:ext uri="{FF2B5EF4-FFF2-40B4-BE49-F238E27FC236}">
                <a16:creationId xmlns:a16="http://schemas.microsoft.com/office/drawing/2014/main" id="{31378776-A142-408E-9964-67E8A49530E5}"/>
              </a:ext>
            </a:extLst>
          </p:cNvPr>
          <p:cNvSpPr txBox="1"/>
          <p:nvPr/>
        </p:nvSpPr>
        <p:spPr>
          <a:xfrm>
            <a:off x="6017601" y="4591188"/>
            <a:ext cx="2574587" cy="646331"/>
          </a:xfrm>
          <a:prstGeom prst="rect">
            <a:avLst/>
          </a:prstGeom>
          <a:noFill/>
        </p:spPr>
        <p:txBody>
          <a:bodyPr wrap="square" rtlCol="0">
            <a:spAutoFit/>
          </a:bodyPr>
          <a:lstStyle/>
          <a:p>
            <a:r>
              <a:rPr lang="en-GB" dirty="0">
                <a:solidFill>
                  <a:prstClr val="black"/>
                </a:solidFill>
              </a:rPr>
              <a:t>INSERT TIMING and/or Agenda (incl. break)</a:t>
            </a:r>
          </a:p>
        </p:txBody>
      </p:sp>
    </p:spTree>
    <p:extLst>
      <p:ext uri="{BB962C8B-B14F-4D97-AF65-F5344CB8AC3E}">
        <p14:creationId xmlns:p14="http://schemas.microsoft.com/office/powerpoint/2010/main" val="68981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1437016"/>
            <a:ext cx="7429499"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Procedural rights of the child during a hearing with a judge </a:t>
            </a:r>
          </a:p>
          <a:p>
            <a:r>
              <a:rPr lang="en-US" sz="3600" dirty="0">
                <a:solidFill>
                  <a:srgbClr val="FBA617"/>
                </a:solidFill>
              </a:rPr>
              <a:t>Brainstorming </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84589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 5</a:t>
            </a:r>
            <a:br>
              <a:rPr lang="fr-BE" sz="16000" dirty="0">
                <a:solidFill>
                  <a:srgbClr val="FF6600"/>
                </a:solidFill>
              </a:rPr>
            </a:br>
            <a:r>
              <a:rPr lang="fr-BE" dirty="0">
                <a:solidFill>
                  <a:srgbClr val="FF6600"/>
                </a:solidFill>
              </a:rPr>
              <a:t> </a:t>
            </a:r>
          </a:p>
        </p:txBody>
      </p:sp>
      <p:sp>
        <p:nvSpPr>
          <p:cNvPr id="7" name="Bulle ronde 6"/>
          <p:cNvSpPr/>
          <p:nvPr/>
        </p:nvSpPr>
        <p:spPr>
          <a:xfrm>
            <a:off x="5575898" y="3650232"/>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Bulle ronde 8"/>
          <p:cNvSpPr/>
          <p:nvPr/>
        </p:nvSpPr>
        <p:spPr>
          <a:xfrm>
            <a:off x="7147590" y="4224300"/>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3589641" y="4271055"/>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06149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095154" y="2036863"/>
            <a:ext cx="7429499" cy="27176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Informing young persons on their rights and the procedure </a:t>
            </a:r>
          </a:p>
          <a:p>
            <a:endParaRPr lang="en-US" sz="3600" dirty="0">
              <a:solidFill>
                <a:srgbClr val="FBA617"/>
              </a:solidFill>
            </a:endParaRPr>
          </a:p>
          <a:p>
            <a:r>
              <a:rPr lang="en-US" sz="3600" dirty="0">
                <a:solidFill>
                  <a:srgbClr val="FBA617"/>
                </a:solidFill>
              </a:rPr>
              <a:t>Child friendly support and role play </a:t>
            </a:r>
            <a:endParaRPr lang="fr-BE" sz="3600" dirty="0">
              <a:solidFill>
                <a:srgbClr val="FBA617"/>
              </a:solidFill>
            </a:endParaRPr>
          </a:p>
        </p:txBody>
      </p:sp>
      <p:sp>
        <p:nvSpPr>
          <p:cNvPr id="15" name="Titre 1">
            <a:extLst>
              <a:ext uri="{FF2B5EF4-FFF2-40B4-BE49-F238E27FC236}">
                <a16:creationId xmlns:a16="http://schemas.microsoft.com/office/drawing/2014/main" id="{B488E8A8-1127-461C-B276-1561DA8E25BF}"/>
              </a:ext>
            </a:extLst>
          </p:cNvPr>
          <p:cNvSpPr txBox="1">
            <a:spLocks/>
          </p:cNvSpPr>
          <p:nvPr/>
        </p:nvSpPr>
        <p:spPr>
          <a:xfrm>
            <a:off x="3237903" y="1482676"/>
            <a:ext cx="9144000" cy="45606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21600" dirty="0">
                <a:solidFill>
                  <a:srgbClr val="EC7F20"/>
                </a:solidFill>
              </a:rPr>
              <a:t>Part 6</a:t>
            </a:r>
            <a:br>
              <a:rPr lang="fr-BE" sz="16000" dirty="0">
                <a:solidFill>
                  <a:srgbClr val="FF6600"/>
                </a:solidFill>
              </a:rPr>
            </a:br>
            <a:r>
              <a:rPr lang="fr-BE" dirty="0">
                <a:solidFill>
                  <a:srgbClr val="FF6600"/>
                </a:solidFill>
              </a:rPr>
              <a:t> </a:t>
            </a:r>
          </a:p>
        </p:txBody>
      </p:sp>
    </p:spTree>
    <p:extLst>
      <p:ext uri="{BB962C8B-B14F-4D97-AF65-F5344CB8AC3E}">
        <p14:creationId xmlns:p14="http://schemas.microsoft.com/office/powerpoint/2010/main" val="334123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2709086" y="2546856"/>
            <a:ext cx="3907409" cy="169781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Using a child-friendly support to inform the child on the next steps of the procedure</a:t>
            </a:r>
            <a:endParaRPr lang="fr-BE" sz="3600" dirty="0">
              <a:solidFill>
                <a:srgbClr val="FBA617"/>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a:solidFill>
                  <a:schemeClr val="bg1"/>
                </a:solidFill>
              </a:rPr>
              <a:t>Part 6: Information</a:t>
            </a:r>
            <a:endParaRPr lang="fr-BE" sz="3600" dirty="0">
              <a:solidFill>
                <a:schemeClr val="bg1"/>
              </a:solidFill>
            </a:endParaRPr>
          </a:p>
        </p:txBody>
      </p:sp>
      <p:pic>
        <p:nvPicPr>
          <p:cNvPr id="3" name="Image 2"/>
          <p:cNvPicPr>
            <a:picLocks noChangeAspect="1"/>
          </p:cNvPicPr>
          <p:nvPr/>
        </p:nvPicPr>
        <p:blipFill rotWithShape="1">
          <a:blip r:embed="rId3"/>
          <a:srcRect l="1412"/>
          <a:stretch/>
        </p:blipFill>
        <p:spPr>
          <a:xfrm>
            <a:off x="7033846" y="112542"/>
            <a:ext cx="4030917" cy="5697416"/>
          </a:xfrm>
          <a:prstGeom prst="rect">
            <a:avLst/>
          </a:prstGeom>
        </p:spPr>
      </p:pic>
    </p:spTree>
    <p:extLst>
      <p:ext uri="{BB962C8B-B14F-4D97-AF65-F5344CB8AC3E}">
        <p14:creationId xmlns:p14="http://schemas.microsoft.com/office/powerpoint/2010/main" val="3608974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Sous-titre 2">
            <a:extLst>
              <a:ext uri="{FF2B5EF4-FFF2-40B4-BE49-F238E27FC236}">
                <a16:creationId xmlns:a16="http://schemas.microsoft.com/office/drawing/2014/main" id="{5759FC79-A880-4F68-9DAF-8208F35749D7}"/>
              </a:ext>
            </a:extLst>
          </p:cNvPr>
          <p:cNvSpPr txBox="1">
            <a:spLocks/>
          </p:cNvSpPr>
          <p:nvPr/>
        </p:nvSpPr>
        <p:spPr>
          <a:xfrm>
            <a:off x="4878127" y="372486"/>
            <a:ext cx="3907409" cy="169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BA617"/>
                </a:solidFill>
              </a:rPr>
              <a:t>Informing a child – Role play</a:t>
            </a:r>
            <a:endParaRPr lang="fr-BE" sz="3600" dirty="0">
              <a:solidFill>
                <a:srgbClr val="FBA617"/>
              </a:solidFill>
            </a:endParaRPr>
          </a:p>
          <a:p>
            <a:endParaRPr lang="fr-BE" sz="3600" dirty="0">
              <a:solidFill>
                <a:srgbClr val="FBA617"/>
              </a:solidFill>
            </a:endParaRP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65897" y="185148"/>
            <a:ext cx="4159847" cy="1129633"/>
          </a:xfrm>
        </p:spPr>
        <p:txBody>
          <a:bodyPr>
            <a:normAutofit/>
          </a:bodyPr>
          <a:lstStyle/>
          <a:p>
            <a:pPr algn="l"/>
            <a:r>
              <a:rPr lang="en-US" sz="3600" dirty="0">
                <a:solidFill>
                  <a:schemeClr val="bg1"/>
                </a:solidFill>
              </a:rPr>
              <a:t>Part 6: Information</a:t>
            </a:r>
            <a:endParaRPr lang="fr-BE" sz="3600" dirty="0">
              <a:solidFill>
                <a:schemeClr val="bg1"/>
              </a:solidFill>
            </a:endParaRPr>
          </a:p>
        </p:txBody>
      </p:sp>
      <p:sp>
        <p:nvSpPr>
          <p:cNvPr id="6" name="ZoneTexte 5"/>
          <p:cNvSpPr txBox="1"/>
          <p:nvPr/>
        </p:nvSpPr>
        <p:spPr>
          <a:xfrm>
            <a:off x="3049075" y="2721834"/>
            <a:ext cx="4914764" cy="3416320"/>
          </a:xfrm>
          <a:prstGeom prst="rect">
            <a:avLst/>
          </a:prstGeom>
          <a:noFill/>
        </p:spPr>
        <p:txBody>
          <a:bodyPr wrap="square" rtlCol="0">
            <a:spAutoFit/>
          </a:bodyPr>
          <a:lstStyle/>
          <a:p>
            <a:pPr marL="342900" indent="-342900">
              <a:buFont typeface="+mj-lt"/>
              <a:buAutoNum type="arabicPeriod"/>
            </a:pPr>
            <a:r>
              <a:rPr lang="en-GB" dirty="0"/>
              <a:t>Pair up;</a:t>
            </a:r>
          </a:p>
          <a:p>
            <a:pPr marL="342900" indent="-342900">
              <a:buFont typeface="+mj-lt"/>
              <a:buAutoNum type="arabicPeriod"/>
            </a:pPr>
            <a:r>
              <a:rPr lang="en-GB" dirty="0"/>
              <a:t>Pick situation 1;</a:t>
            </a:r>
          </a:p>
          <a:p>
            <a:pPr marL="342900" indent="-342900">
              <a:buFont typeface="+mj-lt"/>
              <a:buAutoNum type="arabicPeriod"/>
            </a:pPr>
            <a:r>
              <a:rPr lang="en-GB" dirty="0"/>
              <a:t>Read the situation;</a:t>
            </a:r>
          </a:p>
          <a:p>
            <a:pPr marL="342900" indent="-342900">
              <a:buFont typeface="+mj-lt"/>
              <a:buAutoNum type="arabicPeriod"/>
            </a:pPr>
            <a:r>
              <a:rPr lang="en-GB" dirty="0"/>
              <a:t>Play the situation:</a:t>
            </a:r>
            <a:r>
              <a:rPr lang="en-GB" dirty="0">
                <a:sym typeface="Wingdings" panose="05000000000000000000" pitchFamily="2" charset="2"/>
              </a:rPr>
              <a:t> really </a:t>
            </a:r>
            <a:r>
              <a:rPr lang="en-GB" b="1" u="sng" dirty="0">
                <a:sym typeface="Wingdings" panose="05000000000000000000" pitchFamily="2" charset="2"/>
              </a:rPr>
              <a:t>embody</a:t>
            </a:r>
            <a:r>
              <a:rPr lang="en-GB" dirty="0">
                <a:sym typeface="Wingdings" panose="05000000000000000000" pitchFamily="2" charset="2"/>
              </a:rPr>
              <a:t> the child or the lawyer you are supposed to be;</a:t>
            </a:r>
            <a:endParaRPr lang="en-GB" dirty="0"/>
          </a:p>
          <a:p>
            <a:pPr marL="342900" indent="-342900">
              <a:buFont typeface="+mj-lt"/>
              <a:buAutoNum type="arabicPeriod"/>
            </a:pPr>
            <a:r>
              <a:rPr lang="en-GB" dirty="0"/>
              <a:t>Take notes on the card, </a:t>
            </a:r>
          </a:p>
          <a:p>
            <a:pPr marL="342900" indent="-342900">
              <a:buFont typeface="+mj-lt"/>
              <a:buAutoNum type="arabicPeriod"/>
            </a:pPr>
            <a:r>
              <a:rPr lang="en-GB" dirty="0"/>
              <a:t>Finish the play and exchange with your pair about your impressions and what you wrote.</a:t>
            </a:r>
          </a:p>
          <a:p>
            <a:pPr marL="342900" indent="-342900">
              <a:buFont typeface="+mj-lt"/>
              <a:buAutoNum type="arabicPeriod"/>
            </a:pPr>
            <a:r>
              <a:rPr lang="fr-BE" dirty="0"/>
              <a:t>Do </a:t>
            </a:r>
            <a:r>
              <a:rPr lang="fr-BE" dirty="0" err="1"/>
              <a:t>it</a:t>
            </a:r>
            <a:r>
              <a:rPr lang="fr-BE" dirty="0"/>
              <a:t> </a:t>
            </a:r>
            <a:r>
              <a:rPr lang="fr-BE" dirty="0" err="1"/>
              <a:t>again</a:t>
            </a:r>
            <a:r>
              <a:rPr lang="fr-BE" dirty="0"/>
              <a:t> </a:t>
            </a:r>
            <a:r>
              <a:rPr lang="fr-BE" dirty="0" err="1"/>
              <a:t>with</a:t>
            </a:r>
            <a:r>
              <a:rPr lang="fr-BE" dirty="0"/>
              <a:t> situation 2, 3 and 4</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pic>
        <p:nvPicPr>
          <p:cNvPr id="9" name="Image 8"/>
          <p:cNvPicPr>
            <a:picLocks noChangeAspect="1"/>
          </p:cNvPicPr>
          <p:nvPr/>
        </p:nvPicPr>
        <p:blipFill>
          <a:blip r:embed="rId3"/>
          <a:stretch>
            <a:fillRect/>
          </a:stretch>
        </p:blipFill>
        <p:spPr>
          <a:xfrm>
            <a:off x="10345287" y="2124610"/>
            <a:ext cx="1419225" cy="1562100"/>
          </a:xfrm>
          <a:prstGeom prst="rect">
            <a:avLst/>
          </a:prstGeom>
        </p:spPr>
      </p:pic>
      <p:pic>
        <p:nvPicPr>
          <p:cNvPr id="10" name="Image 9"/>
          <p:cNvPicPr>
            <a:picLocks noChangeAspect="1"/>
          </p:cNvPicPr>
          <p:nvPr/>
        </p:nvPicPr>
        <p:blipFill>
          <a:blip r:embed="rId4"/>
          <a:stretch>
            <a:fillRect/>
          </a:stretch>
        </p:blipFill>
        <p:spPr>
          <a:xfrm>
            <a:off x="10481392" y="233305"/>
            <a:ext cx="1083501" cy="1536601"/>
          </a:xfrm>
          <a:prstGeom prst="rect">
            <a:avLst/>
          </a:prstGeom>
        </p:spPr>
      </p:pic>
      <p:pic>
        <p:nvPicPr>
          <p:cNvPr id="11" name="Image 10"/>
          <p:cNvPicPr>
            <a:picLocks noChangeAspect="1"/>
          </p:cNvPicPr>
          <p:nvPr/>
        </p:nvPicPr>
        <p:blipFill rotWithShape="1">
          <a:blip r:embed="rId5"/>
          <a:srcRect t="3683"/>
          <a:stretch/>
        </p:blipFill>
        <p:spPr>
          <a:xfrm>
            <a:off x="8997666" y="704951"/>
            <a:ext cx="1004008" cy="1533578"/>
          </a:xfrm>
          <a:prstGeom prst="rect">
            <a:avLst/>
          </a:prstGeom>
        </p:spPr>
      </p:pic>
      <p:pic>
        <p:nvPicPr>
          <p:cNvPr id="12" name="Image 11"/>
          <p:cNvPicPr>
            <a:picLocks noChangeAspect="1"/>
          </p:cNvPicPr>
          <p:nvPr/>
        </p:nvPicPr>
        <p:blipFill>
          <a:blip r:embed="rId6"/>
          <a:stretch>
            <a:fillRect/>
          </a:stretch>
        </p:blipFill>
        <p:spPr>
          <a:xfrm>
            <a:off x="8630188" y="2531171"/>
            <a:ext cx="1093497" cy="1669710"/>
          </a:xfrm>
          <a:prstGeom prst="rect">
            <a:avLst/>
          </a:prstGeom>
        </p:spPr>
      </p:pic>
      <p:pic>
        <p:nvPicPr>
          <p:cNvPr id="13" name="Image 12"/>
          <p:cNvPicPr>
            <a:picLocks noChangeAspect="1"/>
          </p:cNvPicPr>
          <p:nvPr/>
        </p:nvPicPr>
        <p:blipFill>
          <a:blip r:embed="rId7"/>
          <a:stretch>
            <a:fillRect/>
          </a:stretch>
        </p:blipFill>
        <p:spPr>
          <a:xfrm>
            <a:off x="10001674" y="4157309"/>
            <a:ext cx="1096799" cy="1633189"/>
          </a:xfrm>
          <a:prstGeom prst="rect">
            <a:avLst/>
          </a:prstGeom>
        </p:spPr>
      </p:pic>
      <p:pic>
        <p:nvPicPr>
          <p:cNvPr id="14" name="Image 13"/>
          <p:cNvPicPr>
            <a:picLocks noChangeAspect="1"/>
          </p:cNvPicPr>
          <p:nvPr/>
        </p:nvPicPr>
        <p:blipFill>
          <a:blip r:embed="rId8"/>
          <a:stretch>
            <a:fillRect/>
          </a:stretch>
        </p:blipFill>
        <p:spPr>
          <a:xfrm>
            <a:off x="4063262" y="1314781"/>
            <a:ext cx="1417600" cy="1319834"/>
          </a:xfrm>
          <a:prstGeom prst="rect">
            <a:avLst/>
          </a:prstGeom>
        </p:spPr>
      </p:pic>
    </p:spTree>
    <p:extLst>
      <p:ext uri="{BB962C8B-B14F-4D97-AF65-F5344CB8AC3E}">
        <p14:creationId xmlns:p14="http://schemas.microsoft.com/office/powerpoint/2010/main" val="421773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1286438389"/>
              </p:ext>
            </p:extLst>
          </p:nvPr>
        </p:nvGraphicFramePr>
        <p:xfrm>
          <a:off x="6871407" y="2936925"/>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1 – The minor</a:t>
            </a:r>
          </a:p>
        </p:txBody>
      </p:sp>
      <p:sp>
        <p:nvSpPr>
          <p:cNvPr id="3" name="Espace réservé du contenu 2"/>
          <p:cNvSpPr>
            <a:spLocks noGrp="1"/>
          </p:cNvSpPr>
          <p:nvPr>
            <p:ph sz="half" idx="1"/>
          </p:nvPr>
        </p:nvSpPr>
        <p:spPr>
          <a:xfrm>
            <a:off x="996901" y="906235"/>
            <a:ext cx="4702273" cy="1477108"/>
          </a:xfrm>
        </p:spPr>
        <p:txBody>
          <a:bodyPr>
            <a:normAutofit/>
          </a:bodyPr>
          <a:lstStyle/>
          <a:p>
            <a:pPr marL="0" indent="0" algn="just">
              <a:buNone/>
            </a:pPr>
            <a:r>
              <a:rPr lang="en-GB" sz="1200" b="1" dirty="0"/>
              <a:t>Situation: </a:t>
            </a:r>
            <a:r>
              <a:rPr lang="en-GB" sz="1200" dirty="0"/>
              <a:t>You are a 17 year old boy. You have just been arrested by the police with some cannabis on you. The police also found 5 cell phones in your pockets. You don’t want to talk to the police nor to anyone else. You are sure that you will be out in one or two hours if you remain silent and do not tell a word to anyone.</a:t>
            </a:r>
          </a:p>
          <a:p>
            <a:pPr marL="0" indent="0" algn="just">
              <a:buNone/>
            </a:pPr>
            <a:r>
              <a:rPr lang="en-GB" sz="1200" dirty="0"/>
              <a:t>A professional enters the room, s/he start talking to you.</a:t>
            </a:r>
          </a:p>
          <a:p>
            <a:pPr marL="0" indent="0">
              <a:buNone/>
            </a:pPr>
            <a:endParaRPr lang="en-GB" dirty="0"/>
          </a:p>
          <a:p>
            <a:endParaRPr lang="en-GB" dirty="0"/>
          </a:p>
          <a:p>
            <a:endParaRPr lang="en-GB"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3963062855"/>
              </p:ext>
            </p:extLst>
          </p:nvPr>
        </p:nvGraphicFramePr>
        <p:xfrm>
          <a:off x="854026" y="3056102"/>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1 – The lawyer</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685800" y="2461448"/>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a:t>What did you understand?</a:t>
            </a:r>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85800" y="2305237"/>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200" b="1" dirty="0"/>
              <a:t>Situation: </a:t>
            </a:r>
            <a:r>
              <a:rPr lang="en-GB" sz="1200" dirty="0"/>
              <a:t>You are a lawyer, you have been called to represent a 17 years old boy who have just been arrested by the police with an important quantity of cannabis and 5 cell phone on him. The police wants to interrogate him, you have only 5 minutes with him before the hearing with the police.</a:t>
            </a:r>
          </a:p>
          <a:p>
            <a:pPr marL="0" indent="0" algn="just">
              <a:buFont typeface="Arial" panose="020B0604020202020204" pitchFamily="34" charset="0"/>
              <a:buNone/>
            </a:pPr>
            <a:r>
              <a:rPr lang="en-GB" sz="1200" dirty="0"/>
              <a:t>You enter the room and start talking with your young client.</a:t>
            </a:r>
          </a:p>
          <a:p>
            <a:pPr marL="0" indent="0">
              <a:buFont typeface="Arial" panose="020B0604020202020204" pitchFamily="34" charset="0"/>
              <a:buNone/>
            </a:pPr>
            <a:endParaRPr lang="en-GB" dirty="0"/>
          </a:p>
          <a:p>
            <a:endParaRPr lang="en-GB" dirty="0"/>
          </a:p>
          <a:p>
            <a:endParaRPr lang="en-GB" dirty="0"/>
          </a:p>
        </p:txBody>
      </p:sp>
      <p:sp>
        <p:nvSpPr>
          <p:cNvPr id="11" name="Espace réservé du contenu 2"/>
          <p:cNvSpPr txBox="1">
            <a:spLocks/>
          </p:cNvSpPr>
          <p:nvPr/>
        </p:nvSpPr>
        <p:spPr>
          <a:xfrm>
            <a:off x="7347283" y="2383343"/>
            <a:ext cx="4485843"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What did you understand from the child? What did you tell him?</a:t>
            </a:r>
          </a:p>
          <a:p>
            <a:pPr marL="0" indent="0">
              <a:buNone/>
            </a:pPr>
            <a:endParaRPr lang="en-GB" sz="1400" b="1" dirty="0"/>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96721" y="2273636"/>
            <a:ext cx="622203" cy="638722"/>
          </a:xfrm>
          <a:prstGeom prst="rect">
            <a:avLst/>
          </a:prstGeom>
        </p:spPr>
      </p:pic>
      <p:pic>
        <p:nvPicPr>
          <p:cNvPr id="14" name="Image 13"/>
          <p:cNvPicPr>
            <a:picLocks noChangeAspect="1"/>
          </p:cNvPicPr>
          <p:nvPr/>
        </p:nvPicPr>
        <p:blipFill>
          <a:blip r:embed="rId5"/>
          <a:stretch>
            <a:fillRect/>
          </a:stretch>
        </p:blipFill>
        <p:spPr>
          <a:xfrm>
            <a:off x="4709457" y="5177101"/>
            <a:ext cx="1083501" cy="1536601"/>
          </a:xfrm>
          <a:prstGeom prst="rect">
            <a:avLst/>
          </a:prstGeom>
        </p:spPr>
      </p:pic>
      <p:sp>
        <p:nvSpPr>
          <p:cNvPr id="15" name="Triangle isocèle 14"/>
          <p:cNvSpPr/>
          <p:nvPr/>
        </p:nvSpPr>
        <p:spPr>
          <a:xfrm rot="5400000">
            <a:off x="-179555" y="15840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riangle isocèle 15"/>
          <p:cNvSpPr/>
          <p:nvPr/>
        </p:nvSpPr>
        <p:spPr>
          <a:xfrm rot="5400000">
            <a:off x="6188468" y="174125"/>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ZoneTexte 16"/>
          <p:cNvSpPr txBox="1"/>
          <p:nvPr/>
        </p:nvSpPr>
        <p:spPr>
          <a:xfrm>
            <a:off x="242668" y="225820"/>
            <a:ext cx="611358" cy="584775"/>
          </a:xfrm>
          <a:prstGeom prst="rect">
            <a:avLst/>
          </a:prstGeom>
          <a:noFill/>
        </p:spPr>
        <p:txBody>
          <a:bodyPr wrap="square" rtlCol="0">
            <a:spAutoFit/>
          </a:bodyPr>
          <a:lstStyle/>
          <a:p>
            <a:r>
              <a:rPr lang="en-GB" sz="3200" b="1" dirty="0">
                <a:solidFill>
                  <a:schemeClr val="bg1"/>
                </a:solidFill>
              </a:rPr>
              <a:t>A</a:t>
            </a:r>
          </a:p>
        </p:txBody>
      </p:sp>
      <p:sp>
        <p:nvSpPr>
          <p:cNvPr id="18" name="ZoneTexte 17"/>
          <p:cNvSpPr txBox="1"/>
          <p:nvPr/>
        </p:nvSpPr>
        <p:spPr>
          <a:xfrm>
            <a:off x="6607566" y="162071"/>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3458955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45542018"/>
              </p:ext>
            </p:extLst>
          </p:nvPr>
        </p:nvGraphicFramePr>
        <p:xfrm>
          <a:off x="6871406" y="2596226"/>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2 – The minor</a:t>
            </a:r>
          </a:p>
        </p:txBody>
      </p:sp>
      <p:sp>
        <p:nvSpPr>
          <p:cNvPr id="3" name="Espace réservé du contenu 2"/>
          <p:cNvSpPr>
            <a:spLocks noGrp="1"/>
          </p:cNvSpPr>
          <p:nvPr>
            <p:ph sz="half" idx="1"/>
          </p:nvPr>
        </p:nvSpPr>
        <p:spPr>
          <a:xfrm>
            <a:off x="925463" y="906235"/>
            <a:ext cx="4702273" cy="1696288"/>
          </a:xfrm>
        </p:spPr>
        <p:txBody>
          <a:bodyPr>
            <a:noAutofit/>
          </a:bodyPr>
          <a:lstStyle/>
          <a:p>
            <a:pPr marL="0" indent="0" algn="just">
              <a:buNone/>
            </a:pPr>
            <a:r>
              <a:rPr lang="en-GB" sz="1200" b="1" dirty="0"/>
              <a:t>Situation: </a:t>
            </a:r>
            <a:r>
              <a:rPr lang="en-GB" sz="1200" dirty="0"/>
              <a:t>You are a 14 years old boy and you have just been arrested by the police for vandalism (with a friend, you made a graffiti on a building and the police caught you in the act). You are very scared about what will happen, what the police is going to do with you, what will be the reaction of your parents when they will know, what will be the consequences on your application to a new school, etc. You did not have time to speak with your friend and you think you should take all the blame for you two because it was your idea, he did not wanted to do this.</a:t>
            </a:r>
          </a:p>
          <a:p>
            <a:pPr marL="0" indent="0" algn="just">
              <a:buNone/>
            </a:pPr>
            <a:r>
              <a:rPr lang="en-GB" sz="1200" dirty="0"/>
              <a:t>A professional enters the room, s/he start talking to you.</a:t>
            </a:r>
          </a:p>
          <a:p>
            <a:pPr marL="0" indent="0" algn="just">
              <a:buNone/>
            </a:pPr>
            <a:endParaRPr lang="en-GB" sz="1200" dirty="0"/>
          </a:p>
          <a:p>
            <a:pPr marL="0" indent="0">
              <a:buNone/>
            </a:pPr>
            <a:endParaRPr lang="en-GB" sz="1200" dirty="0"/>
          </a:p>
          <a:p>
            <a:endParaRPr lang="en-GB" sz="1200" dirty="0"/>
          </a:p>
          <a:p>
            <a:endParaRPr lang="en-GB" sz="1200"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2941368393"/>
              </p:ext>
            </p:extLst>
          </p:nvPr>
        </p:nvGraphicFramePr>
        <p:xfrm>
          <a:off x="854025" y="3411072"/>
          <a:ext cx="4845148" cy="329184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2 – The lawyer</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685799" y="2943959"/>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a:t>What did you understand?</a:t>
            </a:r>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66014" y="2695916"/>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b="1" dirty="0"/>
              <a:t>Situation</a:t>
            </a:r>
            <a:r>
              <a:rPr lang="en-GB" sz="1200" dirty="0"/>
              <a:t>: you are a lawyer, you have been called to represent a 14 years old boy who have just been arrested with another one </a:t>
            </a:r>
            <a:r>
              <a:rPr lang="en-US" sz="1200" dirty="0"/>
              <a:t>for the vandalism of a building owned by the police. You have 5 minutes alone with him in the interrogation room to talk with him before the hearing with the police.</a:t>
            </a:r>
            <a:endParaRPr lang="en-GB" sz="1200" dirty="0"/>
          </a:p>
          <a:p>
            <a:pPr marL="0" indent="0">
              <a:buFont typeface="Arial" panose="020B0604020202020204" pitchFamily="34" charset="0"/>
              <a:buNone/>
            </a:pPr>
            <a:endParaRPr lang="en-GB" dirty="0"/>
          </a:p>
          <a:p>
            <a:endParaRPr lang="en-GB" dirty="0"/>
          </a:p>
          <a:p>
            <a:endParaRPr lang="en-GB" dirty="0"/>
          </a:p>
        </p:txBody>
      </p:sp>
      <p:sp>
        <p:nvSpPr>
          <p:cNvPr id="11" name="Espace réservé du contenu 2"/>
          <p:cNvSpPr txBox="1">
            <a:spLocks/>
          </p:cNvSpPr>
          <p:nvPr/>
        </p:nvSpPr>
        <p:spPr>
          <a:xfrm>
            <a:off x="7182508" y="2029631"/>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What did you understand from the child? What did you tell him?</a:t>
            </a:r>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60305" y="1844576"/>
            <a:ext cx="622203" cy="638722"/>
          </a:xfrm>
          <a:prstGeom prst="rect">
            <a:avLst/>
          </a:prstGeom>
        </p:spPr>
      </p:pic>
      <p:pic>
        <p:nvPicPr>
          <p:cNvPr id="4" name="Image 3"/>
          <p:cNvPicPr>
            <a:picLocks noChangeAspect="1"/>
          </p:cNvPicPr>
          <p:nvPr/>
        </p:nvPicPr>
        <p:blipFill rotWithShape="1">
          <a:blip r:embed="rId5"/>
          <a:srcRect t="3683"/>
          <a:stretch/>
        </p:blipFill>
        <p:spPr>
          <a:xfrm>
            <a:off x="4763827" y="5245768"/>
            <a:ext cx="1004008" cy="1533578"/>
          </a:xfrm>
          <a:prstGeom prst="rect">
            <a:avLst/>
          </a:prstGeom>
        </p:spPr>
      </p:pic>
      <p:sp>
        <p:nvSpPr>
          <p:cNvPr id="15" name="Triangle isocèle 14"/>
          <p:cNvSpPr/>
          <p:nvPr/>
        </p:nvSpPr>
        <p:spPr>
          <a:xfrm rot="5400000">
            <a:off x="6165634" y="176808"/>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6587857" y="244221"/>
            <a:ext cx="611358" cy="584775"/>
          </a:xfrm>
          <a:prstGeom prst="rect">
            <a:avLst/>
          </a:prstGeom>
          <a:noFill/>
        </p:spPr>
        <p:txBody>
          <a:bodyPr wrap="square" rtlCol="0">
            <a:spAutoFit/>
          </a:bodyPr>
          <a:lstStyle/>
          <a:p>
            <a:r>
              <a:rPr lang="en-GB" sz="3200" b="1" dirty="0">
                <a:solidFill>
                  <a:schemeClr val="bg1"/>
                </a:solidFill>
              </a:rPr>
              <a:t>A</a:t>
            </a:r>
          </a:p>
        </p:txBody>
      </p:sp>
      <p:sp>
        <p:nvSpPr>
          <p:cNvPr id="17" name="Triangle isocèle 16"/>
          <p:cNvSpPr/>
          <p:nvPr/>
        </p:nvSpPr>
        <p:spPr>
          <a:xfrm rot="5400000">
            <a:off x="-191722" y="178548"/>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238009" y="145228"/>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2540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4072544975"/>
              </p:ext>
            </p:extLst>
          </p:nvPr>
        </p:nvGraphicFramePr>
        <p:xfrm>
          <a:off x="6907822" y="2857631"/>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3 – The minor</a:t>
            </a:r>
          </a:p>
        </p:txBody>
      </p:sp>
      <p:sp>
        <p:nvSpPr>
          <p:cNvPr id="3" name="Espace réservé du contenu 2"/>
          <p:cNvSpPr>
            <a:spLocks noGrp="1"/>
          </p:cNvSpPr>
          <p:nvPr>
            <p:ph sz="half" idx="1"/>
          </p:nvPr>
        </p:nvSpPr>
        <p:spPr>
          <a:xfrm>
            <a:off x="925463" y="906235"/>
            <a:ext cx="4702273" cy="1696288"/>
          </a:xfrm>
        </p:spPr>
        <p:txBody>
          <a:bodyPr>
            <a:noAutofit/>
          </a:bodyPr>
          <a:lstStyle/>
          <a:p>
            <a:pPr marL="0" indent="0" algn="just">
              <a:buNone/>
            </a:pPr>
            <a:r>
              <a:rPr lang="en-GB" sz="1200" b="1" dirty="0"/>
              <a:t>Situation: </a:t>
            </a:r>
            <a:r>
              <a:rPr lang="en-GB" sz="1200" dirty="0"/>
              <a:t>You are a 15 years old girl, you will be heard by the police next week as a suspect regarding the harassment and violence against a girl of your school. You have developmental disorder, you speak and act as would a younger girl (8 – 10 years old). You do not understand the situations and explanation as most of 15 y-o teenagers would. </a:t>
            </a:r>
          </a:p>
          <a:p>
            <a:pPr marL="0" indent="0" algn="just">
              <a:buNone/>
            </a:pPr>
            <a:r>
              <a:rPr lang="en-GB" sz="1200" dirty="0"/>
              <a:t>Your parents drove you to the office of your lawyer ahead of the hearing next week with the police. They stay in the meeting room while you enter in the desk of the lawyer.</a:t>
            </a:r>
          </a:p>
          <a:p>
            <a:pPr marL="0" indent="0" algn="just">
              <a:buNone/>
            </a:pPr>
            <a:endParaRPr lang="en-GB" sz="1200" dirty="0"/>
          </a:p>
          <a:p>
            <a:pPr marL="0" indent="0">
              <a:buNone/>
            </a:pPr>
            <a:endParaRPr lang="en-GB" sz="1200" dirty="0"/>
          </a:p>
          <a:p>
            <a:endParaRPr lang="en-GB" sz="1200" dirty="0"/>
          </a:p>
          <a:p>
            <a:endParaRPr lang="en-GB" sz="1200" dirty="0"/>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66573213"/>
              </p:ext>
            </p:extLst>
          </p:nvPr>
        </p:nvGraphicFramePr>
        <p:xfrm>
          <a:off x="800161"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dirty="0"/>
                    </a:p>
                  </a:txBody>
                  <a:tcPr/>
                </a:tc>
                <a:extLst>
                  <a:ext uri="{0D108BD9-81ED-4DB2-BD59-A6C34878D82A}">
                    <a16:rowId xmlns:a16="http://schemas.microsoft.com/office/drawing/2014/main" val="10001"/>
                  </a:ext>
                </a:extLst>
              </a:tr>
              <a:tr h="225000">
                <a:tc>
                  <a:txBody>
                    <a:bodyPr/>
                    <a:lstStyle/>
                    <a:p>
                      <a:endParaRPr lang="en-GB" dirty="0"/>
                    </a:p>
                  </a:txBody>
                  <a:tcPr/>
                </a:tc>
                <a:extLst>
                  <a:ext uri="{0D108BD9-81ED-4DB2-BD59-A6C34878D82A}">
                    <a16:rowId xmlns:a16="http://schemas.microsoft.com/office/drawing/2014/main" val="10002"/>
                  </a:ext>
                </a:extLst>
              </a:tr>
              <a:tr h="225000">
                <a:tc>
                  <a:txBody>
                    <a:bodyPr/>
                    <a:lstStyle/>
                    <a:p>
                      <a:endParaRPr lang="en-GB"/>
                    </a:p>
                  </a:txBody>
                  <a:tcPr/>
                </a:tc>
                <a:extLst>
                  <a:ext uri="{0D108BD9-81ED-4DB2-BD59-A6C34878D82A}">
                    <a16:rowId xmlns:a16="http://schemas.microsoft.com/office/drawing/2014/main" val="10003"/>
                  </a:ext>
                </a:extLst>
              </a:tr>
              <a:tr h="225000">
                <a:tc>
                  <a:txBody>
                    <a:bodyPr/>
                    <a:lstStyle/>
                    <a:p>
                      <a:endParaRPr lang="en-GB" dirty="0"/>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3 – The lawyer</a:t>
            </a:r>
          </a:p>
        </p:txBody>
      </p:sp>
      <p:pic>
        <p:nvPicPr>
          <p:cNvPr id="6" name="Image 5"/>
          <p:cNvPicPr>
            <a:picLocks noChangeAspect="1"/>
          </p:cNvPicPr>
          <p:nvPr/>
        </p:nvPicPr>
        <p:blipFill>
          <a:blip r:embed="rId3"/>
          <a:stretch>
            <a:fillRect/>
          </a:stretch>
        </p:blipFill>
        <p:spPr>
          <a:xfrm>
            <a:off x="10517210" y="5056992"/>
            <a:ext cx="1419225" cy="1562100"/>
          </a:xfrm>
          <a:prstGeom prst="rect">
            <a:avLst/>
          </a:prstGeom>
        </p:spPr>
      </p:pic>
      <p:sp>
        <p:nvSpPr>
          <p:cNvPr id="7" name="Espace réservé du contenu 2"/>
          <p:cNvSpPr txBox="1">
            <a:spLocks/>
          </p:cNvSpPr>
          <p:nvPr/>
        </p:nvSpPr>
        <p:spPr>
          <a:xfrm>
            <a:off x="772999" y="2602523"/>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a:t>What did you understand?</a:t>
            </a:r>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538130" y="2368075"/>
            <a:ext cx="622203" cy="638722"/>
          </a:xfrm>
          <a:prstGeom prst="rect">
            <a:avLst/>
          </a:prstGeom>
        </p:spPr>
      </p:pic>
      <p:sp>
        <p:nvSpPr>
          <p:cNvPr id="10" name="Espace réservé du contenu 2"/>
          <p:cNvSpPr txBox="1">
            <a:spLocks/>
          </p:cNvSpPr>
          <p:nvPr/>
        </p:nvSpPr>
        <p:spPr>
          <a:xfrm>
            <a:off x="6907822" y="841969"/>
            <a:ext cx="4702273" cy="14771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200" b="1" dirty="0"/>
              <a:t>Situation</a:t>
            </a:r>
            <a:r>
              <a:rPr lang="en-GB" sz="1200" dirty="0"/>
              <a:t>: You are a lawyer, three days ago you received a call from parents of a 15 years old girl who is about to be heard by the police because they suspect she harassed and was physically violent against another girl of her school. You arranged a meeting in your office in order to prepare the hearing with your new young client. The hearing with the police will be next week.</a:t>
            </a:r>
          </a:p>
          <a:p>
            <a:pPr marL="0" indent="0" algn="just">
              <a:buNone/>
            </a:pPr>
            <a:r>
              <a:rPr lang="en-GB" sz="1200" dirty="0"/>
              <a:t>You enter in the waiting room and invite the girl (Sofia) to come to your office, your ask the parents to  wait in the waiting room.</a:t>
            </a:r>
          </a:p>
          <a:p>
            <a:pPr marL="0" indent="0" algn="just">
              <a:buNone/>
            </a:pPr>
            <a:endParaRPr lang="en-GB" sz="1200" dirty="0"/>
          </a:p>
          <a:p>
            <a:pPr marL="0" indent="0" algn="just">
              <a:buNone/>
            </a:pPr>
            <a:endParaRPr lang="en-GB" dirty="0"/>
          </a:p>
          <a:p>
            <a:endParaRPr lang="en-GB" dirty="0"/>
          </a:p>
          <a:p>
            <a:endParaRPr lang="en-GB" dirty="0"/>
          </a:p>
        </p:txBody>
      </p:sp>
      <p:sp>
        <p:nvSpPr>
          <p:cNvPr id="11" name="Espace réservé du contenu 2"/>
          <p:cNvSpPr txBox="1">
            <a:spLocks/>
          </p:cNvSpPr>
          <p:nvPr/>
        </p:nvSpPr>
        <p:spPr>
          <a:xfrm>
            <a:off x="7119386" y="2416976"/>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What did you understand from the child? What did you tell her?</a:t>
            </a:r>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497183" y="2169960"/>
            <a:ext cx="622203" cy="638722"/>
          </a:xfrm>
          <a:prstGeom prst="rect">
            <a:avLst/>
          </a:prstGeom>
        </p:spPr>
      </p:pic>
      <p:pic>
        <p:nvPicPr>
          <p:cNvPr id="14" name="Image 13"/>
          <p:cNvPicPr>
            <a:picLocks noChangeAspect="1"/>
          </p:cNvPicPr>
          <p:nvPr/>
        </p:nvPicPr>
        <p:blipFill>
          <a:blip r:embed="rId5"/>
          <a:stretch>
            <a:fillRect/>
          </a:stretch>
        </p:blipFill>
        <p:spPr>
          <a:xfrm>
            <a:off x="4729157" y="5067072"/>
            <a:ext cx="1093497" cy="1669710"/>
          </a:xfrm>
          <a:prstGeom prst="rect">
            <a:avLst/>
          </a:prstGeom>
        </p:spPr>
      </p:pic>
      <p:sp>
        <p:nvSpPr>
          <p:cNvPr id="15" name="Triangle isocèle 14"/>
          <p:cNvSpPr/>
          <p:nvPr/>
        </p:nvSpPr>
        <p:spPr>
          <a:xfrm rot="5400000">
            <a:off x="-179555" y="15840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242668" y="225820"/>
            <a:ext cx="611358" cy="584775"/>
          </a:xfrm>
          <a:prstGeom prst="rect">
            <a:avLst/>
          </a:prstGeom>
          <a:noFill/>
        </p:spPr>
        <p:txBody>
          <a:bodyPr wrap="square" rtlCol="0">
            <a:spAutoFit/>
          </a:bodyPr>
          <a:lstStyle/>
          <a:p>
            <a:r>
              <a:rPr lang="en-GB" sz="3200" b="1" dirty="0">
                <a:solidFill>
                  <a:schemeClr val="bg1"/>
                </a:solidFill>
              </a:rPr>
              <a:t>A</a:t>
            </a:r>
          </a:p>
        </p:txBody>
      </p:sp>
      <p:sp>
        <p:nvSpPr>
          <p:cNvPr id="17" name="Triangle isocèle 16"/>
          <p:cNvSpPr/>
          <p:nvPr/>
        </p:nvSpPr>
        <p:spPr>
          <a:xfrm rot="5400000">
            <a:off x="6188468" y="174125"/>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6607566" y="162071"/>
            <a:ext cx="611358" cy="584775"/>
          </a:xfrm>
          <a:prstGeom prst="rect">
            <a:avLst/>
          </a:prstGeom>
          <a:noFill/>
        </p:spPr>
        <p:txBody>
          <a:bodyPr wrap="square" rtlCol="0">
            <a:spAutoFit/>
          </a:bodyPr>
          <a:lstStyle/>
          <a:p>
            <a:r>
              <a:rPr lang="en-GB" sz="3200" b="1" dirty="0">
                <a:solidFill>
                  <a:schemeClr val="bg1"/>
                </a:solidFill>
              </a:rPr>
              <a:t>B</a:t>
            </a:r>
          </a:p>
        </p:txBody>
      </p:sp>
    </p:spTree>
    <p:extLst>
      <p:ext uri="{BB962C8B-B14F-4D97-AF65-F5344CB8AC3E}">
        <p14:creationId xmlns:p14="http://schemas.microsoft.com/office/powerpoint/2010/main" val="2097171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Espace réservé du contenu 8"/>
          <p:cNvGraphicFramePr>
            <a:graphicFrameLocks/>
          </p:cNvGraphicFramePr>
          <p:nvPr>
            <p:extLst>
              <p:ext uri="{D42A27DB-BD31-4B8C-83A1-F6EECF244321}">
                <p14:modId xmlns:p14="http://schemas.microsoft.com/office/powerpoint/2010/main" val="1055997235"/>
              </p:ext>
            </p:extLst>
          </p:nvPr>
        </p:nvGraphicFramePr>
        <p:xfrm>
          <a:off x="7091287"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a:p>
                  </a:txBody>
                  <a:tcPr/>
                </a:tc>
                <a:extLst>
                  <a:ext uri="{0D108BD9-81ED-4DB2-BD59-A6C34878D82A}">
                    <a16:rowId xmlns:a16="http://schemas.microsoft.com/office/drawing/2014/main" val="10001"/>
                  </a:ext>
                </a:extLst>
              </a:tr>
              <a:tr h="225000">
                <a:tc>
                  <a:txBody>
                    <a:bodyPr/>
                    <a:lstStyle/>
                    <a:p>
                      <a:endParaRPr lang="en-GB"/>
                    </a:p>
                  </a:txBody>
                  <a:tcPr/>
                </a:tc>
                <a:extLst>
                  <a:ext uri="{0D108BD9-81ED-4DB2-BD59-A6C34878D82A}">
                    <a16:rowId xmlns:a16="http://schemas.microsoft.com/office/drawing/2014/main" val="10002"/>
                  </a:ext>
                </a:extLst>
              </a:tr>
              <a:tr h="225000">
                <a:tc>
                  <a:txBody>
                    <a:bodyPr/>
                    <a:lstStyle/>
                    <a:p>
                      <a:endParaRPr lang="en-GB" dirty="0"/>
                    </a:p>
                  </a:txBody>
                  <a:tcPr/>
                </a:tc>
                <a:extLst>
                  <a:ext uri="{0D108BD9-81ED-4DB2-BD59-A6C34878D82A}">
                    <a16:rowId xmlns:a16="http://schemas.microsoft.com/office/drawing/2014/main" val="10003"/>
                  </a:ext>
                </a:extLst>
              </a:tr>
              <a:tr h="225000">
                <a:tc>
                  <a:txBody>
                    <a:bodyPr/>
                    <a:lstStyle/>
                    <a:p>
                      <a:endParaRPr lang="en-GB"/>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2" name="Titre 1"/>
          <p:cNvSpPr>
            <a:spLocks noGrp="1"/>
          </p:cNvSpPr>
          <p:nvPr>
            <p:ph type="title"/>
          </p:nvPr>
        </p:nvSpPr>
        <p:spPr>
          <a:xfrm>
            <a:off x="611358" y="311580"/>
            <a:ext cx="5181600" cy="735331"/>
          </a:xfrm>
        </p:spPr>
        <p:txBody>
          <a:bodyPr>
            <a:normAutofit/>
          </a:bodyPr>
          <a:lstStyle/>
          <a:p>
            <a:pPr algn="ctr"/>
            <a:r>
              <a:rPr lang="en-GB" sz="2400" b="1" dirty="0">
                <a:solidFill>
                  <a:srgbClr val="5CBDB2"/>
                </a:solidFill>
              </a:rPr>
              <a:t>Situation 4 – The minor</a:t>
            </a:r>
          </a:p>
        </p:txBody>
      </p:sp>
      <p:sp>
        <p:nvSpPr>
          <p:cNvPr id="3" name="Espace réservé du contenu 2"/>
          <p:cNvSpPr>
            <a:spLocks noGrp="1"/>
          </p:cNvSpPr>
          <p:nvPr>
            <p:ph sz="half" idx="1"/>
          </p:nvPr>
        </p:nvSpPr>
        <p:spPr>
          <a:xfrm>
            <a:off x="851021" y="906235"/>
            <a:ext cx="4702273" cy="1696288"/>
          </a:xfrm>
        </p:spPr>
        <p:txBody>
          <a:bodyPr>
            <a:noAutofit/>
          </a:bodyPr>
          <a:lstStyle/>
          <a:p>
            <a:pPr marL="0" indent="0" algn="just">
              <a:buNone/>
            </a:pPr>
            <a:r>
              <a:rPr lang="en-GB" sz="1200" b="1" dirty="0"/>
              <a:t>Situation: </a:t>
            </a:r>
            <a:r>
              <a:rPr lang="en-GB" sz="1200" dirty="0"/>
              <a:t>You are a 16 years-old boy who has been arrested a few weeks ago </a:t>
            </a:r>
            <a:r>
              <a:rPr lang="en-US" sz="1200" dirty="0"/>
              <a:t>for very serious acts of violence against another young person. You have been placed in pre-trial detention and you will see again a youth judge for a chamber hearing this afternoon.</a:t>
            </a:r>
            <a:endParaRPr lang="en-GB" sz="1200" dirty="0"/>
          </a:p>
          <a:p>
            <a:pPr marL="0" indent="0">
              <a:buNone/>
            </a:pPr>
            <a:r>
              <a:rPr lang="en-GB" sz="1200" dirty="0"/>
              <a:t>Your are deaf, you usually communicate with sign languages, you manage to read a bit on lips, you can talk. </a:t>
            </a:r>
          </a:p>
          <a:p>
            <a:pPr marL="0" indent="0">
              <a:buNone/>
            </a:pPr>
            <a:r>
              <a:rPr lang="en-GB" sz="1200" dirty="0"/>
              <a:t>While you sit on the waiting room in the Courthouse, a professional comes to talk with you.</a:t>
            </a:r>
          </a:p>
        </p:txBody>
      </p:sp>
      <p:graphicFrame>
        <p:nvGraphicFramePr>
          <p:cNvPr id="9" name="Espace réservé du contenu 8"/>
          <p:cNvGraphicFramePr>
            <a:graphicFrameLocks noGrp="1"/>
          </p:cNvGraphicFramePr>
          <p:nvPr>
            <p:ph sz="half" idx="2"/>
            <p:extLst>
              <p:ext uri="{D42A27DB-BD31-4B8C-83A1-F6EECF244321}">
                <p14:modId xmlns:p14="http://schemas.microsoft.com/office/powerpoint/2010/main" val="66573213"/>
              </p:ext>
            </p:extLst>
          </p:nvPr>
        </p:nvGraphicFramePr>
        <p:xfrm>
          <a:off x="800161" y="3032053"/>
          <a:ext cx="4845148" cy="3657600"/>
        </p:xfrm>
        <a:graphic>
          <a:graphicData uri="http://schemas.openxmlformats.org/drawingml/2006/table">
            <a:tbl>
              <a:tblPr firstRow="1" bandRow="1">
                <a:tableStyleId>{5940675A-B579-460E-94D1-54222C63F5DA}</a:tableStyleId>
              </a:tblPr>
              <a:tblGrid>
                <a:gridCol w="4845148">
                  <a:extLst>
                    <a:ext uri="{9D8B030D-6E8A-4147-A177-3AD203B41FA5}">
                      <a16:colId xmlns:a16="http://schemas.microsoft.com/office/drawing/2014/main" val="20000"/>
                    </a:ext>
                  </a:extLst>
                </a:gridCol>
              </a:tblGrid>
              <a:tr h="225000">
                <a:tc>
                  <a:txBody>
                    <a:bodyPr/>
                    <a:lstStyle/>
                    <a:p>
                      <a:endParaRPr lang="en-GB" dirty="0"/>
                    </a:p>
                  </a:txBody>
                  <a:tcPr/>
                </a:tc>
                <a:extLst>
                  <a:ext uri="{0D108BD9-81ED-4DB2-BD59-A6C34878D82A}">
                    <a16:rowId xmlns:a16="http://schemas.microsoft.com/office/drawing/2014/main" val="10000"/>
                  </a:ext>
                </a:extLst>
              </a:tr>
              <a:tr h="225000">
                <a:tc>
                  <a:txBody>
                    <a:bodyPr/>
                    <a:lstStyle/>
                    <a:p>
                      <a:endParaRPr lang="en-GB" dirty="0"/>
                    </a:p>
                  </a:txBody>
                  <a:tcPr/>
                </a:tc>
                <a:extLst>
                  <a:ext uri="{0D108BD9-81ED-4DB2-BD59-A6C34878D82A}">
                    <a16:rowId xmlns:a16="http://schemas.microsoft.com/office/drawing/2014/main" val="10001"/>
                  </a:ext>
                </a:extLst>
              </a:tr>
              <a:tr h="225000">
                <a:tc>
                  <a:txBody>
                    <a:bodyPr/>
                    <a:lstStyle/>
                    <a:p>
                      <a:endParaRPr lang="en-GB" dirty="0"/>
                    </a:p>
                  </a:txBody>
                  <a:tcPr/>
                </a:tc>
                <a:extLst>
                  <a:ext uri="{0D108BD9-81ED-4DB2-BD59-A6C34878D82A}">
                    <a16:rowId xmlns:a16="http://schemas.microsoft.com/office/drawing/2014/main" val="10002"/>
                  </a:ext>
                </a:extLst>
              </a:tr>
              <a:tr h="225000">
                <a:tc>
                  <a:txBody>
                    <a:bodyPr/>
                    <a:lstStyle/>
                    <a:p>
                      <a:endParaRPr lang="en-GB"/>
                    </a:p>
                  </a:txBody>
                  <a:tcPr/>
                </a:tc>
                <a:extLst>
                  <a:ext uri="{0D108BD9-81ED-4DB2-BD59-A6C34878D82A}">
                    <a16:rowId xmlns:a16="http://schemas.microsoft.com/office/drawing/2014/main" val="10003"/>
                  </a:ext>
                </a:extLst>
              </a:tr>
              <a:tr h="225000">
                <a:tc>
                  <a:txBody>
                    <a:bodyPr/>
                    <a:lstStyle/>
                    <a:p>
                      <a:endParaRPr lang="en-GB" dirty="0"/>
                    </a:p>
                  </a:txBody>
                  <a:tcPr/>
                </a:tc>
                <a:extLst>
                  <a:ext uri="{0D108BD9-81ED-4DB2-BD59-A6C34878D82A}">
                    <a16:rowId xmlns:a16="http://schemas.microsoft.com/office/drawing/2014/main" val="10004"/>
                  </a:ext>
                </a:extLst>
              </a:tr>
              <a:tr h="225000">
                <a:tc>
                  <a:txBody>
                    <a:bodyPr/>
                    <a:lstStyle/>
                    <a:p>
                      <a:endParaRPr lang="en-GB"/>
                    </a:p>
                  </a:txBody>
                  <a:tcPr/>
                </a:tc>
                <a:extLst>
                  <a:ext uri="{0D108BD9-81ED-4DB2-BD59-A6C34878D82A}">
                    <a16:rowId xmlns:a16="http://schemas.microsoft.com/office/drawing/2014/main" val="10005"/>
                  </a:ext>
                </a:extLst>
              </a:tr>
              <a:tr h="225000">
                <a:tc>
                  <a:txBody>
                    <a:bodyPr/>
                    <a:lstStyle/>
                    <a:p>
                      <a:endParaRPr lang="en-GB" dirty="0"/>
                    </a:p>
                  </a:txBody>
                  <a:tcPr/>
                </a:tc>
                <a:extLst>
                  <a:ext uri="{0D108BD9-81ED-4DB2-BD59-A6C34878D82A}">
                    <a16:rowId xmlns:a16="http://schemas.microsoft.com/office/drawing/2014/main" val="10006"/>
                  </a:ext>
                </a:extLst>
              </a:tr>
              <a:tr h="225000">
                <a:tc>
                  <a:txBody>
                    <a:bodyPr/>
                    <a:lstStyle/>
                    <a:p>
                      <a:endParaRPr lang="en-GB" dirty="0"/>
                    </a:p>
                  </a:txBody>
                  <a:tcPr/>
                </a:tc>
                <a:extLst>
                  <a:ext uri="{0D108BD9-81ED-4DB2-BD59-A6C34878D82A}">
                    <a16:rowId xmlns:a16="http://schemas.microsoft.com/office/drawing/2014/main" val="10007"/>
                  </a:ext>
                </a:extLst>
              </a:tr>
              <a:tr h="225000">
                <a:tc>
                  <a:txBody>
                    <a:bodyPr/>
                    <a:lstStyle/>
                    <a:p>
                      <a:endParaRPr lang="en-GB" dirty="0"/>
                    </a:p>
                  </a:txBody>
                  <a:tcPr/>
                </a:tc>
                <a:extLst>
                  <a:ext uri="{0D108BD9-81ED-4DB2-BD59-A6C34878D82A}">
                    <a16:rowId xmlns:a16="http://schemas.microsoft.com/office/drawing/2014/main" val="10008"/>
                  </a:ext>
                </a:extLst>
              </a:tr>
              <a:tr h="225000">
                <a:tc>
                  <a:txBody>
                    <a:bodyPr/>
                    <a:lstStyle/>
                    <a:p>
                      <a:endParaRPr lang="en-GB" dirty="0"/>
                    </a:p>
                  </a:txBody>
                  <a:tcPr/>
                </a:tc>
                <a:extLst>
                  <a:ext uri="{0D108BD9-81ED-4DB2-BD59-A6C34878D82A}">
                    <a16:rowId xmlns:a16="http://schemas.microsoft.com/office/drawing/2014/main" val="10009"/>
                  </a:ext>
                </a:extLst>
              </a:tr>
            </a:tbl>
          </a:graphicData>
        </a:graphic>
      </p:graphicFrame>
      <p:sp>
        <p:nvSpPr>
          <p:cNvPr id="5" name="Titre 1"/>
          <p:cNvSpPr txBox="1">
            <a:spLocks/>
          </p:cNvSpPr>
          <p:nvPr/>
        </p:nvSpPr>
        <p:spPr>
          <a:xfrm>
            <a:off x="6411863" y="303415"/>
            <a:ext cx="5181600" cy="594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rgbClr val="5CBDB2"/>
                </a:solidFill>
              </a:rPr>
              <a:t>Situation 4 – The lawyer</a:t>
            </a:r>
          </a:p>
        </p:txBody>
      </p:sp>
      <p:pic>
        <p:nvPicPr>
          <p:cNvPr id="6" name="Image 5"/>
          <p:cNvPicPr>
            <a:picLocks noChangeAspect="1"/>
          </p:cNvPicPr>
          <p:nvPr/>
        </p:nvPicPr>
        <p:blipFill>
          <a:blip r:embed="rId3"/>
          <a:stretch>
            <a:fillRect/>
          </a:stretch>
        </p:blipFill>
        <p:spPr>
          <a:xfrm>
            <a:off x="10526683" y="5181926"/>
            <a:ext cx="1419225" cy="1562100"/>
          </a:xfrm>
          <a:prstGeom prst="rect">
            <a:avLst/>
          </a:prstGeom>
        </p:spPr>
      </p:pic>
      <p:sp>
        <p:nvSpPr>
          <p:cNvPr id="7" name="Espace réservé du contenu 2"/>
          <p:cNvSpPr txBox="1">
            <a:spLocks/>
          </p:cNvSpPr>
          <p:nvPr/>
        </p:nvSpPr>
        <p:spPr>
          <a:xfrm>
            <a:off x="772999" y="2602523"/>
            <a:ext cx="5181600"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       </a:t>
            </a:r>
            <a:r>
              <a:rPr lang="en-GB" sz="1400" b="1" dirty="0"/>
              <a:t>What did you understand?</a:t>
            </a:r>
          </a:p>
          <a:p>
            <a:pPr marL="0" indent="0">
              <a:buNone/>
            </a:pPr>
            <a:endParaRPr lang="en-GB" sz="1400" dirty="0"/>
          </a:p>
          <a:p>
            <a:endParaRPr lang="en-GB" dirty="0"/>
          </a:p>
          <a:p>
            <a:endParaRPr lang="en-GB" dirty="0"/>
          </a:p>
          <a:p>
            <a:endParaRPr lang="en-GB" dirty="0"/>
          </a:p>
          <a:p>
            <a:endParaRPr lang="en-GB" dirty="0"/>
          </a:p>
        </p:txBody>
      </p:sp>
      <p:pic>
        <p:nvPicPr>
          <p:cNvPr id="8" name="Image 7"/>
          <p:cNvPicPr>
            <a:picLocks noChangeAspect="1"/>
          </p:cNvPicPr>
          <p:nvPr/>
        </p:nvPicPr>
        <p:blipFill>
          <a:blip r:embed="rId4"/>
          <a:stretch>
            <a:fillRect/>
          </a:stretch>
        </p:blipFill>
        <p:spPr>
          <a:xfrm>
            <a:off x="614361" y="2606254"/>
            <a:ext cx="622203" cy="638722"/>
          </a:xfrm>
          <a:prstGeom prst="rect">
            <a:avLst/>
          </a:prstGeom>
        </p:spPr>
      </p:pic>
      <p:sp>
        <p:nvSpPr>
          <p:cNvPr id="10" name="Espace réservé du contenu 2"/>
          <p:cNvSpPr txBox="1">
            <a:spLocks/>
          </p:cNvSpPr>
          <p:nvPr/>
        </p:nvSpPr>
        <p:spPr>
          <a:xfrm>
            <a:off x="7162724" y="813281"/>
            <a:ext cx="4702273" cy="17665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300" b="1" dirty="0"/>
              <a:t>Situation</a:t>
            </a:r>
            <a:r>
              <a:rPr lang="en-GB" sz="1300" dirty="0"/>
              <a:t>: You are a lawyer. You have been called by the legal aid office few days ago to represent a 16 years old boy who is currently placed in pre-trial detention for </a:t>
            </a:r>
            <a:r>
              <a:rPr lang="en-US" sz="1300" dirty="0"/>
              <a:t>very serious acts of violence against another young person. He will meet a youth judge today, for a chamber hearing during which the judge will assess the necessity of maintaining the child in pre-trial detention. </a:t>
            </a:r>
          </a:p>
          <a:p>
            <a:pPr marL="0" indent="0" algn="just">
              <a:buNone/>
            </a:pPr>
            <a:r>
              <a:rPr lang="en-US" sz="1300" dirty="0"/>
              <a:t>You arrived 20 minutes before the hearing at the courthouse in order to meet your young client. You see him in the waiting room and offer him to follow you in the office which is available for lawyers next to the judge’s chamber.</a:t>
            </a:r>
            <a:endParaRPr lang="en-GB" sz="1300" dirty="0"/>
          </a:p>
          <a:p>
            <a:pPr marL="0" indent="0" algn="just">
              <a:buNone/>
            </a:pPr>
            <a:endParaRPr lang="en-GB" dirty="0"/>
          </a:p>
          <a:p>
            <a:endParaRPr lang="en-GB" dirty="0"/>
          </a:p>
          <a:p>
            <a:endParaRPr lang="en-GB" dirty="0"/>
          </a:p>
        </p:txBody>
      </p:sp>
      <p:sp>
        <p:nvSpPr>
          <p:cNvPr id="11" name="Espace réservé du contenu 2"/>
          <p:cNvSpPr txBox="1">
            <a:spLocks/>
          </p:cNvSpPr>
          <p:nvPr/>
        </p:nvSpPr>
        <p:spPr>
          <a:xfrm>
            <a:off x="7119386" y="2602523"/>
            <a:ext cx="4553831" cy="16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t>What did you understand from the child? What did you tell him?</a:t>
            </a:r>
          </a:p>
          <a:p>
            <a:pPr marL="0" indent="0">
              <a:buNone/>
            </a:pPr>
            <a:endParaRPr lang="en-GB" sz="1400" dirty="0"/>
          </a:p>
          <a:p>
            <a:endParaRPr lang="en-GB" dirty="0"/>
          </a:p>
          <a:p>
            <a:endParaRPr lang="en-GB" dirty="0"/>
          </a:p>
          <a:p>
            <a:endParaRPr lang="en-GB" dirty="0"/>
          </a:p>
          <a:p>
            <a:endParaRPr lang="en-GB" dirty="0"/>
          </a:p>
        </p:txBody>
      </p:sp>
      <p:pic>
        <p:nvPicPr>
          <p:cNvPr id="12" name="Image 11"/>
          <p:cNvPicPr>
            <a:picLocks noChangeAspect="1"/>
          </p:cNvPicPr>
          <p:nvPr/>
        </p:nvPicPr>
        <p:blipFill>
          <a:blip r:embed="rId4"/>
          <a:stretch>
            <a:fillRect/>
          </a:stretch>
        </p:blipFill>
        <p:spPr>
          <a:xfrm>
            <a:off x="6507600" y="2393331"/>
            <a:ext cx="622203" cy="638722"/>
          </a:xfrm>
          <a:prstGeom prst="rect">
            <a:avLst/>
          </a:prstGeom>
        </p:spPr>
      </p:pic>
      <p:pic>
        <p:nvPicPr>
          <p:cNvPr id="4" name="Image 3"/>
          <p:cNvPicPr>
            <a:picLocks noChangeAspect="1"/>
          </p:cNvPicPr>
          <p:nvPr/>
        </p:nvPicPr>
        <p:blipFill>
          <a:blip r:embed="rId5"/>
          <a:stretch>
            <a:fillRect/>
          </a:stretch>
        </p:blipFill>
        <p:spPr>
          <a:xfrm>
            <a:off x="4495029" y="4842585"/>
            <a:ext cx="1304925" cy="1943100"/>
          </a:xfrm>
          <a:prstGeom prst="rect">
            <a:avLst/>
          </a:prstGeom>
        </p:spPr>
      </p:pic>
      <p:sp>
        <p:nvSpPr>
          <p:cNvPr id="15" name="Triangle isocèle 14"/>
          <p:cNvSpPr/>
          <p:nvPr/>
        </p:nvSpPr>
        <p:spPr>
          <a:xfrm rot="5400000">
            <a:off x="-183983" y="176437"/>
            <a:ext cx="1663994" cy="1311121"/>
          </a:xfrm>
          <a:prstGeom prst="triangle">
            <a:avLst>
              <a:gd name="adj" fmla="val 1"/>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ZoneTexte 15"/>
          <p:cNvSpPr txBox="1"/>
          <p:nvPr/>
        </p:nvSpPr>
        <p:spPr>
          <a:xfrm>
            <a:off x="235115" y="164383"/>
            <a:ext cx="611358" cy="584775"/>
          </a:xfrm>
          <a:prstGeom prst="rect">
            <a:avLst/>
          </a:prstGeom>
          <a:noFill/>
        </p:spPr>
        <p:txBody>
          <a:bodyPr wrap="square" rtlCol="0">
            <a:spAutoFit/>
          </a:bodyPr>
          <a:lstStyle/>
          <a:p>
            <a:r>
              <a:rPr lang="en-GB" sz="3200" b="1" dirty="0">
                <a:solidFill>
                  <a:schemeClr val="bg1"/>
                </a:solidFill>
              </a:rPr>
              <a:t>B</a:t>
            </a:r>
          </a:p>
        </p:txBody>
      </p:sp>
      <p:sp>
        <p:nvSpPr>
          <p:cNvPr id="17" name="Triangle isocèle 16"/>
          <p:cNvSpPr/>
          <p:nvPr/>
        </p:nvSpPr>
        <p:spPr>
          <a:xfrm rot="5400000">
            <a:off x="6330727" y="176437"/>
            <a:ext cx="1663994" cy="1311121"/>
          </a:xfrm>
          <a:prstGeom prst="triangle">
            <a:avLst>
              <a:gd name="adj" fmla="val 1"/>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ZoneTexte 17"/>
          <p:cNvSpPr txBox="1"/>
          <p:nvPr/>
        </p:nvSpPr>
        <p:spPr>
          <a:xfrm>
            <a:off x="6752950" y="243850"/>
            <a:ext cx="611358" cy="584775"/>
          </a:xfrm>
          <a:prstGeom prst="rect">
            <a:avLst/>
          </a:prstGeom>
          <a:noFill/>
        </p:spPr>
        <p:txBody>
          <a:bodyPr wrap="square" rtlCol="0">
            <a:spAutoFit/>
          </a:bodyPr>
          <a:lstStyle/>
          <a:p>
            <a:r>
              <a:rPr lang="en-GB" sz="3200" b="1" dirty="0">
                <a:solidFill>
                  <a:schemeClr val="bg1"/>
                </a:solidFill>
              </a:rPr>
              <a:t>A</a:t>
            </a:r>
          </a:p>
        </p:txBody>
      </p:sp>
    </p:spTree>
    <p:extLst>
      <p:ext uri="{BB962C8B-B14F-4D97-AF65-F5344CB8AC3E}">
        <p14:creationId xmlns:p14="http://schemas.microsoft.com/office/powerpoint/2010/main" val="389660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a:solidFill>
                  <a:schemeClr val="bg1"/>
                </a:solidFill>
              </a:rPr>
              <a:t>Part 6: Information</a:t>
            </a:r>
            <a:endParaRPr lang="fr-BE" sz="3600" dirty="0">
              <a:solidFill>
                <a:schemeClr val="bg1"/>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4510562" y="229267"/>
            <a:ext cx="6420846" cy="169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rgbClr val="FBA617"/>
                </a:solidFill>
              </a:rPr>
              <a:t>Summary on information on rights and procedure</a:t>
            </a:r>
            <a:endParaRPr lang="fr-BE" sz="3600" dirty="0">
              <a:solidFill>
                <a:srgbClr val="FBA617"/>
              </a:solidFill>
            </a:endParaRPr>
          </a:p>
        </p:txBody>
      </p:sp>
      <p:sp>
        <p:nvSpPr>
          <p:cNvPr id="8" name="ZoneTexte 7">
            <a:extLst>
              <a:ext uri="{FF2B5EF4-FFF2-40B4-BE49-F238E27FC236}">
                <a16:creationId xmlns:a16="http://schemas.microsoft.com/office/drawing/2014/main" id="{31378776-A142-408E-9964-67E8A49530E5}"/>
              </a:ext>
            </a:extLst>
          </p:cNvPr>
          <p:cNvSpPr txBox="1"/>
          <p:nvPr/>
        </p:nvSpPr>
        <p:spPr>
          <a:xfrm>
            <a:off x="2486161" y="2728230"/>
            <a:ext cx="5951445" cy="2585323"/>
          </a:xfrm>
          <a:prstGeom prst="rect">
            <a:avLst/>
          </a:prstGeom>
          <a:noFill/>
        </p:spPr>
        <p:txBody>
          <a:bodyPr wrap="square" rtlCol="0">
            <a:spAutoFit/>
          </a:bodyPr>
          <a:lstStyle/>
          <a:p>
            <a:pPr marL="171450" indent="-171450">
              <a:buFont typeface="Arial" panose="020B0604020202020204" pitchFamily="34" charset="0"/>
              <a:buChar char="•"/>
            </a:pPr>
            <a:r>
              <a:rPr lang="en-US" dirty="0"/>
              <a:t>in a manner </a:t>
            </a:r>
            <a:r>
              <a:rPr lang="en-US" u="sng" dirty="0"/>
              <a:t>adapted to each child </a:t>
            </a:r>
            <a:r>
              <a:rPr lang="en-US" dirty="0"/>
              <a:t>(age, vulnerabilities, understanding, experience and knowledge of justice, emotional state)</a:t>
            </a:r>
          </a:p>
          <a:p>
            <a:pPr marL="171450" indent="-171450">
              <a:buFont typeface="Arial" panose="020B0604020202020204" pitchFamily="34" charset="0"/>
              <a:buChar char="•"/>
            </a:pPr>
            <a:r>
              <a:rPr lang="en-US" dirty="0"/>
              <a:t>clear, situation appropriate and complete information</a:t>
            </a:r>
          </a:p>
          <a:p>
            <a:pPr marL="171450" indent="-171450">
              <a:buFont typeface="Arial" panose="020B0604020202020204" pitchFamily="34" charset="0"/>
              <a:buChar char="•"/>
            </a:pPr>
            <a:r>
              <a:rPr lang="en-US" dirty="0"/>
              <a:t>child-friendly material </a:t>
            </a:r>
          </a:p>
          <a:p>
            <a:pPr marL="171450" indent="-171450">
              <a:buFont typeface="Arial" panose="020B0604020202020204" pitchFamily="34" charset="0"/>
              <a:buChar char="•"/>
            </a:pPr>
            <a:r>
              <a:rPr lang="en-US" dirty="0"/>
              <a:t>Balance </a:t>
            </a:r>
            <a:r>
              <a:rPr lang="en-US" dirty="0">
                <a:sym typeface="Wingdings" panose="05000000000000000000" pitchFamily="2" charset="2"/>
              </a:rPr>
              <a:t> do not overwhelm the child</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endParaRPr lang="en-US" dirty="0"/>
          </a:p>
        </p:txBody>
      </p:sp>
      <p:pic>
        <p:nvPicPr>
          <p:cNvPr id="3" name="Image 2"/>
          <p:cNvPicPr>
            <a:picLocks noChangeAspect="1"/>
          </p:cNvPicPr>
          <p:nvPr/>
        </p:nvPicPr>
        <p:blipFill rotWithShape="1">
          <a:blip r:embed="rId3"/>
          <a:srcRect l="5547" t="5424" r="5339" b="3561"/>
          <a:stretch/>
        </p:blipFill>
        <p:spPr>
          <a:xfrm>
            <a:off x="8543113" y="1280161"/>
            <a:ext cx="2781379" cy="4475405"/>
          </a:xfrm>
          <a:prstGeom prst="rect">
            <a:avLst/>
          </a:prstGeom>
        </p:spPr>
      </p:pic>
      <p:sp>
        <p:nvSpPr>
          <p:cNvPr id="10" name="ZoneTexte 9">
            <a:extLst>
              <a:ext uri="{FF2B5EF4-FFF2-40B4-BE49-F238E27FC236}">
                <a16:creationId xmlns:a16="http://schemas.microsoft.com/office/drawing/2014/main" id="{31378776-A142-408E-9964-67E8A49530E5}"/>
              </a:ext>
            </a:extLst>
          </p:cNvPr>
          <p:cNvSpPr txBox="1"/>
          <p:nvPr/>
        </p:nvSpPr>
        <p:spPr>
          <a:xfrm>
            <a:off x="8713533" y="2278985"/>
            <a:ext cx="2610959" cy="3139321"/>
          </a:xfrm>
          <a:prstGeom prst="rect">
            <a:avLst/>
          </a:prstGeom>
          <a:noFill/>
        </p:spPr>
        <p:txBody>
          <a:bodyPr wrap="square" rtlCol="0">
            <a:spAutoFit/>
          </a:bodyPr>
          <a:lstStyle/>
          <a:p>
            <a:pPr marL="285750" indent="-285750">
              <a:buFont typeface="Wingdings" panose="05000000000000000000" pitchFamily="2" charset="2"/>
              <a:buChar char="ü"/>
            </a:pPr>
            <a:r>
              <a:rPr lang="en-US" dirty="0"/>
              <a:t>Charges</a:t>
            </a:r>
          </a:p>
          <a:p>
            <a:pPr marL="285750" indent="-285750">
              <a:buFont typeface="Wingdings" panose="05000000000000000000" pitchFamily="2" charset="2"/>
              <a:buChar char="ü"/>
            </a:pPr>
            <a:r>
              <a:rPr lang="en-US" dirty="0"/>
              <a:t>Role of the lawyer;</a:t>
            </a:r>
          </a:p>
          <a:p>
            <a:pPr marL="285750" indent="-285750">
              <a:buFont typeface="Wingdings" panose="05000000000000000000" pitchFamily="2" charset="2"/>
              <a:buChar char="ü"/>
            </a:pPr>
            <a:r>
              <a:rPr lang="en-US" dirty="0"/>
              <a:t>Protective logic of the system (if it is);</a:t>
            </a:r>
          </a:p>
          <a:p>
            <a:pPr marL="285750" indent="-285750">
              <a:buFont typeface="Wingdings" panose="05000000000000000000" pitchFamily="2" charset="2"/>
              <a:buChar char="ü"/>
            </a:pPr>
            <a:r>
              <a:rPr lang="en-US" dirty="0"/>
              <a:t>Procedure: actors and possible outcomes;</a:t>
            </a:r>
          </a:p>
          <a:p>
            <a:pPr marL="285750" indent="-285750">
              <a:buFont typeface="Wingdings" panose="05000000000000000000" pitchFamily="2" charset="2"/>
              <a:buChar char="ü"/>
            </a:pPr>
            <a:r>
              <a:rPr lang="en-US" dirty="0"/>
              <a:t>Appeal;</a:t>
            </a:r>
          </a:p>
          <a:p>
            <a:pPr marL="285750" indent="-285750">
              <a:buFont typeface="Wingdings" panose="05000000000000000000" pitchFamily="2" charset="2"/>
              <a:buChar char="ü"/>
            </a:pPr>
            <a:r>
              <a:rPr lang="en-US" dirty="0"/>
              <a:t>Rights.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u="sng"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226216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a:bodyPr>
          <a:lstStyle/>
          <a:p>
            <a:pPr algn="l"/>
            <a:r>
              <a:rPr lang="en-US" sz="3600" dirty="0">
                <a:solidFill>
                  <a:schemeClr val="bg1"/>
                </a:solidFill>
              </a:rPr>
              <a:t>Part 6: Information</a:t>
            </a:r>
            <a:endParaRPr lang="fr-BE" sz="3600" dirty="0">
              <a:solidFill>
                <a:schemeClr val="bg1"/>
              </a:solidFill>
            </a:endParaRPr>
          </a:p>
        </p:txBody>
      </p:sp>
      <p:sp>
        <p:nvSpPr>
          <p:cNvPr id="3" name="ZoneTexte 2"/>
          <p:cNvSpPr txBox="1"/>
          <p:nvPr/>
        </p:nvSpPr>
        <p:spPr>
          <a:xfrm>
            <a:off x="3699803" y="1941745"/>
            <a:ext cx="7624689" cy="3231654"/>
          </a:xfrm>
          <a:prstGeom prst="rect">
            <a:avLst/>
          </a:prstGeom>
          <a:noFill/>
        </p:spPr>
        <p:txBody>
          <a:bodyPr wrap="square" rtlCol="0">
            <a:spAutoFit/>
          </a:bodyPr>
          <a:lstStyle/>
          <a:p>
            <a:r>
              <a:rPr lang="en-US" sz="2400" b="1" i="1" dirty="0"/>
              <a:t>“Sometimes you get a bit caught up in the thing and you</a:t>
            </a:r>
          </a:p>
          <a:p>
            <a:r>
              <a:rPr lang="en-US" sz="2400" b="1" i="1" dirty="0"/>
              <a:t>focus on the facts, and the few times I didn’t explain the</a:t>
            </a:r>
          </a:p>
          <a:p>
            <a:r>
              <a:rPr lang="en-US" sz="2400" b="1" i="1" dirty="0"/>
              <a:t>rights properly (the right to silence, for example), I regretted it. You really have to insist on this because sometimes, during a police interview, they don’t remember, and they will invent anything to be able to respond.” </a:t>
            </a:r>
          </a:p>
          <a:p>
            <a:endParaRPr lang="en-US" b="1" i="1" dirty="0"/>
          </a:p>
          <a:p>
            <a:pPr algn="r"/>
            <a:r>
              <a:rPr lang="en-US" dirty="0"/>
              <a:t>Child lawyer in Belgium</a:t>
            </a:r>
            <a:endParaRPr lang="en-GB" dirty="0"/>
          </a:p>
        </p:txBody>
      </p:sp>
    </p:spTree>
    <p:extLst>
      <p:ext uri="{BB962C8B-B14F-4D97-AF65-F5344CB8AC3E}">
        <p14:creationId xmlns:p14="http://schemas.microsoft.com/office/powerpoint/2010/main" val="403751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plein 2"/>
          <p:cNvSpPr/>
          <p:nvPr/>
        </p:nvSpPr>
        <p:spPr>
          <a:xfrm>
            <a:off x="4303915" y="2986288"/>
            <a:ext cx="2593847" cy="1784060"/>
          </a:xfrm>
          <a:prstGeom prst="blockArc">
            <a:avLst>
              <a:gd name="adj1" fmla="val 587774"/>
              <a:gd name="adj2" fmla="val 21299863"/>
              <a:gd name="adj3" fmla="val 136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801872" y="1177167"/>
            <a:ext cx="9144000" cy="456069"/>
          </a:xfrm>
        </p:spPr>
        <p:txBody>
          <a:bodyPr>
            <a:normAutofit fontScale="90000"/>
          </a:bodyPr>
          <a:lstStyle/>
          <a:p>
            <a:r>
              <a:rPr lang="fr-BE" dirty="0">
                <a:solidFill>
                  <a:srgbClr val="EC7F20"/>
                </a:solidFill>
              </a:rPr>
              <a:t>Part 1</a:t>
            </a:r>
            <a:br>
              <a:rPr lang="fr-BE" dirty="0">
                <a:solidFill>
                  <a:srgbClr val="FF6600"/>
                </a:solidFill>
              </a:rPr>
            </a:br>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3688753" y="1030077"/>
            <a:ext cx="8503247" cy="1655762"/>
          </a:xfrm>
        </p:spPr>
        <p:txBody>
          <a:bodyPr>
            <a:normAutofit/>
          </a:bodyPr>
          <a:lstStyle/>
          <a:p>
            <a:r>
              <a:rPr lang="en-US" sz="3600" dirty="0">
                <a:solidFill>
                  <a:srgbClr val="FF9933"/>
                </a:solidFill>
              </a:rPr>
              <a:t>Specific approach of the system of justice for children suspected, accused or convicted for an offence</a:t>
            </a:r>
            <a:endParaRPr lang="fr-BE" sz="3600" dirty="0">
              <a:solidFill>
                <a:srgbClr val="FF9933"/>
              </a:solidFill>
            </a:endParaRPr>
          </a:p>
        </p:txBody>
      </p:sp>
      <p:pic>
        <p:nvPicPr>
          <p:cNvPr id="6" name="Image 5"/>
          <p:cNvPicPr/>
          <p:nvPr/>
        </p:nvPicPr>
        <p:blipFill>
          <a:blip r:embed="rId3"/>
          <a:stretch>
            <a:fillRect/>
          </a:stretch>
        </p:blipFill>
        <p:spPr>
          <a:xfrm>
            <a:off x="8460762" y="3206159"/>
            <a:ext cx="1384300" cy="1177233"/>
          </a:xfrm>
          <a:prstGeom prst="rect">
            <a:avLst/>
          </a:prstGeom>
        </p:spPr>
      </p:pic>
      <p:sp>
        <p:nvSpPr>
          <p:cNvPr id="8" name="ZoneTexte 7">
            <a:extLst>
              <a:ext uri="{FF2B5EF4-FFF2-40B4-BE49-F238E27FC236}">
                <a16:creationId xmlns:a16="http://schemas.microsoft.com/office/drawing/2014/main" id="{31378776-A142-408E-9964-67E8A49530E5}"/>
              </a:ext>
            </a:extLst>
          </p:cNvPr>
          <p:cNvSpPr txBox="1"/>
          <p:nvPr/>
        </p:nvSpPr>
        <p:spPr>
          <a:xfrm>
            <a:off x="10002129" y="3471611"/>
            <a:ext cx="1744395" cy="369332"/>
          </a:xfrm>
          <a:prstGeom prst="rect">
            <a:avLst/>
          </a:prstGeom>
          <a:noFill/>
        </p:spPr>
        <p:txBody>
          <a:bodyPr wrap="square" rtlCol="0">
            <a:spAutoFit/>
          </a:bodyPr>
          <a:lstStyle/>
          <a:p>
            <a:r>
              <a:rPr lang="en-GB" dirty="0">
                <a:solidFill>
                  <a:prstClr val="black"/>
                </a:solidFill>
              </a:rPr>
              <a:t>20 - 30 minutes</a:t>
            </a:r>
          </a:p>
        </p:txBody>
      </p:sp>
      <p:pic>
        <p:nvPicPr>
          <p:cNvPr id="9" name="Image 8"/>
          <p:cNvPicPr>
            <a:picLocks noChangeAspect="1"/>
          </p:cNvPicPr>
          <p:nvPr/>
        </p:nvPicPr>
        <p:blipFill rotWithShape="1">
          <a:blip r:embed="rId4"/>
          <a:srcRect l="4500" t="15058" r="6212" b="9802"/>
          <a:stretch/>
        </p:blipFill>
        <p:spPr>
          <a:xfrm>
            <a:off x="2801872" y="2855998"/>
            <a:ext cx="2168434" cy="1115419"/>
          </a:xfrm>
          <a:prstGeom prst="rect">
            <a:avLst/>
          </a:prstGeom>
        </p:spPr>
      </p:pic>
      <p:pic>
        <p:nvPicPr>
          <p:cNvPr id="10" name="Image 9"/>
          <p:cNvPicPr>
            <a:picLocks noChangeAspect="1"/>
          </p:cNvPicPr>
          <p:nvPr/>
        </p:nvPicPr>
        <p:blipFill>
          <a:blip r:embed="rId5"/>
          <a:stretch>
            <a:fillRect/>
          </a:stretch>
        </p:blipFill>
        <p:spPr>
          <a:xfrm>
            <a:off x="4883097" y="4197623"/>
            <a:ext cx="1432045" cy="1492215"/>
          </a:xfrm>
          <a:prstGeom prst="rect">
            <a:avLst/>
          </a:prstGeom>
        </p:spPr>
      </p:pic>
      <p:pic>
        <p:nvPicPr>
          <p:cNvPr id="11" name="Image 10"/>
          <p:cNvPicPr>
            <a:picLocks noChangeAspect="1"/>
          </p:cNvPicPr>
          <p:nvPr/>
        </p:nvPicPr>
        <p:blipFill>
          <a:blip r:embed="rId6"/>
          <a:stretch>
            <a:fillRect/>
          </a:stretch>
        </p:blipFill>
        <p:spPr>
          <a:xfrm>
            <a:off x="6305667" y="2855998"/>
            <a:ext cx="1276151" cy="1045358"/>
          </a:xfrm>
          <a:prstGeom prst="rect">
            <a:avLst/>
          </a:prstGeom>
        </p:spPr>
      </p:pic>
    </p:spTree>
    <p:extLst>
      <p:ext uri="{BB962C8B-B14F-4D97-AF65-F5344CB8AC3E}">
        <p14:creationId xmlns:p14="http://schemas.microsoft.com/office/powerpoint/2010/main" val="2263308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3" name="ZoneTexte 2"/>
          <p:cNvSpPr txBox="1"/>
          <p:nvPr/>
        </p:nvSpPr>
        <p:spPr>
          <a:xfrm>
            <a:off x="4398698" y="2940062"/>
            <a:ext cx="7624689" cy="461665"/>
          </a:xfrm>
          <a:prstGeom prst="rect">
            <a:avLst/>
          </a:prstGeom>
          <a:noFill/>
        </p:spPr>
        <p:txBody>
          <a:bodyPr wrap="square" rtlCol="0">
            <a:spAutoFit/>
          </a:bodyPr>
          <a:lstStyle/>
          <a:p>
            <a:r>
              <a:rPr lang="en-US" sz="2400" b="1" i="1" dirty="0"/>
              <a:t>Thank you for your participation !</a:t>
            </a:r>
            <a:endParaRPr lang="en-GB" dirty="0"/>
          </a:p>
        </p:txBody>
      </p:sp>
    </p:spTree>
    <p:extLst>
      <p:ext uri="{BB962C8B-B14F-4D97-AF65-F5344CB8AC3E}">
        <p14:creationId xmlns:p14="http://schemas.microsoft.com/office/powerpoint/2010/main" val="46626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fontScale="85000" lnSpcReduction="10000"/>
          </a:bodyPr>
          <a:lstStyle/>
          <a:p>
            <a:pPr algn="l"/>
            <a:r>
              <a:rPr lang="en-US" sz="3600" dirty="0">
                <a:solidFill>
                  <a:schemeClr val="bg1"/>
                </a:solidFill>
              </a:rPr>
              <a:t>Part 1:  Specific approach of the system</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621853" y="2191215"/>
            <a:ext cx="8245642" cy="2031325"/>
          </a:xfrm>
          <a:prstGeom prst="rect">
            <a:avLst/>
          </a:prstGeom>
          <a:noFill/>
        </p:spPr>
        <p:txBody>
          <a:bodyPr wrap="square" rtlCol="0">
            <a:spAutoFit/>
          </a:bodyPr>
          <a:lstStyle/>
          <a:p>
            <a:r>
              <a:rPr lang="en-US" dirty="0"/>
              <a:t>“Children differ from adults in their </a:t>
            </a:r>
            <a:r>
              <a:rPr lang="en-US" b="1" dirty="0"/>
              <a:t>physical and psychological development</a:t>
            </a:r>
            <a:r>
              <a:rPr lang="en-US" dirty="0"/>
              <a:t>. Such differences constitute the basis for the recognition of </a:t>
            </a:r>
            <a:r>
              <a:rPr lang="en-US" b="1" dirty="0"/>
              <a:t>lesser culpability</a:t>
            </a:r>
            <a:r>
              <a:rPr lang="en-US" dirty="0"/>
              <a:t>, and for </a:t>
            </a:r>
            <a:r>
              <a:rPr lang="en-US" b="1" dirty="0"/>
              <a:t>a separate system </a:t>
            </a:r>
            <a:r>
              <a:rPr lang="en-US" dirty="0"/>
              <a:t>with a differentiated, </a:t>
            </a:r>
            <a:r>
              <a:rPr lang="en-US" b="1" dirty="0"/>
              <a:t>individualized approach</a:t>
            </a:r>
            <a:r>
              <a:rPr lang="en-US" dirty="0"/>
              <a:t>. Exposure to the criminal justice system has been demonstrated to cause harm to children, limiting their chances of becoming responsible adults.” </a:t>
            </a:r>
          </a:p>
          <a:p>
            <a:endParaRPr lang="en-US" dirty="0"/>
          </a:p>
          <a:p>
            <a:pPr algn="r"/>
            <a:r>
              <a:rPr lang="en-US" dirty="0"/>
              <a:t>Committee on the Rights of the Child, General Comment 24</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3777745" y="1604474"/>
            <a:ext cx="8245642" cy="461665"/>
          </a:xfrm>
          <a:prstGeom prst="rect">
            <a:avLst/>
          </a:prstGeom>
          <a:noFill/>
        </p:spPr>
        <p:txBody>
          <a:bodyPr wrap="square" rtlCol="0">
            <a:spAutoFit/>
          </a:bodyPr>
          <a:lstStyle/>
          <a:p>
            <a:r>
              <a:rPr lang="en-US" sz="2400" b="1" dirty="0"/>
              <a:t>The main idea: </a:t>
            </a:r>
          </a:p>
        </p:txBody>
      </p:sp>
      <p:pic>
        <p:nvPicPr>
          <p:cNvPr id="3" name="Image 2"/>
          <p:cNvPicPr>
            <a:picLocks noChangeAspect="1"/>
          </p:cNvPicPr>
          <p:nvPr/>
        </p:nvPicPr>
        <p:blipFill rotWithShape="1">
          <a:blip r:embed="rId3"/>
          <a:srcRect l="4500" t="15058" r="6212" b="9802"/>
          <a:stretch/>
        </p:blipFill>
        <p:spPr>
          <a:xfrm>
            <a:off x="9531995" y="218016"/>
            <a:ext cx="2168434" cy="1115419"/>
          </a:xfrm>
          <a:prstGeom prst="rect">
            <a:avLst/>
          </a:prstGeom>
        </p:spPr>
      </p:pic>
    </p:spTree>
    <p:extLst>
      <p:ext uri="{BB962C8B-B14F-4D97-AF65-F5344CB8AC3E}">
        <p14:creationId xmlns:p14="http://schemas.microsoft.com/office/powerpoint/2010/main" val="309730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fontScale="85000" lnSpcReduction="10000"/>
          </a:bodyPr>
          <a:lstStyle/>
          <a:p>
            <a:pPr algn="l"/>
            <a:r>
              <a:rPr lang="en-US" sz="3600" dirty="0">
                <a:solidFill>
                  <a:schemeClr val="bg1"/>
                </a:solidFill>
              </a:rPr>
              <a:t>Part 1:  Specific approach of the system</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022573" y="1549406"/>
            <a:ext cx="8877705" cy="369332"/>
          </a:xfrm>
          <a:prstGeom prst="rect">
            <a:avLst/>
          </a:prstGeom>
          <a:noFill/>
        </p:spPr>
        <p:txBody>
          <a:bodyPr wrap="square" rtlCol="0">
            <a:spAutoFit/>
          </a:bodyPr>
          <a:lstStyle/>
          <a:p>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3455026" y="1487520"/>
            <a:ext cx="2960680" cy="461665"/>
          </a:xfrm>
          <a:prstGeom prst="rect">
            <a:avLst/>
          </a:prstGeom>
          <a:noFill/>
        </p:spPr>
        <p:txBody>
          <a:bodyPr wrap="square" rtlCol="0">
            <a:spAutoFit/>
          </a:bodyPr>
          <a:lstStyle/>
          <a:p>
            <a:r>
              <a:rPr lang="en-US" sz="2400" b="1" dirty="0"/>
              <a:t>Key concept</a:t>
            </a:r>
          </a:p>
        </p:txBody>
      </p:sp>
      <p:sp>
        <p:nvSpPr>
          <p:cNvPr id="8" name="ZoneTexte 7">
            <a:extLst>
              <a:ext uri="{FF2B5EF4-FFF2-40B4-BE49-F238E27FC236}">
                <a16:creationId xmlns:a16="http://schemas.microsoft.com/office/drawing/2014/main" id="{31378776-A142-408E-9964-67E8A49530E5}"/>
              </a:ext>
            </a:extLst>
          </p:cNvPr>
          <p:cNvSpPr txBox="1"/>
          <p:nvPr/>
        </p:nvSpPr>
        <p:spPr>
          <a:xfrm>
            <a:off x="3455026" y="2008107"/>
            <a:ext cx="6690923" cy="1200329"/>
          </a:xfrm>
          <a:prstGeom prst="rect">
            <a:avLst/>
          </a:prstGeom>
          <a:noFill/>
        </p:spPr>
        <p:txBody>
          <a:bodyPr wrap="square" rtlCol="0">
            <a:spAutoFit/>
          </a:bodyPr>
          <a:lstStyle/>
          <a:p>
            <a:r>
              <a:rPr lang="en-US" b="1" dirty="0"/>
              <a:t>A child in conflict with the law </a:t>
            </a:r>
            <a:r>
              <a:rPr lang="en-US" dirty="0"/>
              <a:t>: a person who has reached the age of criminal responsibility but not the age of majority (under 18 years old), who is suspected or accused of having committed an offence under his national criminal law. </a:t>
            </a:r>
            <a:endParaRPr lang="en-GB" dirty="0">
              <a:solidFill>
                <a:prstClr val="black"/>
              </a:solidFill>
            </a:endParaRPr>
          </a:p>
        </p:txBody>
      </p:sp>
      <p:pic>
        <p:nvPicPr>
          <p:cNvPr id="11" name="Image 10"/>
          <p:cNvPicPr>
            <a:picLocks noChangeAspect="1"/>
          </p:cNvPicPr>
          <p:nvPr/>
        </p:nvPicPr>
        <p:blipFill rotWithShape="1">
          <a:blip r:embed="rId3"/>
          <a:srcRect l="4500" t="15058" r="6212" b="9802"/>
          <a:stretch/>
        </p:blipFill>
        <p:spPr>
          <a:xfrm>
            <a:off x="9597309" y="248343"/>
            <a:ext cx="2168434" cy="1115419"/>
          </a:xfrm>
          <a:prstGeom prst="rect">
            <a:avLst/>
          </a:prstGeom>
        </p:spPr>
      </p:pic>
    </p:spTree>
    <p:extLst>
      <p:ext uri="{BB962C8B-B14F-4D97-AF65-F5344CB8AC3E}">
        <p14:creationId xmlns:p14="http://schemas.microsoft.com/office/powerpoint/2010/main" val="304410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614278" y="220541"/>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fontScale="85000" lnSpcReduction="10000"/>
          </a:bodyPr>
          <a:lstStyle/>
          <a:p>
            <a:pPr algn="l"/>
            <a:r>
              <a:rPr lang="en-US" sz="3600" dirty="0">
                <a:solidFill>
                  <a:schemeClr val="bg1"/>
                </a:solidFill>
              </a:rPr>
              <a:t>Part 1:  Specific approach of the system</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3022573" y="1651870"/>
            <a:ext cx="8877705" cy="3970318"/>
          </a:xfrm>
          <a:prstGeom prst="rect">
            <a:avLst/>
          </a:prstGeom>
          <a:noFill/>
        </p:spPr>
        <p:txBody>
          <a:bodyPr wrap="square" rtlCol="0">
            <a:spAutoFit/>
          </a:bodyPr>
          <a:lstStyle/>
          <a:p>
            <a:r>
              <a:rPr lang="en-US" baseline="0" dirty="0"/>
              <a:t>“3. States Parties shall seek to promote the </a:t>
            </a:r>
            <a:r>
              <a:rPr lang="en-US" b="1" baseline="0" dirty="0"/>
              <a:t>establishment of laws, procedures, authorities and institutions specifically applicable to children</a:t>
            </a:r>
            <a:r>
              <a:rPr lang="en-US" baseline="0" dirty="0"/>
              <a:t> alleged as, accused of, or recognized as having infringed the penal law, and, in particular:</a:t>
            </a:r>
          </a:p>
          <a:p>
            <a:r>
              <a:rPr lang="en-US" baseline="0" dirty="0"/>
              <a:t>(a) The establishment of a minimum age below which children shall be presumed not to have the capacity to infringe the penal law;</a:t>
            </a:r>
          </a:p>
          <a:p>
            <a:r>
              <a:rPr lang="en-US" baseline="0" dirty="0"/>
              <a:t>(b) Whenever appropriate and desirable, measures for dealing with such children without resorting to judicial proceedings, providing that human rights and legal safeguards are fully respected. </a:t>
            </a:r>
          </a:p>
          <a:p>
            <a:endParaRPr lang="en-US" baseline="0" dirty="0"/>
          </a:p>
          <a:p>
            <a:r>
              <a:rPr lang="en-US" baseline="0" dirty="0"/>
              <a:t>4. A variety of dispositions, such as care, guidance and supervision orders; counselling; probation; foster care; education and vocational training </a:t>
            </a:r>
            <a:r>
              <a:rPr lang="en-US" baseline="0" dirty="0" err="1"/>
              <a:t>programmes</a:t>
            </a:r>
            <a:r>
              <a:rPr lang="en-US" baseline="0" dirty="0"/>
              <a:t> and other alternatives to institutional care shall be available to ensure that children are dealt with in a manner appropriate to their well-being and proportionate both to their circumstances and the offence.”</a:t>
            </a:r>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3881848" y="1035151"/>
            <a:ext cx="6402868" cy="461665"/>
          </a:xfrm>
          <a:prstGeom prst="rect">
            <a:avLst/>
          </a:prstGeom>
          <a:noFill/>
        </p:spPr>
        <p:txBody>
          <a:bodyPr wrap="square" rtlCol="0">
            <a:spAutoFit/>
          </a:bodyPr>
          <a:lstStyle/>
          <a:p>
            <a:r>
              <a:rPr lang="en-US" sz="2400" b="1" dirty="0"/>
              <a:t>UN Convention on the Rights of the child, art. 40</a:t>
            </a:r>
          </a:p>
        </p:txBody>
      </p:sp>
    </p:spTree>
    <p:extLst>
      <p:ext uri="{BB962C8B-B14F-4D97-AF65-F5344CB8AC3E}">
        <p14:creationId xmlns:p14="http://schemas.microsoft.com/office/powerpoint/2010/main" val="339865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531995" y="218016"/>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fontScale="85000" lnSpcReduction="10000"/>
          </a:bodyPr>
          <a:lstStyle/>
          <a:p>
            <a:pPr algn="l"/>
            <a:r>
              <a:rPr lang="en-US" sz="3600" dirty="0">
                <a:solidFill>
                  <a:schemeClr val="bg1"/>
                </a:solidFill>
              </a:rPr>
              <a:t>Part 1:  Specific approach of the system</a:t>
            </a:r>
            <a:endParaRPr lang="fr-BE" sz="3600" dirty="0">
              <a:solidFill>
                <a:schemeClr val="bg1"/>
              </a:solidFill>
            </a:endParaRPr>
          </a:p>
        </p:txBody>
      </p:sp>
      <p:sp>
        <p:nvSpPr>
          <p:cNvPr id="9" name="ZoneTexte 8">
            <a:extLst>
              <a:ext uri="{FF2B5EF4-FFF2-40B4-BE49-F238E27FC236}">
                <a16:creationId xmlns:a16="http://schemas.microsoft.com/office/drawing/2014/main" id="{31378776-A142-408E-9964-67E8A49530E5}"/>
              </a:ext>
            </a:extLst>
          </p:cNvPr>
          <p:cNvSpPr txBox="1"/>
          <p:nvPr/>
        </p:nvSpPr>
        <p:spPr>
          <a:xfrm>
            <a:off x="2948536" y="2007219"/>
            <a:ext cx="7423374" cy="2308324"/>
          </a:xfrm>
          <a:prstGeom prst="rect">
            <a:avLst/>
          </a:prstGeom>
          <a:noFill/>
        </p:spPr>
        <p:txBody>
          <a:bodyPr wrap="square" rtlCol="0">
            <a:spAutoFit/>
          </a:bodyPr>
          <a:lstStyle/>
          <a:p>
            <a:r>
              <a:rPr lang="fr-BE" b="1" dirty="0"/>
              <a:t>General comment n°24 of the Committee on the </a:t>
            </a:r>
            <a:r>
              <a:rPr lang="fr-BE" b="1" dirty="0" err="1"/>
              <a:t>rights</a:t>
            </a:r>
            <a:r>
              <a:rPr lang="fr-BE" b="1" dirty="0"/>
              <a:t> of the </a:t>
            </a:r>
            <a:r>
              <a:rPr lang="fr-BE" b="1" dirty="0" err="1"/>
              <a:t>child</a:t>
            </a:r>
            <a:endParaRPr lang="fr-BE" b="1" dirty="0"/>
          </a:p>
          <a:p>
            <a:endParaRPr lang="fr-BE" dirty="0"/>
          </a:p>
          <a:p>
            <a:pPr marL="285750" indent="-285750">
              <a:buFont typeface="Arial" panose="020B0604020202020204" pitchFamily="34" charset="0"/>
              <a:buChar char="•"/>
            </a:pPr>
            <a:r>
              <a:rPr lang="fr-BE" dirty="0" err="1"/>
              <a:t>Prevention</a:t>
            </a:r>
            <a:r>
              <a:rPr lang="en-US" baseline="0" dirty="0"/>
              <a:t> and early intervention</a:t>
            </a:r>
          </a:p>
          <a:p>
            <a:pPr marL="285750" indent="-285750">
              <a:buFont typeface="Arial" panose="020B0604020202020204" pitchFamily="34" charset="0"/>
              <a:buChar char="•"/>
            </a:pPr>
            <a:r>
              <a:rPr lang="fr-BE" dirty="0" err="1"/>
              <a:t>Measures</a:t>
            </a:r>
            <a:r>
              <a:rPr lang="fr-BE" dirty="0"/>
              <a:t> for </a:t>
            </a:r>
            <a:r>
              <a:rPr lang="fr-BE" dirty="0" err="1"/>
              <a:t>children</a:t>
            </a:r>
            <a:r>
              <a:rPr lang="fr-BE" dirty="0"/>
              <a:t> </a:t>
            </a:r>
            <a:r>
              <a:rPr lang="fr-BE" dirty="0" err="1"/>
              <a:t>above</a:t>
            </a:r>
            <a:r>
              <a:rPr lang="fr-BE" dirty="0"/>
              <a:t> MACR (diversion or disposition)</a:t>
            </a:r>
          </a:p>
          <a:p>
            <a:pPr marL="285750" indent="-285750">
              <a:buFont typeface="Arial" panose="020B0604020202020204" pitchFamily="34" charset="0"/>
              <a:buChar char="•"/>
            </a:pPr>
            <a:r>
              <a:rPr lang="en-US" dirty="0"/>
              <a:t>Age and child justice systems  (Minimum age of criminal responsibility)</a:t>
            </a:r>
          </a:p>
          <a:p>
            <a:pPr marL="285750" indent="-285750">
              <a:buFont typeface="Arial" panose="020B0604020202020204" pitchFamily="34" charset="0"/>
              <a:buChar char="•"/>
            </a:pPr>
            <a:r>
              <a:rPr lang="en-US" dirty="0"/>
              <a:t>Guarantees for a fair trial  </a:t>
            </a:r>
          </a:p>
          <a:p>
            <a:pPr marL="285750" indent="-285750">
              <a:buFont typeface="Arial" panose="020B0604020202020204" pitchFamily="34" charset="0"/>
              <a:buChar char="•"/>
            </a:pPr>
            <a:r>
              <a:rPr lang="en-US" dirty="0"/>
              <a:t>Deprivation of liberty, including pretrial detention and post-trial incarceration</a:t>
            </a:r>
          </a:p>
        </p:txBody>
      </p:sp>
      <p:sp>
        <p:nvSpPr>
          <p:cNvPr id="10" name="ZoneTexte 9">
            <a:extLst>
              <a:ext uri="{FF2B5EF4-FFF2-40B4-BE49-F238E27FC236}">
                <a16:creationId xmlns:a16="http://schemas.microsoft.com/office/drawing/2014/main" id="{31378776-A142-408E-9964-67E8A49530E5}"/>
              </a:ext>
            </a:extLst>
          </p:cNvPr>
          <p:cNvSpPr txBox="1"/>
          <p:nvPr/>
        </p:nvSpPr>
        <p:spPr>
          <a:xfrm>
            <a:off x="4299547" y="966558"/>
            <a:ext cx="6345989" cy="461665"/>
          </a:xfrm>
          <a:prstGeom prst="rect">
            <a:avLst/>
          </a:prstGeom>
          <a:noFill/>
        </p:spPr>
        <p:txBody>
          <a:bodyPr wrap="square" rtlCol="0">
            <a:spAutoFit/>
          </a:bodyPr>
          <a:lstStyle/>
          <a:p>
            <a:r>
              <a:rPr lang="en-US" sz="2400" b="1" dirty="0"/>
              <a:t>UN fundamental principles on child justice</a:t>
            </a:r>
          </a:p>
        </p:txBody>
      </p:sp>
      <p:pic>
        <p:nvPicPr>
          <p:cNvPr id="3" name="Image 2"/>
          <p:cNvPicPr>
            <a:picLocks noChangeAspect="1"/>
          </p:cNvPicPr>
          <p:nvPr/>
        </p:nvPicPr>
        <p:blipFill>
          <a:blip r:embed="rId4"/>
          <a:stretch>
            <a:fillRect/>
          </a:stretch>
        </p:blipFill>
        <p:spPr>
          <a:xfrm rot="1116464">
            <a:off x="9740993" y="2877683"/>
            <a:ext cx="1905308" cy="2675665"/>
          </a:xfrm>
          <a:prstGeom prst="rect">
            <a:avLst/>
          </a:prstGeom>
        </p:spPr>
      </p:pic>
      <p:pic>
        <p:nvPicPr>
          <p:cNvPr id="6" name="Image 5"/>
          <p:cNvPicPr>
            <a:picLocks noChangeAspect="1"/>
          </p:cNvPicPr>
          <p:nvPr/>
        </p:nvPicPr>
        <p:blipFill>
          <a:blip r:embed="rId5"/>
          <a:stretch>
            <a:fillRect/>
          </a:stretch>
        </p:blipFill>
        <p:spPr>
          <a:xfrm>
            <a:off x="139700" y="4990242"/>
            <a:ext cx="1231900" cy="1200712"/>
          </a:xfrm>
          <a:prstGeom prst="rect">
            <a:avLst/>
          </a:prstGeom>
        </p:spPr>
      </p:pic>
      <p:sp>
        <p:nvSpPr>
          <p:cNvPr id="11" name="ZoneTexte 10"/>
          <p:cNvSpPr txBox="1"/>
          <p:nvPr/>
        </p:nvSpPr>
        <p:spPr>
          <a:xfrm>
            <a:off x="139700" y="6190954"/>
            <a:ext cx="1231900" cy="667046"/>
          </a:xfrm>
          <a:prstGeom prst="rect">
            <a:avLst/>
          </a:prstGeom>
          <a:solidFill>
            <a:schemeClr val="bg1"/>
          </a:solidFill>
        </p:spPr>
        <p:txBody>
          <a:bodyPr wrap="square" rtlCol="0">
            <a:spAutoFit/>
          </a:bodyPr>
          <a:lstStyle/>
          <a:p>
            <a:pPr algn="ctr"/>
            <a:r>
              <a:rPr lang="fr-BE" sz="1200" dirty="0"/>
              <a:t>QR Code to the General comment</a:t>
            </a:r>
          </a:p>
        </p:txBody>
      </p:sp>
    </p:spTree>
    <p:extLst>
      <p:ext uri="{BB962C8B-B14F-4D97-AF65-F5344CB8AC3E}">
        <p14:creationId xmlns:p14="http://schemas.microsoft.com/office/powerpoint/2010/main" val="241980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531995" y="218016"/>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7"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rmAutofit fontScale="85000" lnSpcReduction="10000"/>
          </a:bodyPr>
          <a:lstStyle/>
          <a:p>
            <a:pPr algn="l"/>
            <a:r>
              <a:rPr lang="en-US" sz="3600" dirty="0">
                <a:solidFill>
                  <a:schemeClr val="bg1"/>
                </a:solidFill>
              </a:rPr>
              <a:t>Part 1:  Specific approach of the system</a:t>
            </a:r>
            <a:endParaRPr lang="fr-BE" sz="3600" dirty="0">
              <a:solidFill>
                <a:schemeClr val="bg1"/>
              </a:solidFill>
            </a:endParaRPr>
          </a:p>
        </p:txBody>
      </p:sp>
      <p:sp>
        <p:nvSpPr>
          <p:cNvPr id="10" name="ZoneTexte 9">
            <a:extLst>
              <a:ext uri="{FF2B5EF4-FFF2-40B4-BE49-F238E27FC236}">
                <a16:creationId xmlns:a16="http://schemas.microsoft.com/office/drawing/2014/main" id="{31378776-A142-408E-9964-67E8A49530E5}"/>
              </a:ext>
            </a:extLst>
          </p:cNvPr>
          <p:cNvSpPr txBox="1"/>
          <p:nvPr/>
        </p:nvSpPr>
        <p:spPr>
          <a:xfrm>
            <a:off x="4479228" y="449171"/>
            <a:ext cx="5422417" cy="830997"/>
          </a:xfrm>
          <a:prstGeom prst="rect">
            <a:avLst/>
          </a:prstGeom>
          <a:noFill/>
        </p:spPr>
        <p:txBody>
          <a:bodyPr wrap="square" rtlCol="0">
            <a:spAutoFit/>
          </a:bodyPr>
          <a:lstStyle/>
          <a:p>
            <a:r>
              <a:rPr lang="en-US" sz="2400" dirty="0"/>
              <a:t>Age and child justice systems  </a:t>
            </a:r>
          </a:p>
          <a:p>
            <a:r>
              <a:rPr lang="en-US" sz="2400" dirty="0"/>
              <a:t>Minimum age of criminal responsibility</a:t>
            </a:r>
            <a:endParaRPr lang="fr-BE" sz="2400" dirty="0"/>
          </a:p>
        </p:txBody>
      </p:sp>
      <p:graphicFrame>
        <p:nvGraphicFramePr>
          <p:cNvPr id="6" name="Diagramme 5"/>
          <p:cNvGraphicFramePr/>
          <p:nvPr>
            <p:extLst>
              <p:ext uri="{D42A27DB-BD31-4B8C-83A1-F6EECF244321}">
                <p14:modId xmlns:p14="http://schemas.microsoft.com/office/powerpoint/2010/main" val="924693367"/>
              </p:ext>
            </p:extLst>
          </p:nvPr>
        </p:nvGraphicFramePr>
        <p:xfrm>
          <a:off x="965589" y="2183553"/>
          <a:ext cx="8128000" cy="2093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me 10"/>
          <p:cNvGraphicFramePr/>
          <p:nvPr>
            <p:extLst>
              <p:ext uri="{D42A27DB-BD31-4B8C-83A1-F6EECF244321}">
                <p14:modId xmlns:p14="http://schemas.microsoft.com/office/powerpoint/2010/main" val="950093555"/>
              </p:ext>
            </p:extLst>
          </p:nvPr>
        </p:nvGraphicFramePr>
        <p:xfrm>
          <a:off x="2380653" y="3577794"/>
          <a:ext cx="6596842" cy="20306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ZoneTexte 11"/>
          <p:cNvSpPr txBox="1"/>
          <p:nvPr/>
        </p:nvSpPr>
        <p:spPr>
          <a:xfrm>
            <a:off x="5918712" y="2165839"/>
            <a:ext cx="2849543" cy="369332"/>
          </a:xfrm>
          <a:prstGeom prst="rect">
            <a:avLst/>
          </a:prstGeom>
          <a:noFill/>
          <a:ln w="38100">
            <a:solidFill>
              <a:srgbClr val="5CBDB2"/>
            </a:solidFill>
          </a:ln>
        </p:spPr>
        <p:txBody>
          <a:bodyPr wrap="square" rtlCol="0">
            <a:spAutoFit/>
          </a:bodyPr>
          <a:lstStyle/>
          <a:p>
            <a:r>
              <a:rPr lang="fr-BE" dirty="0" err="1"/>
              <a:t>Penal</a:t>
            </a:r>
            <a:r>
              <a:rPr lang="fr-BE" dirty="0"/>
              <a:t> system of </a:t>
            </a:r>
            <a:r>
              <a:rPr lang="fr-BE" dirty="0" err="1"/>
              <a:t>adults</a:t>
            </a:r>
            <a:endParaRPr lang="fr-BE" dirty="0"/>
          </a:p>
        </p:txBody>
      </p:sp>
      <p:sp>
        <p:nvSpPr>
          <p:cNvPr id="14" name="ZoneTexte 13"/>
          <p:cNvSpPr txBox="1"/>
          <p:nvPr/>
        </p:nvSpPr>
        <p:spPr>
          <a:xfrm>
            <a:off x="5918713" y="3799403"/>
            <a:ext cx="2849543" cy="369332"/>
          </a:xfrm>
          <a:prstGeom prst="rect">
            <a:avLst/>
          </a:prstGeom>
          <a:noFill/>
          <a:ln w="38100">
            <a:solidFill>
              <a:srgbClr val="5CBDB2"/>
            </a:solidFill>
          </a:ln>
        </p:spPr>
        <p:txBody>
          <a:bodyPr wrap="square" rtlCol="0">
            <a:spAutoFit/>
          </a:bodyPr>
          <a:lstStyle/>
          <a:p>
            <a:r>
              <a:rPr lang="fr-BE" dirty="0"/>
              <a:t>Child justice </a:t>
            </a:r>
            <a:r>
              <a:rPr lang="fr-BE" dirty="0" err="1"/>
              <a:t>procedures</a:t>
            </a:r>
            <a:endParaRPr lang="fr-BE" dirty="0"/>
          </a:p>
        </p:txBody>
      </p:sp>
      <p:sp>
        <p:nvSpPr>
          <p:cNvPr id="15" name="ZoneTexte 14"/>
          <p:cNvSpPr txBox="1"/>
          <p:nvPr/>
        </p:nvSpPr>
        <p:spPr>
          <a:xfrm>
            <a:off x="9148782" y="4178437"/>
            <a:ext cx="2849543" cy="1200329"/>
          </a:xfrm>
          <a:prstGeom prst="rect">
            <a:avLst/>
          </a:prstGeom>
          <a:noFill/>
          <a:ln w="38100">
            <a:solidFill>
              <a:schemeClr val="accent2"/>
            </a:solidFill>
          </a:ln>
        </p:spPr>
        <p:txBody>
          <a:bodyPr wrap="square" rtlCol="0">
            <a:spAutoFit/>
          </a:bodyPr>
          <a:lstStyle/>
          <a:p>
            <a:r>
              <a:rPr lang="en-US"/>
              <a:t>Children with developmental delays or neurodevelopmental disorders or disabilities</a:t>
            </a:r>
            <a:endParaRPr lang="fr-BE" dirty="0"/>
          </a:p>
        </p:txBody>
      </p:sp>
      <p:sp>
        <p:nvSpPr>
          <p:cNvPr id="17" name="ZoneTexte 16"/>
          <p:cNvSpPr txBox="1"/>
          <p:nvPr/>
        </p:nvSpPr>
        <p:spPr>
          <a:xfrm>
            <a:off x="5933107" y="5139000"/>
            <a:ext cx="2849543" cy="646331"/>
          </a:xfrm>
          <a:prstGeom prst="rect">
            <a:avLst/>
          </a:prstGeom>
          <a:noFill/>
          <a:ln w="38100">
            <a:solidFill>
              <a:srgbClr val="5CBDB2"/>
            </a:solidFill>
          </a:ln>
        </p:spPr>
        <p:txBody>
          <a:bodyPr wrap="square" rtlCol="0">
            <a:spAutoFit/>
          </a:bodyPr>
          <a:lstStyle/>
          <a:p>
            <a:r>
              <a:rPr lang="fr-BE" dirty="0"/>
              <a:t>Child </a:t>
            </a:r>
            <a:r>
              <a:rPr lang="fr-BE" dirty="0" err="1"/>
              <a:t>friendly</a:t>
            </a:r>
            <a:r>
              <a:rPr lang="fr-BE" dirty="0"/>
              <a:t> and </a:t>
            </a:r>
            <a:r>
              <a:rPr lang="fr-BE" dirty="0" err="1"/>
              <a:t>multidisciplinary</a:t>
            </a:r>
            <a:r>
              <a:rPr lang="fr-BE" dirty="0"/>
              <a:t> </a:t>
            </a:r>
            <a:r>
              <a:rPr lang="fr-BE" dirty="0" err="1"/>
              <a:t>responses</a:t>
            </a:r>
            <a:endParaRPr lang="fr-BE" dirty="0"/>
          </a:p>
        </p:txBody>
      </p:sp>
      <p:sp>
        <p:nvSpPr>
          <p:cNvPr id="18" name="ZoneTexte 17"/>
          <p:cNvSpPr txBox="1"/>
          <p:nvPr/>
        </p:nvSpPr>
        <p:spPr>
          <a:xfrm>
            <a:off x="2821772" y="1997068"/>
            <a:ext cx="2473918" cy="646331"/>
          </a:xfrm>
          <a:prstGeom prst="rect">
            <a:avLst/>
          </a:prstGeom>
          <a:noFill/>
          <a:ln w="38100">
            <a:solidFill>
              <a:srgbClr val="FBA617"/>
            </a:solidFill>
          </a:ln>
        </p:spPr>
        <p:txBody>
          <a:bodyPr wrap="square" rtlCol="0">
            <a:spAutoFit/>
          </a:bodyPr>
          <a:lstStyle/>
          <a:p>
            <a:r>
              <a:rPr lang="fr-BE" dirty="0" err="1"/>
              <a:t>Above</a:t>
            </a:r>
            <a:r>
              <a:rPr lang="fr-BE" dirty="0"/>
              <a:t> the </a:t>
            </a:r>
            <a:r>
              <a:rPr lang="fr-BE" dirty="0" err="1"/>
              <a:t>legal</a:t>
            </a:r>
            <a:r>
              <a:rPr lang="fr-BE" dirty="0"/>
              <a:t> </a:t>
            </a:r>
            <a:r>
              <a:rPr lang="fr-BE" dirty="0" err="1"/>
              <a:t>age</a:t>
            </a:r>
            <a:r>
              <a:rPr lang="fr-BE" dirty="0"/>
              <a:t> of </a:t>
            </a:r>
            <a:r>
              <a:rPr lang="fr-BE" dirty="0" err="1"/>
              <a:t>criminal</a:t>
            </a:r>
            <a:r>
              <a:rPr lang="fr-BE" dirty="0"/>
              <a:t> </a:t>
            </a:r>
            <a:r>
              <a:rPr lang="fr-BE" dirty="0" err="1"/>
              <a:t>liability</a:t>
            </a:r>
            <a:endParaRPr lang="fr-BE" dirty="0"/>
          </a:p>
        </p:txBody>
      </p:sp>
      <p:sp>
        <p:nvSpPr>
          <p:cNvPr id="19" name="ZoneTexte 18"/>
          <p:cNvSpPr txBox="1"/>
          <p:nvPr/>
        </p:nvSpPr>
        <p:spPr>
          <a:xfrm>
            <a:off x="2829531" y="3799403"/>
            <a:ext cx="2473918" cy="369332"/>
          </a:xfrm>
          <a:prstGeom prst="rect">
            <a:avLst/>
          </a:prstGeom>
          <a:noFill/>
          <a:ln w="38100">
            <a:solidFill>
              <a:srgbClr val="FBA617"/>
            </a:solidFill>
          </a:ln>
        </p:spPr>
        <p:txBody>
          <a:bodyPr wrap="square" rtlCol="0">
            <a:spAutoFit/>
          </a:bodyPr>
          <a:lstStyle/>
          <a:p>
            <a:r>
              <a:rPr lang="fr-BE" dirty="0" err="1"/>
              <a:t>Above</a:t>
            </a:r>
            <a:r>
              <a:rPr lang="fr-BE" dirty="0"/>
              <a:t> the MACR</a:t>
            </a:r>
          </a:p>
        </p:txBody>
      </p:sp>
      <p:sp>
        <p:nvSpPr>
          <p:cNvPr id="20" name="ZoneTexte 19"/>
          <p:cNvSpPr txBox="1"/>
          <p:nvPr/>
        </p:nvSpPr>
        <p:spPr>
          <a:xfrm>
            <a:off x="2821772" y="5277500"/>
            <a:ext cx="2473918" cy="369332"/>
          </a:xfrm>
          <a:prstGeom prst="rect">
            <a:avLst/>
          </a:prstGeom>
          <a:noFill/>
          <a:ln w="38100">
            <a:solidFill>
              <a:srgbClr val="FBA617"/>
            </a:solidFill>
          </a:ln>
        </p:spPr>
        <p:txBody>
          <a:bodyPr wrap="square" rtlCol="0">
            <a:spAutoFit/>
          </a:bodyPr>
          <a:lstStyle/>
          <a:p>
            <a:r>
              <a:rPr lang="fr-BE" dirty="0" err="1"/>
              <a:t>Below</a:t>
            </a:r>
            <a:r>
              <a:rPr lang="fr-BE" dirty="0"/>
              <a:t> the MACR</a:t>
            </a:r>
          </a:p>
        </p:txBody>
      </p:sp>
      <p:sp>
        <p:nvSpPr>
          <p:cNvPr id="21" name="Flèche droite 20"/>
          <p:cNvSpPr/>
          <p:nvPr/>
        </p:nvSpPr>
        <p:spPr>
          <a:xfrm>
            <a:off x="5447211" y="2264897"/>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droite 21"/>
          <p:cNvSpPr/>
          <p:nvPr/>
        </p:nvSpPr>
        <p:spPr>
          <a:xfrm>
            <a:off x="5447210" y="387005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Flèche droite 22"/>
          <p:cNvSpPr/>
          <p:nvPr/>
        </p:nvSpPr>
        <p:spPr>
          <a:xfrm>
            <a:off x="5448448" y="5415071"/>
            <a:ext cx="378823" cy="228035"/>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Flèche droite 23"/>
          <p:cNvSpPr/>
          <p:nvPr/>
        </p:nvSpPr>
        <p:spPr>
          <a:xfrm rot="16200000">
            <a:off x="635200" y="3742519"/>
            <a:ext cx="3788263" cy="297359"/>
          </a:xfrm>
          <a:prstGeom prst="right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Ellipse 24"/>
          <p:cNvSpPr/>
          <p:nvPr/>
        </p:nvSpPr>
        <p:spPr>
          <a:xfrm rot="973498">
            <a:off x="9642243" y="1625723"/>
            <a:ext cx="1673129" cy="1277231"/>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9797143" y="1802674"/>
            <a:ext cx="1287525" cy="923330"/>
          </a:xfrm>
          <a:prstGeom prst="rect">
            <a:avLst/>
          </a:prstGeom>
          <a:noFill/>
        </p:spPr>
        <p:txBody>
          <a:bodyPr wrap="square" rtlCol="0">
            <a:spAutoFit/>
          </a:bodyPr>
          <a:lstStyle/>
          <a:p>
            <a:pPr algn="ctr"/>
            <a:r>
              <a:rPr lang="fr-BE" dirty="0"/>
              <a:t>Age at the time of the </a:t>
            </a:r>
            <a:r>
              <a:rPr lang="fr-BE" dirty="0" err="1"/>
              <a:t>offence</a:t>
            </a:r>
            <a:endParaRPr lang="fr-BE" dirty="0"/>
          </a:p>
        </p:txBody>
      </p:sp>
    </p:spTree>
    <p:extLst>
      <p:ext uri="{BB962C8B-B14F-4D97-AF65-F5344CB8AC3E}">
        <p14:creationId xmlns:p14="http://schemas.microsoft.com/office/powerpoint/2010/main" val="47816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rotWithShape="1">
          <a:blip r:embed="rId3"/>
          <a:srcRect l="4500" t="15058" r="6212" b="9802"/>
          <a:stretch/>
        </p:blipFill>
        <p:spPr>
          <a:xfrm>
            <a:off x="9531995" y="218016"/>
            <a:ext cx="2168434" cy="1115419"/>
          </a:xfrm>
          <a:prstGeom prst="rect">
            <a:avLst/>
          </a:prstGeom>
        </p:spPr>
      </p:pic>
      <p:sp>
        <p:nvSpPr>
          <p:cNvPr id="2" name="Titre 1">
            <a:extLst>
              <a:ext uri="{FF2B5EF4-FFF2-40B4-BE49-F238E27FC236}">
                <a16:creationId xmlns:a16="http://schemas.microsoft.com/office/drawing/2014/main" id="{B488E8A8-1127-461C-B276-1561DA8E25BF}"/>
              </a:ext>
            </a:extLst>
          </p:cNvPr>
          <p:cNvSpPr>
            <a:spLocks noGrp="1"/>
          </p:cNvSpPr>
          <p:nvPr>
            <p:ph type="ctrTitle"/>
          </p:nvPr>
        </p:nvSpPr>
        <p:spPr>
          <a:xfrm>
            <a:off x="2380653" y="2036863"/>
            <a:ext cx="9144000" cy="456069"/>
          </a:xfrm>
        </p:spPr>
        <p:txBody>
          <a:bodyPr>
            <a:normAutofit fontScale="90000"/>
          </a:bodyPr>
          <a:lstStyle/>
          <a:p>
            <a:r>
              <a:rPr lang="fr-BE" dirty="0">
                <a:solidFill>
                  <a:srgbClr val="FF6600"/>
                </a:solidFill>
              </a:rPr>
              <a:t> </a:t>
            </a:r>
          </a:p>
        </p:txBody>
      </p:sp>
      <p:sp>
        <p:nvSpPr>
          <p:cNvPr id="4" name="ZoneTexte 3">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5" name="ZoneTexte 4">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9" name="ZoneTexte 8">
            <a:extLst>
              <a:ext uri="{FF2B5EF4-FFF2-40B4-BE49-F238E27FC236}">
                <a16:creationId xmlns:a16="http://schemas.microsoft.com/office/drawing/2014/main" id="{31378776-A142-408E-9964-67E8A49530E5}"/>
              </a:ext>
            </a:extLst>
          </p:cNvPr>
          <p:cNvSpPr txBox="1"/>
          <p:nvPr/>
        </p:nvSpPr>
        <p:spPr>
          <a:xfrm>
            <a:off x="4768626" y="2263764"/>
            <a:ext cx="6931803" cy="2585323"/>
          </a:xfrm>
          <a:prstGeom prst="rect">
            <a:avLst/>
          </a:prstGeom>
          <a:noFill/>
        </p:spPr>
        <p:txBody>
          <a:bodyPr wrap="square" rtlCol="0">
            <a:spAutoFit/>
          </a:bodyPr>
          <a:lstStyle/>
          <a:p>
            <a:r>
              <a:rPr lang="en-GB" dirty="0"/>
              <a:t>Other key sources regarding child justice:</a:t>
            </a:r>
          </a:p>
          <a:p>
            <a:pPr marL="285750" indent="-285750">
              <a:buFontTx/>
              <a:buChar char="-"/>
            </a:pPr>
            <a:r>
              <a:rPr lang="en-GB" dirty="0"/>
              <a:t>Other </a:t>
            </a:r>
            <a:r>
              <a:rPr lang="en-GB" b="1" dirty="0"/>
              <a:t>General comments </a:t>
            </a:r>
            <a:r>
              <a:rPr lang="en-GB" dirty="0"/>
              <a:t>of the UNCRC (12, 14, etc.)</a:t>
            </a:r>
          </a:p>
          <a:p>
            <a:pPr marL="285750" indent="-285750">
              <a:buFontTx/>
              <a:buChar char="-"/>
            </a:pPr>
            <a:r>
              <a:rPr lang="en-GB" dirty="0"/>
              <a:t>The “</a:t>
            </a:r>
            <a:r>
              <a:rPr lang="en-GB" b="1" dirty="0"/>
              <a:t>Beijing Rules</a:t>
            </a:r>
            <a:r>
              <a:rPr lang="en-GB" dirty="0"/>
              <a:t>” (UN Standards Minimum Rules for the Administration of Justice)</a:t>
            </a:r>
          </a:p>
          <a:p>
            <a:pPr marL="285750" indent="-285750">
              <a:buFontTx/>
              <a:buChar char="-"/>
            </a:pPr>
            <a:r>
              <a:rPr lang="en-GB" dirty="0"/>
              <a:t>The “</a:t>
            </a:r>
            <a:r>
              <a:rPr lang="en-GB" b="1" dirty="0"/>
              <a:t>Riyadh Guidelines</a:t>
            </a:r>
            <a:r>
              <a:rPr lang="en-GB" dirty="0"/>
              <a:t>” (</a:t>
            </a:r>
            <a:r>
              <a:rPr lang="en-US" dirty="0"/>
              <a:t>UN Guidelines for the Prevention of Juvenile Delinquency)</a:t>
            </a:r>
          </a:p>
          <a:p>
            <a:pPr marL="285750" indent="-285750">
              <a:buFontTx/>
              <a:buChar char="-"/>
            </a:pPr>
            <a:r>
              <a:rPr lang="en-GB" dirty="0"/>
              <a:t>The “</a:t>
            </a:r>
            <a:r>
              <a:rPr lang="en-GB" b="1" dirty="0"/>
              <a:t>Havana Rules</a:t>
            </a:r>
            <a:r>
              <a:rPr lang="en-GB" dirty="0"/>
              <a:t>” (</a:t>
            </a:r>
            <a:r>
              <a:rPr lang="en-US" dirty="0"/>
              <a:t>UN Rules for the Protection of Juveniles Deprived of their Liberty)</a:t>
            </a:r>
            <a:endParaRPr lang="en-GB" dirty="0"/>
          </a:p>
          <a:p>
            <a:endParaRPr lang="fr-BE" dirty="0"/>
          </a:p>
        </p:txBody>
      </p:sp>
      <p:sp>
        <p:nvSpPr>
          <p:cNvPr id="10" name="ZoneTexte 9">
            <a:extLst>
              <a:ext uri="{FF2B5EF4-FFF2-40B4-BE49-F238E27FC236}">
                <a16:creationId xmlns:a16="http://schemas.microsoft.com/office/drawing/2014/main" id="{31378776-A142-408E-9964-67E8A49530E5}"/>
              </a:ext>
            </a:extLst>
          </p:cNvPr>
          <p:cNvSpPr txBox="1"/>
          <p:nvPr/>
        </p:nvSpPr>
        <p:spPr>
          <a:xfrm>
            <a:off x="4270223" y="977544"/>
            <a:ext cx="6345989" cy="461665"/>
          </a:xfrm>
          <a:prstGeom prst="rect">
            <a:avLst/>
          </a:prstGeom>
          <a:noFill/>
        </p:spPr>
        <p:txBody>
          <a:bodyPr wrap="square" rtlCol="0">
            <a:spAutoFit/>
          </a:bodyPr>
          <a:lstStyle/>
          <a:p>
            <a:r>
              <a:rPr lang="en-US" sz="2400" b="1" dirty="0"/>
              <a:t>UN fundamental principles on child justice</a:t>
            </a:r>
          </a:p>
        </p:txBody>
      </p:sp>
      <p:pic>
        <p:nvPicPr>
          <p:cNvPr id="12" name="Image 11"/>
          <p:cNvPicPr>
            <a:picLocks noChangeAspect="1"/>
          </p:cNvPicPr>
          <p:nvPr/>
        </p:nvPicPr>
        <p:blipFill>
          <a:blip r:embed="rId4"/>
          <a:stretch>
            <a:fillRect/>
          </a:stretch>
        </p:blipFill>
        <p:spPr>
          <a:xfrm>
            <a:off x="2500616" y="2732388"/>
            <a:ext cx="2162175" cy="1981200"/>
          </a:xfrm>
          <a:prstGeom prst="rect">
            <a:avLst/>
          </a:prstGeom>
        </p:spPr>
      </p:pic>
      <p:sp>
        <p:nvSpPr>
          <p:cNvPr id="6" name="Sous-titre 5">
            <a:extLst>
              <a:ext uri="{FF2B5EF4-FFF2-40B4-BE49-F238E27FC236}">
                <a16:creationId xmlns:a16="http://schemas.microsoft.com/office/drawing/2014/main" id="{EB521D0E-4C0E-446A-AE17-C8697FB8D0F8}"/>
              </a:ext>
            </a:extLst>
          </p:cNvPr>
          <p:cNvSpPr>
            <a:spLocks noGrp="1"/>
          </p:cNvSpPr>
          <p:nvPr>
            <p:ph type="subTitle" idx="1"/>
          </p:nvPr>
        </p:nvSpPr>
        <p:spPr/>
        <p:txBody>
          <a:bodyPr/>
          <a:lstStyle/>
          <a:p>
            <a:endParaRPr lang="en-GB"/>
          </a:p>
        </p:txBody>
      </p:sp>
      <p:sp>
        <p:nvSpPr>
          <p:cNvPr id="13" name="Sous-titre 2">
            <a:extLst>
              <a:ext uri="{FF2B5EF4-FFF2-40B4-BE49-F238E27FC236}">
                <a16:creationId xmlns:a16="http://schemas.microsoft.com/office/drawing/2014/main" id="{1C45C181-4725-45DC-AABA-AD7CC48B1B0D}"/>
              </a:ext>
            </a:extLst>
          </p:cNvPr>
          <p:cNvSpPr txBox="1">
            <a:spLocks/>
          </p:cNvSpPr>
          <p:nvPr/>
        </p:nvSpPr>
        <p:spPr>
          <a:xfrm>
            <a:off x="139700" y="229267"/>
            <a:ext cx="4159847" cy="1129633"/>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a:solidFill>
                  <a:schemeClr val="bg1"/>
                </a:solidFill>
              </a:rPr>
              <a:t>Part 1:  Specific approach of the system</a:t>
            </a:r>
            <a:endParaRPr lang="fr-BE" sz="3600" dirty="0">
              <a:solidFill>
                <a:schemeClr val="bg1"/>
              </a:solidFill>
            </a:endParaRPr>
          </a:p>
        </p:txBody>
      </p:sp>
    </p:spTree>
    <p:extLst>
      <p:ext uri="{BB962C8B-B14F-4D97-AF65-F5344CB8AC3E}">
        <p14:creationId xmlns:p14="http://schemas.microsoft.com/office/powerpoint/2010/main" val="381448424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TotalTime>
  <Words>8974</Words>
  <Application>Microsoft Office PowerPoint</Application>
  <PresentationFormat>Grand écran</PresentationFormat>
  <Paragraphs>507</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Wingdings</vt:lpstr>
      <vt:lpstr>1_Thème Office</vt:lpstr>
      <vt:lpstr>Title of the training/session</vt:lpstr>
      <vt:lpstr>Module 1  </vt:lpstr>
      <vt:lpstr>Part 1  </vt:lpstr>
      <vt:lpstr> </vt:lpstr>
      <vt:lpstr> </vt:lpstr>
      <vt:lpstr> </vt:lpstr>
      <vt:lpstr> </vt:lpstr>
      <vt:lpstr> </vt:lpstr>
      <vt:lpstr> </vt:lpstr>
      <vt:lpstr> </vt:lpstr>
      <vt:lpstr> </vt:lpstr>
      <vt:lpstr> </vt:lpstr>
      <vt:lpstr>Présentation PowerPoint</vt:lpstr>
      <vt:lpstr> </vt:lpstr>
      <vt:lpstr> </vt:lpstr>
      <vt:lpstr> </vt:lpstr>
      <vt:lpstr> </vt:lpstr>
      <vt:lpstr> </vt:lpstr>
      <vt:lpstr> </vt:lpstr>
      <vt:lpstr> </vt:lpstr>
      <vt:lpstr> </vt:lpstr>
      <vt:lpstr> </vt:lpstr>
      <vt:lpstr> </vt:lpstr>
      <vt:lpstr>Situation 1 – The minor</vt:lpstr>
      <vt:lpstr>Situation 2 – The minor</vt:lpstr>
      <vt:lpstr>Situation 3 – The minor</vt:lpstr>
      <vt:lpstr>Situation 4 – The minor</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Eva Gangneux</cp:lastModifiedBy>
  <cp:revision>124</cp:revision>
  <dcterms:created xsi:type="dcterms:W3CDTF">2022-03-17T14:10:34Z</dcterms:created>
  <dcterms:modified xsi:type="dcterms:W3CDTF">2022-05-20T09:19:21Z</dcterms:modified>
</cp:coreProperties>
</file>