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k8N6l6ii6xhvBcWK3lplHN2Ip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9860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Intégrez</a:t>
            </a:r>
            <a:r>
              <a:rPr lang="en-US" dirty="0"/>
              <a:t> le logo de </a:t>
            </a:r>
            <a:r>
              <a:rPr lang="en-US" dirty="0" err="1"/>
              <a:t>votre</a:t>
            </a:r>
            <a:r>
              <a:rPr lang="en-US" dirty="0"/>
              <a:t> organization </a:t>
            </a:r>
            <a:r>
              <a:rPr lang="en-US" dirty="0" err="1"/>
              <a:t>en</a:t>
            </a:r>
            <a:r>
              <a:rPr lang="en-US" dirty="0"/>
              <a:t> bas de la diapositive et le logo CLEAR-Rights sur </a:t>
            </a:r>
            <a:r>
              <a:rPr lang="en-US" dirty="0" err="1"/>
              <a:t>chaque</a:t>
            </a:r>
            <a:r>
              <a:rPr lang="en-US" dirty="0"/>
              <a:t> diapositive.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7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37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88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85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49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42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PILnet’s video on cleairnhouse: https://www.pilnet.org/access-legal-help/get-legal-assistance/</a:t>
            </a: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265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708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038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927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53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0C19-A9CB-4630-8F10-21A6DF2F6B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61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558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411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664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331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795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7661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026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13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Insérez</a:t>
            </a:r>
            <a:r>
              <a:rPr lang="en-US" dirty="0"/>
              <a:t> la durée du module sur la diapositive et </a:t>
            </a:r>
            <a:r>
              <a:rPr lang="en-US" dirty="0" err="1"/>
              <a:t>présentez</a:t>
            </a:r>
            <a:r>
              <a:rPr lang="en-US" dirty="0"/>
              <a:t> aux participants des </a:t>
            </a:r>
            <a:r>
              <a:rPr lang="en-US" dirty="0" err="1"/>
              <a:t>différentes</a:t>
            </a:r>
            <a:r>
              <a:rPr lang="en-US" dirty="0"/>
              <a:t> étapes du module,</a:t>
            </a: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9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6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48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71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87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49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2348765" y="1952892"/>
            <a:ext cx="9144000" cy="176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ct val="113207"/>
              <a:buFont typeface="Calibri"/>
              <a:buNone/>
            </a:pPr>
            <a:r>
              <a:rPr lang="en-US" b="1" dirty="0">
                <a:solidFill>
                  <a:srgbClr val="EC7F20"/>
                </a:solidFill>
              </a:rPr>
              <a:t>Pro Bono 101</a:t>
            </a:r>
            <a:br>
              <a:rPr lang="en-US" dirty="0">
                <a:solidFill>
                  <a:srgbClr val="EC7F20"/>
                </a:solidFill>
              </a:rPr>
            </a:br>
            <a:r>
              <a:rPr lang="fr-FR" sz="5300" dirty="0">
                <a:solidFill>
                  <a:srgbClr val="EC7F20"/>
                </a:solidFill>
              </a:rPr>
              <a:t>Principes fondamentaux et bonnes pratiques</a:t>
            </a:r>
            <a:endParaRPr sz="5300" dirty="0">
              <a:solidFill>
                <a:srgbClr val="EC7F2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2348765" y="399873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400"/>
              <a:buNone/>
            </a:pPr>
            <a:r>
              <a:rPr lang="fr-FR" dirty="0">
                <a:solidFill>
                  <a:srgbClr val="FF9933"/>
                </a:solidFill>
              </a:rPr>
              <a:t>Pour les cabinets d'avocats nationaux et internationaux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4049949" y="4731166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Date + Nom et </a:t>
            </a:r>
            <a:r>
              <a:rPr lang="en-US" sz="1800" dirty="0" err="1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adresse</a:t>
            </a:r>
            <a:r>
              <a:rPr lang="en-US" sz="1800" dirty="0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 mail du </a:t>
            </a:r>
            <a:r>
              <a:rPr lang="en-US" sz="1800" dirty="0" err="1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formateur</a:t>
            </a:r>
            <a:r>
              <a:rPr lang="en-US" sz="1800" dirty="0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/trice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12A5E2-D41F-8844-C197-51ABC80E7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4237424" y="-79438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fr-FR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Le pro Bono consiste-t-il seulement à aller au tribunal ? (Suite)</a:t>
            </a:r>
          </a:p>
        </p:txBody>
      </p:sp>
      <p:sp>
        <p:nvSpPr>
          <p:cNvPr id="174" name="Google Shape;174;p9"/>
          <p:cNvSpPr/>
          <p:nvPr/>
        </p:nvSpPr>
        <p:spPr>
          <a:xfrm>
            <a:off x="2564076" y="1759342"/>
            <a:ext cx="7581873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Représentation devant une cour ou un tribunal</a:t>
            </a:r>
          </a:p>
          <a:p>
            <a:pPr marL="9144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Ex. La "spécialisation secondaire" au Royaume-Uni pour représenter les personnes vulnérables qui se voient refuser l'aide sociale, suite aux réductions de l'aide juridique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Conseils </a:t>
            </a: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juridiques</a:t>
            </a:r>
            <a:endParaRPr lang="en-US" sz="24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Ex. Des conseils sur les possibilités de poursuivre une entreprise de pesticides dont les employés ont développé des problèmes de santé à la suite de procédures de santé et de sécurité inadéquates.</a:t>
            </a:r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8215" y="1945840"/>
            <a:ext cx="1517912" cy="9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3186" y="3410333"/>
            <a:ext cx="1462963" cy="161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B46AC0-882E-1D91-4E8E-D8DE8FAC96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4324915" y="37171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fr-FR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Le pro </a:t>
            </a:r>
            <a:r>
              <a:rPr lang="fr-FR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consiste-t-il seulement à aller au tribunal ? (Suite)</a:t>
            </a:r>
          </a:p>
        </p:txBody>
      </p:sp>
      <p:sp>
        <p:nvSpPr>
          <p:cNvPr id="184" name="Google Shape;184;p10"/>
          <p:cNvSpPr/>
          <p:nvPr/>
        </p:nvSpPr>
        <p:spPr>
          <a:xfrm>
            <a:off x="2175641" y="1008993"/>
            <a:ext cx="8415477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Recherches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et analyses</a:t>
            </a:r>
            <a:endParaRPr dirty="0"/>
          </a:p>
          <a:p>
            <a:pPr marL="9144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Ex. Le guide mondial des OSC de </a:t>
            </a:r>
            <a:r>
              <a:rPr lang="fr-FR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PILnet</a:t>
            </a: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sur l'enregistrement ; le guide de DLA Piper pour soutenir les réfugiés ukrainiens en Roumanie.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Rédaction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d’actes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juridiques</a:t>
            </a:r>
            <a:endParaRPr lang="en-US" sz="24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Ex. La rédaction d'un modèle de loi sur la reconnaissance du genre basé sur les meilleures pratiques internationales.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Formation</a:t>
            </a:r>
            <a:endParaRPr dirty="0"/>
          </a:p>
          <a:p>
            <a:pPr marL="9144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Formation sur les techniques de négociation et de médiation pour une ONG qui fournit des services juridiques ; formation sur les techniques de contre-interrogatoire pour les avocats des ONG.</a:t>
            </a: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1118" y="3140328"/>
            <a:ext cx="987100" cy="10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5718" y="1759342"/>
            <a:ext cx="1337900" cy="9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5718" y="4689964"/>
            <a:ext cx="1077900" cy="9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F045F18-1B8E-B9BC-5850-C5551E57F8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6012683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3921987" y="-90825"/>
            <a:ext cx="6787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Quel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type de pro bono?</a:t>
            </a:r>
            <a:endParaRPr sz="36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644" y="1684049"/>
            <a:ext cx="2365600" cy="14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931" y="1117575"/>
            <a:ext cx="987100" cy="10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2933055" y="2287599"/>
            <a:ext cx="248164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Rédaction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d’actes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juridiques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8156" y="3319699"/>
            <a:ext cx="1077900" cy="9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 txBox="1"/>
          <p:nvPr/>
        </p:nvSpPr>
        <p:spPr>
          <a:xfrm>
            <a:off x="3307931" y="4379999"/>
            <a:ext cx="1503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7493" y="3857866"/>
            <a:ext cx="1077900" cy="101006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6384943" y="4867924"/>
            <a:ext cx="210613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juridique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05943" y="3304099"/>
            <a:ext cx="1337900" cy="9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9231256" y="4379999"/>
            <a:ext cx="186256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analyses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36838" y="1316824"/>
            <a:ext cx="1147168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9741433" y="2164599"/>
            <a:ext cx="19306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Plaidorie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11"/>
          <p:cNvCxnSpPr/>
          <p:nvPr/>
        </p:nvCxnSpPr>
        <p:spPr>
          <a:xfrm rot="10800000">
            <a:off x="4650931" y="2113249"/>
            <a:ext cx="1113900" cy="33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11"/>
          <p:cNvCxnSpPr/>
          <p:nvPr/>
        </p:nvCxnSpPr>
        <p:spPr>
          <a:xfrm flipH="1">
            <a:off x="4810931" y="3319699"/>
            <a:ext cx="1078500" cy="40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11"/>
          <p:cNvCxnSpPr/>
          <p:nvPr/>
        </p:nvCxnSpPr>
        <p:spPr>
          <a:xfrm flipH="1">
            <a:off x="8491081" y="2080399"/>
            <a:ext cx="1078500" cy="40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11"/>
          <p:cNvCxnSpPr/>
          <p:nvPr/>
        </p:nvCxnSpPr>
        <p:spPr>
          <a:xfrm rot="10800000">
            <a:off x="8238731" y="3319574"/>
            <a:ext cx="1015500" cy="44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11"/>
          <p:cNvCxnSpPr>
            <a:endCxn id="200" idx="0"/>
          </p:cNvCxnSpPr>
          <p:nvPr/>
        </p:nvCxnSpPr>
        <p:spPr>
          <a:xfrm>
            <a:off x="7136443" y="3304066"/>
            <a:ext cx="0" cy="55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15952B-096A-00A0-1D89-2D6B1B2B80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4281643" y="33800"/>
            <a:ext cx="6787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A quels types de questions les avocats pro </a:t>
            </a:r>
            <a:r>
              <a:rPr lang="fr-FR" sz="32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32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peuvent-ils traiter ?</a:t>
            </a:r>
            <a:endParaRPr sz="32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869" y="1605780"/>
            <a:ext cx="987100" cy="10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3006846" y="1914195"/>
            <a:ext cx="337809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Révision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statuts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d’ONG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5328745" y="2698567"/>
            <a:ext cx="401989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ONG/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Enregistrement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fondations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5490889" y="4992348"/>
            <a:ext cx="304493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Refugiés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asile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8735" y="2417391"/>
            <a:ext cx="1521341" cy="98098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8654747" y="4401140"/>
            <a:ext cx="245993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9231255" y="2595671"/>
            <a:ext cx="269455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Droits de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l’enfant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2842603" y="3273847"/>
            <a:ext cx="522865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 des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données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confidentialité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(RGPD)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2181815" y="4115348"/>
            <a:ext cx="269455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d’êtres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humains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7844" y="941950"/>
            <a:ext cx="1083501" cy="153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9406" y="4626769"/>
            <a:ext cx="1653856" cy="109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8819" y="3923174"/>
            <a:ext cx="1118978" cy="114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33448" y="3332196"/>
            <a:ext cx="1451266" cy="110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569212-E3FA-8A69-53D2-3685A31D24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4149515" y="76906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fr-FR" sz="32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Comment trouver des affaires pro </a:t>
            </a:r>
            <a:r>
              <a:rPr lang="fr-FR" sz="32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en-US" sz="32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2102202" y="1654497"/>
            <a:ext cx="813978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Centres d'information sur le pro </a:t>
            </a:r>
            <a:r>
              <a:rPr lang="fr-FR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endParaRPr lang="fr-FR" sz="24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3275" lvl="1" indent="-342900">
              <a:lnSpc>
                <a:spcPct val="150000"/>
              </a:lnSpc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Ex.</a:t>
            </a: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PILnet</a:t>
            </a: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Global et Asian </a:t>
            </a:r>
            <a:r>
              <a:rPr lang="fr-FR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Clearinghouses</a:t>
            </a:r>
            <a:r>
              <a:rPr lang="fr-FR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Trust Law, ou tous les membres de l'Alliance Pro Bono européenne.</a:t>
            </a:r>
          </a:p>
          <a:p>
            <a:pPr marL="441325" lvl="1" indent="-342900">
              <a:lnSpc>
                <a:spcPct val="150000"/>
              </a:lnSpc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Partenariats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 Bono 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Ex.</a:t>
            </a: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Afghanistan Pro Bono Initiative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Tables rondes de Pro Bono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PILnet’s</a:t>
            </a: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Asia Pro Bono Roundtable, PBI Italian Pro Bono Roundtable, 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d’autres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44" y="1509226"/>
            <a:ext cx="3533707" cy="29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0894" y="2853991"/>
            <a:ext cx="1888976" cy="48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8E887B-D3AD-6E45-36BC-7687634F1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3567954" y="-38169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4000" b="1" u="sng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Centres</a:t>
            </a:r>
            <a:r>
              <a:rPr lang="en-US" sz="4000" b="1" u="sng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u="sng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d'informations</a:t>
            </a:r>
            <a:endParaRPr sz="4000" b="1" u="sng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863" y="2799954"/>
            <a:ext cx="3656911" cy="239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4">
            <a:alphaModFix/>
          </a:blip>
          <a:srcRect l="7790" r="11479"/>
          <a:stretch/>
        </p:blipFill>
        <p:spPr>
          <a:xfrm>
            <a:off x="8858655" y="1966705"/>
            <a:ext cx="2574587" cy="196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1433" y="4381928"/>
            <a:ext cx="1735311" cy="114626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2619544" y="3378712"/>
            <a:ext cx="242531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ONGs,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Charités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dans le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besoin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8933288" y="4135722"/>
            <a:ext cx="242531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Avocats pro bono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8038" y="1505336"/>
            <a:ext cx="1682102" cy="158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A0EB5C-3E2E-17B5-6B24-B604764A5E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3300424" y="-179409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40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Centres</a:t>
            </a:r>
            <a:r>
              <a:rPr lang="en-US" sz="40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d’information</a:t>
            </a:r>
            <a:endParaRPr sz="40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3496593" y="1345628"/>
            <a:ext cx="8139783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Recevoir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/Identifier/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Developper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 bono </a:t>
            </a:r>
          </a:p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Pré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-selection et aider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l’ONG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définissant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besoin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Partager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potentiel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projet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 bono</a:t>
            </a:r>
            <a:endParaRPr dirty="0"/>
          </a:p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Identifier le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meilleur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compromis</a:t>
            </a:r>
            <a:endParaRPr dirty="0"/>
          </a:p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Connecter</a:t>
            </a:r>
            <a:endParaRPr dirty="0"/>
          </a:p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Assistance technique et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suivi</a:t>
            </a:r>
            <a:endParaRPr dirty="0"/>
          </a:p>
        </p:txBody>
      </p:sp>
      <p:cxnSp>
        <p:nvCxnSpPr>
          <p:cNvPr id="262" name="Google Shape;262;p15"/>
          <p:cNvCxnSpPr/>
          <p:nvPr/>
        </p:nvCxnSpPr>
        <p:spPr>
          <a:xfrm>
            <a:off x="6954253" y="1667154"/>
            <a:ext cx="0" cy="40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3" name="Google Shape;263;p15"/>
          <p:cNvCxnSpPr/>
          <p:nvPr/>
        </p:nvCxnSpPr>
        <p:spPr>
          <a:xfrm>
            <a:off x="6954261" y="2476258"/>
            <a:ext cx="0" cy="40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4" name="Google Shape;264;p15"/>
          <p:cNvCxnSpPr/>
          <p:nvPr/>
        </p:nvCxnSpPr>
        <p:spPr>
          <a:xfrm>
            <a:off x="6954253" y="3156003"/>
            <a:ext cx="0" cy="40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15"/>
          <p:cNvCxnSpPr/>
          <p:nvPr/>
        </p:nvCxnSpPr>
        <p:spPr>
          <a:xfrm>
            <a:off x="6954248" y="3904775"/>
            <a:ext cx="0" cy="40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6" name="Google Shape;266;p15"/>
          <p:cNvCxnSpPr/>
          <p:nvPr/>
        </p:nvCxnSpPr>
        <p:spPr>
          <a:xfrm>
            <a:off x="6954243" y="4682445"/>
            <a:ext cx="0" cy="40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9127" y="914952"/>
            <a:ext cx="1234483" cy="126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545" y="4944050"/>
            <a:ext cx="1061355" cy="10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9864" y="4060021"/>
            <a:ext cx="1336297" cy="127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5652" y="3540626"/>
            <a:ext cx="889142" cy="10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9853" y="1667151"/>
            <a:ext cx="1364338" cy="143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29127" y="2972474"/>
            <a:ext cx="874294" cy="79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143377-7B81-FDB0-4F3B-58AD61ED74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4512442" y="280870"/>
            <a:ext cx="75317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Comment </a:t>
            </a:r>
            <a:r>
              <a:rPr lang="en-US" sz="40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déterminer</a:t>
            </a:r>
            <a:r>
              <a:rPr lang="en-US" sz="40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40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40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ONG </a:t>
            </a:r>
            <a:r>
              <a:rPr lang="en-US" sz="40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40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appropriée</a:t>
            </a:r>
            <a:r>
              <a:rPr lang="en-US" sz="40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pour faire du pro bono?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2686776" y="1676101"/>
            <a:ext cx="771557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dirty="0"/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Servir les indigents, protéger les droits civils ou les droits humains - si oui, aucun autre examen n'est nécessaire.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>
                <a:solidFill>
                  <a:srgbClr val="222222"/>
                </a:solidFill>
                <a:latin typeface="Calibri"/>
                <a:cs typeface="Calibri"/>
                <a:sym typeface="Calibri"/>
              </a:rPr>
              <a:t>AFFAIRE</a:t>
            </a:r>
            <a:endParaRPr dirty="0"/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L’affaire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elle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même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justifiée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par le pro bono –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activité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spécifique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sert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indigents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droits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humains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HRs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ADECUATION</a:t>
            </a:r>
            <a:endParaRPr dirty="0"/>
          </a:p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 la mission et l'objet ne sont pas en accord mais que l'ONG n'a pas les moyens, elle peut quand même se qualifier.</a:t>
            </a: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173" y="1832357"/>
            <a:ext cx="1093867" cy="103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7788" y="3494866"/>
            <a:ext cx="863862" cy="88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2173" y="4774698"/>
            <a:ext cx="967709" cy="77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6EBDEF-2E1A-2815-395F-6573C1B0A0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63407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290" name="Google Shape;290;p17"/>
          <p:cNvSpPr txBox="1"/>
          <p:nvPr/>
        </p:nvSpPr>
        <p:spPr>
          <a:xfrm>
            <a:off x="3300424" y="-179409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4000" b="1" u="sng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PARTENARIATS</a:t>
            </a:r>
            <a:endParaRPr sz="4000" b="1" u="sng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2174862" y="1661838"/>
            <a:ext cx="81397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Universités</a:t>
            </a:r>
            <a:endParaRPr dirty="0"/>
          </a:p>
        </p:txBody>
      </p:sp>
      <p:sp>
        <p:nvSpPr>
          <p:cNvPr id="292" name="Google Shape;292;p17"/>
          <p:cNvSpPr/>
          <p:nvPr/>
        </p:nvSpPr>
        <p:spPr>
          <a:xfrm>
            <a:off x="-769468" y="3691902"/>
            <a:ext cx="81397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ONGs</a:t>
            </a:r>
            <a:endParaRPr dirty="0"/>
          </a:p>
        </p:txBody>
      </p:sp>
      <p:sp>
        <p:nvSpPr>
          <p:cNvPr id="293" name="Google Shape;293;p17"/>
          <p:cNvSpPr/>
          <p:nvPr/>
        </p:nvSpPr>
        <p:spPr>
          <a:xfrm>
            <a:off x="5900211" y="3328116"/>
            <a:ext cx="81397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Cabinets </a:t>
            </a: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d’avocats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 bono</a:t>
            </a:r>
            <a:endParaRPr dirty="0"/>
          </a:p>
        </p:txBody>
      </p:sp>
      <p:pic>
        <p:nvPicPr>
          <p:cNvPr id="294" name="Google Shape;2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3148" y="1759953"/>
            <a:ext cx="2365600" cy="14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5915" y="2505440"/>
            <a:ext cx="21844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4214" y="2227360"/>
            <a:ext cx="1682102" cy="158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A9726C-DE08-E95C-B9E9-8889F36E50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3300424" y="-179409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4000" b="1" u="sng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Tables rondes Pro Bono</a:t>
            </a:r>
            <a:endParaRPr sz="4000" b="1" u="sng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567954" y="995294"/>
            <a:ext cx="7413344" cy="102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3600" b="1" dirty="0">
                <a:solidFill>
                  <a:srgbClr val="5CBDB2"/>
                </a:solidFill>
                <a:latin typeface="Calibri"/>
                <a:ea typeface="Calibri"/>
                <a:cs typeface="Calibri"/>
                <a:sym typeface="Calibri"/>
              </a:rPr>
              <a:t>Table Ronde Pro Bono de la </a:t>
            </a:r>
            <a:r>
              <a:rPr lang="en-US" sz="3600" b="1" dirty="0" err="1">
                <a:solidFill>
                  <a:srgbClr val="5CBDB2"/>
                </a:solidFill>
                <a:latin typeface="Calibri"/>
                <a:ea typeface="Calibri"/>
                <a:cs typeface="Calibri"/>
                <a:sym typeface="Calibri"/>
              </a:rPr>
              <a:t>Région</a:t>
            </a:r>
            <a:r>
              <a:rPr lang="en-US" sz="3600" b="1" dirty="0">
                <a:solidFill>
                  <a:srgbClr val="5CBDB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5CBDB2"/>
                </a:solidFill>
                <a:latin typeface="Calibri"/>
                <a:ea typeface="Calibri"/>
                <a:cs typeface="Calibri"/>
                <a:sym typeface="Calibri"/>
              </a:rPr>
              <a:t>d’Asie</a:t>
            </a:r>
            <a:endParaRPr sz="3600" b="1" dirty="0">
              <a:solidFill>
                <a:srgbClr val="5CBD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640" y="2307867"/>
            <a:ext cx="6483028" cy="324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845D8C-F0B1-F83A-66A5-AAD5E6865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2B082743-1CCB-9FE5-C925-3BA6F0207954}"/>
              </a:ext>
            </a:extLst>
          </p:cNvPr>
          <p:cNvSpPr txBox="1"/>
          <p:nvPr/>
        </p:nvSpPr>
        <p:spPr>
          <a:xfrm>
            <a:off x="10193057" y="6025496"/>
            <a:ext cx="1877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</a:rPr>
              <a:t>Le </a:t>
            </a:r>
            <a:r>
              <a:rPr lang="en-GB" sz="1100" dirty="0" err="1">
                <a:solidFill>
                  <a:prstClr val="black"/>
                </a:solidFill>
              </a:rPr>
              <a:t>projet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n-GB" sz="1100" dirty="0" err="1">
                <a:solidFill>
                  <a:prstClr val="black"/>
                </a:solidFill>
              </a:rPr>
              <a:t>est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n-GB" sz="1100" dirty="0" err="1">
                <a:solidFill>
                  <a:prstClr val="black"/>
                </a:solidFill>
              </a:rPr>
              <a:t>cofinancé</a:t>
            </a:r>
            <a:r>
              <a:rPr lang="en-GB" sz="1100" dirty="0">
                <a:solidFill>
                  <a:prstClr val="black"/>
                </a:solidFill>
              </a:rPr>
              <a:t> par le programme Justice de </a:t>
            </a:r>
            <a:r>
              <a:rPr lang="en-GB" sz="1100" dirty="0" err="1">
                <a:solidFill>
                  <a:prstClr val="black"/>
                </a:solidFill>
              </a:rPr>
              <a:t>l'Union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n-GB" sz="1100" dirty="0" err="1">
                <a:solidFill>
                  <a:prstClr val="black"/>
                </a:solidFill>
              </a:rPr>
              <a:t>européenne</a:t>
            </a:r>
            <a:r>
              <a:rPr lang="en-GB" sz="1100" dirty="0">
                <a:solidFill>
                  <a:prstClr val="black"/>
                </a:solidFill>
              </a:rPr>
              <a:t> (2014 - 2020).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3AE5E9-A355-425D-179D-BCCB7A75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17F3B-6B15-6689-0D12-5603BDFFBFD9}"/>
              </a:ext>
            </a:extLst>
          </p:cNvPr>
          <p:cNvSpPr txBox="1">
            <a:spLocks/>
          </p:cNvSpPr>
          <p:nvPr/>
        </p:nvSpPr>
        <p:spPr>
          <a:xfrm>
            <a:off x="4686300" y="358774"/>
            <a:ext cx="6999376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Le présent module a été développé principalement par Défense des Enfants International – Belgique (DEI-Belgique) dans le cadre du projet européen CLEAR-</a:t>
            </a:r>
            <a:r>
              <a:rPr lang="fr-FR" dirty="0" err="1"/>
              <a:t>Rights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projet CLEAR-</a:t>
            </a:r>
            <a:r>
              <a:rPr lang="fr-FR" dirty="0" err="1"/>
              <a:t>Rights</a:t>
            </a:r>
            <a:r>
              <a:rPr lang="fr-FR" dirty="0"/>
              <a:t> a été coordonné par Terre des Hommes Hongrie et mené par PILNET, AADH, DEI-Pays Bas et DEI-Belgique.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Nous vous invitons à répliquer cette formation dans votre pays.</a:t>
            </a:r>
          </a:p>
        </p:txBody>
      </p:sp>
    </p:spTree>
    <p:extLst>
      <p:ext uri="{BB962C8B-B14F-4D97-AF65-F5344CB8AC3E}">
        <p14:creationId xmlns:p14="http://schemas.microsoft.com/office/powerpoint/2010/main" val="268987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>
            <a:off x="4512442" y="693640"/>
            <a:ext cx="593630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Bonnes</a:t>
            </a:r>
            <a:r>
              <a:rPr lang="en-US" sz="4000" b="1" u="sng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pratiques du Pro Bono</a:t>
            </a:r>
            <a:endParaRPr sz="4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2515040" y="1950276"/>
            <a:ext cx="81399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3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Structure et management du pro bono</a:t>
            </a:r>
            <a:endParaRPr dirty="0"/>
          </a:p>
          <a:p>
            <a:pPr marL="4572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3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endParaRPr dirty="0"/>
          </a:p>
          <a:p>
            <a:pPr marL="4572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3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Comment </a:t>
            </a:r>
            <a:r>
              <a:rPr lang="en-US" sz="32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obtenir</a:t>
            </a:r>
            <a:r>
              <a:rPr lang="en-US" sz="3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l'adhésion</a:t>
            </a:r>
            <a:r>
              <a:rPr lang="en-US" sz="3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8EF5F1E-3272-0EF3-94AF-45B5D1517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4512442" y="693640"/>
            <a:ext cx="59363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Good Practices in Pro Bono</a:t>
            </a:r>
            <a:endParaRPr sz="4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4052217" y="839545"/>
            <a:ext cx="813978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Structure et management du pro bono</a:t>
            </a:r>
            <a:endParaRPr dirty="0"/>
          </a:p>
        </p:txBody>
      </p:sp>
      <p:sp>
        <p:nvSpPr>
          <p:cNvPr id="322" name="Google Shape;322;p20"/>
          <p:cNvSpPr/>
          <p:nvPr/>
        </p:nvSpPr>
        <p:spPr>
          <a:xfrm>
            <a:off x="2559402" y="2109412"/>
            <a:ext cx="9135293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Développer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et donner le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sens</a:t>
            </a:r>
            <a:endParaRPr dirty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Définir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le travail pro bono &amp; types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d’affaires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aborder</a:t>
            </a:r>
            <a:endParaRPr dirty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Organiser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le management des affaires</a:t>
            </a:r>
            <a:endParaRPr dirty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Suivi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cas</a:t>
            </a:r>
            <a:endParaRPr dirty="0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84EBB4-E139-BC9B-025C-9741CDBAA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4512442" y="693640"/>
            <a:ext cx="59363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Good Practices in Pro Bono</a:t>
            </a:r>
            <a:endParaRPr sz="4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6076057" y="853936"/>
            <a:ext cx="8139783" cy="11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2671270" y="2138194"/>
            <a:ext cx="935211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Ouverture d’une nouvelle affaire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Demande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soumission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d’affaires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 bono</a:t>
            </a: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Contrôle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conflit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d’intérêts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idem 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Approbation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Lettre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d'engagement</a:t>
            </a:r>
            <a:endParaRPr lang="en-US" sz="28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Supervision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Calcul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heures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Finalisation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évaluation</a:t>
            </a:r>
            <a:endParaRPr dirty="0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8C850B-A25A-7DA4-2ACD-97FD72F40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4512442" y="693640"/>
            <a:ext cx="59363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Good Practices in Pro Bono</a:t>
            </a:r>
            <a:endParaRPr sz="4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4052217" y="839545"/>
            <a:ext cx="813978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Comment obtenir l’accord du cabinet ?</a:t>
            </a:r>
          </a:p>
        </p:txBody>
      </p:sp>
      <p:sp>
        <p:nvSpPr>
          <p:cNvPr id="340" name="Google Shape;340;p22"/>
          <p:cNvSpPr/>
          <p:nvPr/>
        </p:nvSpPr>
        <p:spPr>
          <a:xfrm>
            <a:off x="2487213" y="1881646"/>
            <a:ext cx="9368456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Prise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consideration des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intêrets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des avocats et des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besoins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juridiques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Promouvoir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le pro bono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Engager and encourager la participation des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Recognize pro bono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Reconnaissance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publique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Reconnaissance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annuelle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dirty="0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EA998C-F559-46FD-ED91-2BB174EE2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6065162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47" name="Google Shape;347;p23"/>
          <p:cNvSpPr/>
          <p:nvPr/>
        </p:nvSpPr>
        <p:spPr>
          <a:xfrm>
            <a:off x="4512442" y="453580"/>
            <a:ext cx="71100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Bonnes</a:t>
            </a:r>
            <a:r>
              <a:rPr lang="en-US" sz="4000" b="1" u="sng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Pratiques du Pro Bono</a:t>
            </a:r>
            <a:endParaRPr sz="4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3"/>
          <p:cNvSpPr/>
          <p:nvPr/>
        </p:nvSpPr>
        <p:spPr>
          <a:xfrm>
            <a:off x="1620596" y="1193387"/>
            <a:ext cx="108685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Le pro bono et les droits de </a:t>
            </a:r>
            <a:r>
              <a:rPr lang="en-US" sz="3200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l’enfant</a:t>
            </a:r>
            <a:endParaRPr dirty="0"/>
          </a:p>
        </p:txBody>
      </p:sp>
      <p:sp>
        <p:nvSpPr>
          <p:cNvPr id="349" name="Google Shape;349;p23"/>
          <p:cNvSpPr/>
          <p:nvPr/>
        </p:nvSpPr>
        <p:spPr>
          <a:xfrm>
            <a:off x="2487213" y="2209107"/>
            <a:ext cx="9135293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Partenariats</a:t>
            </a: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 bono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Différents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niveaux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d’investissement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des cabinets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d’avocats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 bono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odèles</a:t>
            </a:r>
            <a:r>
              <a:rPr lang="en-US" sz="2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disponibles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Politiques de sauvegarde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Renforcement des capacités des avocats pro </a:t>
            </a:r>
            <a:r>
              <a:rPr lang="fr-FR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endParaRPr lang="fr-FR" sz="28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Suivi et M&amp;E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71675B-3628-3B14-220E-C271C4BA2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56" name="Google Shape;356;p24"/>
          <p:cNvSpPr/>
          <p:nvPr/>
        </p:nvSpPr>
        <p:spPr>
          <a:xfrm>
            <a:off x="4512442" y="453580"/>
            <a:ext cx="724863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Bonnes</a:t>
            </a:r>
            <a:r>
              <a:rPr lang="en-US" sz="4000" b="1" u="sng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Pratiques du Pro Bono</a:t>
            </a:r>
            <a:endParaRPr sz="4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4"/>
          <p:cNvSpPr/>
          <p:nvPr/>
        </p:nvSpPr>
        <p:spPr>
          <a:xfrm>
            <a:off x="3362703" y="1473406"/>
            <a:ext cx="882929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Modèles de partenariats pro </a:t>
            </a:r>
            <a:r>
              <a:rPr lang="fr-FR" sz="2800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2800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et politique de sauvegarde</a:t>
            </a:r>
          </a:p>
        </p:txBody>
      </p:sp>
      <p:sp>
        <p:nvSpPr>
          <p:cNvPr id="358" name="Google Shape;358;p24"/>
          <p:cNvSpPr/>
          <p:nvPr/>
        </p:nvSpPr>
        <p:spPr>
          <a:xfrm>
            <a:off x="2460861" y="2308566"/>
            <a:ext cx="812083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"Guide du débutant pour établir des partenariats pro </a:t>
            </a:r>
            <a:r>
              <a:rPr lang="fr-FR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dans l'intérêt de l'accès à la justice pour les enfants".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dirty="0"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"Modèle de politique de sauvegarde"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8713" y="4343838"/>
            <a:ext cx="21590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1640FD-41A8-7684-5BF4-56F3F16AF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66" name="Google Shape;366;p25"/>
          <p:cNvSpPr/>
          <p:nvPr/>
        </p:nvSpPr>
        <p:spPr>
          <a:xfrm>
            <a:off x="4512442" y="453580"/>
            <a:ext cx="679143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Bonnes</a:t>
            </a:r>
            <a:r>
              <a:rPr lang="en-US" sz="4000" b="1" u="sng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Pratiques du Pro Bono</a:t>
            </a:r>
            <a:endParaRPr sz="4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4172244" y="1329840"/>
            <a:ext cx="63598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Renforcement</a:t>
            </a:r>
            <a:r>
              <a:rPr lang="en-US" sz="2800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800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capacités</a:t>
            </a:r>
            <a:r>
              <a:rPr lang="en-US" sz="2800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spécialisées</a:t>
            </a:r>
            <a:endParaRPr lang="en-US" sz="2800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2460861" y="2536329"/>
            <a:ext cx="942633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Formations CLEAR-</a:t>
            </a:r>
            <a:r>
              <a:rPr lang="fr-FR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sur l’aide </a:t>
            </a: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 adaptée aux enfants</a:t>
            </a:r>
          </a:p>
        </p:txBody>
      </p:sp>
      <p:sp>
        <p:nvSpPr>
          <p:cNvPr id="369" name="Google Shape;369;p25"/>
          <p:cNvSpPr/>
          <p:nvPr/>
        </p:nvSpPr>
        <p:spPr>
          <a:xfrm>
            <a:off x="2460860" y="3818467"/>
            <a:ext cx="87285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Formations développées en interne par les </a:t>
            </a:r>
            <a:r>
              <a:rPr lang="fr-FR" sz="2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ONGs</a:t>
            </a:r>
            <a:r>
              <a:rPr lang="fr-FR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70" name="Google Shape;3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2054" y="3650093"/>
            <a:ext cx="1077900" cy="9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357DB3-1B17-ECE6-20B9-FD34C3E93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377" name="Google Shape;377;p26"/>
          <p:cNvSpPr/>
          <p:nvPr/>
        </p:nvSpPr>
        <p:spPr>
          <a:xfrm>
            <a:off x="3885826" y="2690447"/>
            <a:ext cx="62601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Merci pour </a:t>
            </a:r>
            <a:r>
              <a:rPr lang="en-US" sz="3200" b="1" i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votre</a:t>
            </a:r>
            <a:r>
              <a:rPr lang="en-US" sz="3200" b="1" i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participation !</a:t>
            </a:r>
            <a:endParaRPr sz="3200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EFA81D6-677D-0294-AAD8-606B5BFB9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445601" y="647819"/>
            <a:ext cx="9144000" cy="120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ct val="100000"/>
              <a:buFont typeface="Calibri"/>
              <a:buNone/>
            </a:pPr>
            <a:r>
              <a:rPr lang="en-US">
                <a:solidFill>
                  <a:srgbClr val="EC7F20"/>
                </a:solidFill>
              </a:rPr>
              <a:t>     Module 8</a:t>
            </a:r>
            <a:br>
              <a:rPr lang="en-US">
                <a:solidFill>
                  <a:srgbClr val="EC7F20"/>
                </a:solidFill>
              </a:rPr>
            </a:br>
            <a:r>
              <a:rPr lang="en-US">
                <a:solidFill>
                  <a:srgbClr val="FF6600"/>
                </a:solidFill>
              </a:rPr>
              <a:t> 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717979" y="988384"/>
            <a:ext cx="11862022" cy="144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ct val="100000"/>
              <a:buNone/>
            </a:pPr>
            <a:r>
              <a:rPr lang="en-US" sz="5200" b="1" dirty="0">
                <a:solidFill>
                  <a:srgbClr val="EC7F20"/>
                </a:solidFill>
              </a:rPr>
              <a:t>Pro Bono 101</a:t>
            </a:r>
            <a:br>
              <a:rPr lang="en-US" sz="5200" dirty="0">
                <a:solidFill>
                  <a:srgbClr val="EC7F20"/>
                </a:solidFill>
              </a:rPr>
            </a:br>
            <a:r>
              <a:rPr lang="fr-FR" sz="4800" dirty="0">
                <a:solidFill>
                  <a:srgbClr val="EC7F20"/>
                </a:solidFill>
              </a:rPr>
              <a:t>Principes fondamentaux et bonnes pratiques</a:t>
            </a:r>
            <a:endParaRPr sz="5200" dirty="0">
              <a:solidFill>
                <a:srgbClr val="EC7F2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C7F20"/>
              </a:buClr>
              <a:buSzPct val="100000"/>
              <a:buNone/>
            </a:pPr>
            <a:r>
              <a:rPr lang="en-US" sz="2800" dirty="0">
                <a:solidFill>
                  <a:srgbClr val="EC7F20"/>
                </a:solidFill>
              </a:rPr>
              <a:t>Pour les cabinets </a:t>
            </a:r>
            <a:r>
              <a:rPr lang="en-US" sz="2800" dirty="0" err="1">
                <a:solidFill>
                  <a:srgbClr val="EC7F20"/>
                </a:solidFill>
              </a:rPr>
              <a:t>d’avocats</a:t>
            </a:r>
            <a:r>
              <a:rPr lang="en-US" sz="2800" dirty="0">
                <a:solidFill>
                  <a:srgbClr val="EC7F20"/>
                </a:solidFill>
              </a:rPr>
              <a:t> </a:t>
            </a:r>
            <a:r>
              <a:rPr lang="en-US" sz="2800" dirty="0" err="1">
                <a:solidFill>
                  <a:srgbClr val="EC7F20"/>
                </a:solidFill>
              </a:rPr>
              <a:t>nationaux</a:t>
            </a:r>
            <a:r>
              <a:rPr lang="en-US" sz="2800" dirty="0">
                <a:solidFill>
                  <a:srgbClr val="EC7F20"/>
                </a:solidFill>
              </a:rPr>
              <a:t> et </a:t>
            </a:r>
            <a:r>
              <a:rPr lang="en-US" sz="2800" dirty="0" err="1">
                <a:solidFill>
                  <a:srgbClr val="EC7F20"/>
                </a:solidFill>
              </a:rPr>
              <a:t>internationaux</a:t>
            </a:r>
            <a:endParaRPr sz="2800" dirty="0">
              <a:solidFill>
                <a:srgbClr val="FF9933"/>
              </a:solidFill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242" y="3060640"/>
            <a:ext cx="1589606" cy="13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3767959" y="2521898"/>
            <a:ext cx="825542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 qu'est le pro </a:t>
            </a:r>
            <a:r>
              <a:rPr lang="fr-FR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ce qu'il n'est pas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(15 minutes)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r-F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trouver des affaires pro </a:t>
            </a:r>
            <a:r>
              <a:rPr lang="fr-FR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(15 minutes)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Bonnes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pratiques (30 minutes)</a:t>
            </a:r>
            <a:endParaRPr dirty="0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177763-391C-FA71-CC61-EF02F2F6F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194711" y="332878"/>
            <a:ext cx="6787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Qu’est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qu’est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le pro bono?</a:t>
            </a:r>
            <a:endParaRPr sz="36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584126" y="1797472"/>
            <a:ext cx="7098539" cy="43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fourniture de services juridiques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gratuits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ceux qui en ont besoin 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qui n'ont pas accès à ces services.</a:t>
            </a:r>
            <a:endParaRPr sz="22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 pro bono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22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travail juridique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volontaire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rémunéré 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effectué par des avocats 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public </a:t>
            </a: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plutôt que pour un intérêt commercial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Gratuit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pour le client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Fourni avec les mêmes normes professionnelles que le travail juridique rémunéré</a:t>
            </a: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2665" y="479314"/>
            <a:ext cx="2340722" cy="249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C1BA18-9B34-8F75-10F6-CCDE2BD5E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2687260" y="-49453"/>
            <a:ext cx="6787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3600" b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Is it really free?</a:t>
            </a:r>
            <a:endParaRPr sz="3600" b="1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531740" y="1943908"/>
            <a:ext cx="7098539" cy="312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20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 pro bono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24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Entièrement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gratuit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pour le client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avocats ne </a:t>
            </a: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US" sz="24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rémunérés</a:t>
            </a:r>
            <a:endParaRPr sz="24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Qu’est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qu’est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4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Low Bono?</a:t>
            </a:r>
            <a:endParaRPr sz="24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7076" y="1738524"/>
            <a:ext cx="4246406" cy="30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77A8C03-3A08-0A91-2A32-A078B1607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4297168" y="331494"/>
            <a:ext cx="6787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fr-FR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Est-ce que pro </a:t>
            </a:r>
            <a:r>
              <a:rPr lang="fr-FR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est similaire à l'aide juridique ?</a:t>
            </a:r>
            <a:endParaRPr sz="36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101788" y="1549590"/>
            <a:ext cx="8451304" cy="43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fr-FR" sz="2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Aide juridique</a:t>
            </a:r>
            <a:endParaRPr sz="22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Conseil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et representation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payés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l’Etat</a:t>
            </a:r>
            <a:endParaRPr sz="2200" u="sng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22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 Bono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 lieu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lorsque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l’aide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n’est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pas possible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n’est</a:t>
            </a:r>
            <a:r>
              <a:rPr lang="en-US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US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efficace</a:t>
            </a:r>
            <a:endParaRPr sz="22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22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Aide </a:t>
            </a:r>
            <a:r>
              <a:rPr lang="en-US" sz="22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</a:t>
            </a:r>
            <a:r>
              <a:rPr lang="en-US" sz="22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v. Pro Bono</a:t>
            </a:r>
            <a:endParaRPr sz="22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fr-FR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 pro </a:t>
            </a:r>
            <a:r>
              <a:rPr lang="fr-FR" sz="22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couvre l'assistance que l'aide juridique ne fournit pas (comme la recherche juridique, les formations, l'assistance aux organisations plutôt qu'aux individus).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</a:pPr>
            <a:r>
              <a:rPr lang="fr-FR" sz="2200" b="1" i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 pro </a:t>
            </a:r>
            <a:r>
              <a:rPr lang="fr-FR" sz="2200" b="1" i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bono</a:t>
            </a:r>
            <a:r>
              <a:rPr lang="fr-FR" sz="2200" b="1" i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comble les lacunes de l'aide juridique.</a:t>
            </a: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21F265-ED64-8C7D-1D79-F721492F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3883436" y="150460"/>
            <a:ext cx="8139951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peut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recevoir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assistance pro bono?</a:t>
            </a:r>
            <a:endParaRPr sz="36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2412124" y="1912345"/>
            <a:ext cx="900211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particuliers</a:t>
            </a: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ONG/Charités/fondations/groupes communautaires</a:t>
            </a: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Les entreprises sociales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endParaRPr lang="fr-FR" sz="24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Pas les sociétés ou organisations à but lucratif</a:t>
            </a:r>
            <a:endParaRPr dirty="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998" y="1251685"/>
            <a:ext cx="1319547" cy="122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7364" y="2770769"/>
            <a:ext cx="1335679" cy="113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6426" y="4087231"/>
            <a:ext cx="1108693" cy="97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68C9DC-27DB-EB6C-E45D-BE2D4D773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4279202" y="-5746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Quels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bénéfices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du pro bono?</a:t>
            </a:r>
            <a:endParaRPr sz="36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3248845" y="1202654"/>
            <a:ext cx="7709647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Responsabilité sociale de la profession juridique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Exercice de marketing et de publicité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Tendance à une plus grande conscience sociale des entreprises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Recrutement et rétention des avocats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Bonne formation des avocats/renforcement des capacités spécialisées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Établissement de relations avec la communauté juridique mondiale</a:t>
            </a:r>
            <a:endParaRPr dirty="0"/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l="4500" t="15057" r="6212" b="9801"/>
          <a:stretch/>
        </p:blipFill>
        <p:spPr>
          <a:xfrm>
            <a:off x="1276509" y="4560049"/>
            <a:ext cx="1325389" cy="68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8505" y="1248776"/>
            <a:ext cx="899973" cy="91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0775" y="4096650"/>
            <a:ext cx="856129" cy="80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6">
            <a:alphaModFix/>
          </a:blip>
          <a:srcRect l="7790" r="11479"/>
          <a:stretch/>
        </p:blipFill>
        <p:spPr>
          <a:xfrm>
            <a:off x="10209080" y="2447365"/>
            <a:ext cx="1498825" cy="11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52DC8E-10E8-C11D-B83C-4D002CC72F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6109513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/>
        </p:nvSpPr>
        <p:spPr>
          <a:xfrm>
            <a:off x="10145949" y="5938099"/>
            <a:ext cx="187743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project is co-funded by the Justice Program of the European Union (2014 – 2020)</a:t>
            </a:r>
            <a:endParaRPr/>
          </a:p>
        </p:txBody>
      </p:sp>
      <p:sp>
        <p:nvSpPr>
          <p:cNvPr id="161" name="Google Shape;161;p8"/>
          <p:cNvSpPr txBox="1"/>
          <p:nvPr/>
        </p:nvSpPr>
        <p:spPr>
          <a:xfrm>
            <a:off x="4384677" y="67812"/>
            <a:ext cx="7428703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7F20"/>
              </a:buClr>
              <a:buSzPts val="3200"/>
              <a:buFont typeface="Calibri"/>
              <a:buNone/>
            </a:pP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Quels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types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d’avocats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peut</a:t>
            </a:r>
            <a:r>
              <a:rPr lang="en-US" sz="3600" b="1" dirty="0">
                <a:solidFill>
                  <a:srgbClr val="EC7F20"/>
                </a:solidFill>
                <a:latin typeface="Calibri"/>
                <a:ea typeface="Calibri"/>
                <a:cs typeface="Calibri"/>
                <a:sym typeface="Calibri"/>
              </a:rPr>
              <a:t> proposer du pro bono?</a:t>
            </a:r>
            <a:endParaRPr sz="3600" b="1" dirty="0">
              <a:solidFill>
                <a:srgbClr val="EC7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2761128" y="1324915"/>
            <a:ext cx="770964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Avocats en cabinets privés</a:t>
            </a:r>
            <a:endParaRPr lang="fr-FR"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fr-FR" sz="2400" dirty="0">
                <a:solidFill>
                  <a:srgbClr val="222222"/>
                </a:solidFill>
                <a:latin typeface="Calibri"/>
                <a:cs typeface="Calibri"/>
                <a:sym typeface="Calibri"/>
              </a:rPr>
              <a:t>Grands cabinets d’avocats internationaux </a:t>
            </a:r>
            <a:endParaRPr lang="fr-FR"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Cabinets </a:t>
            </a:r>
            <a:r>
              <a:rPr lang="en-US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d’avocats</a:t>
            </a: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nationaux</a:t>
            </a:r>
            <a:endParaRPr lang="en-US" sz="24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Petits cabinets </a:t>
            </a:r>
            <a:r>
              <a:rPr lang="en-US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d’avocats</a:t>
            </a:r>
            <a:endParaRPr lang="en-US" sz="24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Avocats </a:t>
            </a:r>
            <a:r>
              <a:rPr lang="en-US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indépendants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Avocats </a:t>
            </a:r>
            <a:r>
              <a:rPr lang="en-US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salariés</a:t>
            </a: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cabinets (in-house lawyers)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Avocats et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juges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retraités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Assistants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juridiques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Stagiaires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étudiants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droit</a:t>
            </a: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	(avec </a:t>
            </a:r>
            <a:r>
              <a:rPr lang="en-US" sz="16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6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supervision)</a:t>
            </a:r>
            <a:endParaRPr dirty="0"/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1479" y="1169360"/>
            <a:ext cx="1903189" cy="122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2061" y="3864962"/>
            <a:ext cx="1587500" cy="121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4432" y="4349428"/>
            <a:ext cx="1078628" cy="145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81000" y="2546235"/>
            <a:ext cx="1332380" cy="135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B6AA60-5B85-6047-DC64-F7B6DF5A42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52" y="5938099"/>
            <a:ext cx="2460448" cy="769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1644</Words>
  <Application>Microsoft Office PowerPoint</Application>
  <PresentationFormat>Grand écran</PresentationFormat>
  <Paragraphs>206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1_Thème Office</vt:lpstr>
      <vt:lpstr>Pro Bono 101 Principes fondamentaux et bonnes pratiques</vt:lpstr>
      <vt:lpstr>Présentation PowerPoint</vt:lpstr>
      <vt:lpstr>     Module 8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Bono 101 Fundamentals and Good Practices</dc:title>
  <dc:creator>Eva Gangneux</dc:creator>
  <cp:lastModifiedBy>Andrea Thomas</cp:lastModifiedBy>
  <cp:revision>48</cp:revision>
  <dcterms:created xsi:type="dcterms:W3CDTF">2022-03-17T14:10:34Z</dcterms:created>
  <dcterms:modified xsi:type="dcterms:W3CDTF">2023-03-22T14:01:55Z</dcterms:modified>
</cp:coreProperties>
</file>