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94" r:id="rId3"/>
    <p:sldId id="258" r:id="rId4"/>
    <p:sldId id="259" r:id="rId5"/>
    <p:sldId id="263" r:id="rId6"/>
    <p:sldId id="265" r:id="rId7"/>
    <p:sldId id="264" r:id="rId8"/>
    <p:sldId id="266" r:id="rId9"/>
    <p:sldId id="272" r:id="rId10"/>
    <p:sldId id="267" r:id="rId11"/>
    <p:sldId id="270" r:id="rId12"/>
    <p:sldId id="293" r:id="rId13"/>
    <p:sldId id="274" r:id="rId14"/>
    <p:sldId id="261" r:id="rId15"/>
    <p:sldId id="262" r:id="rId16"/>
    <p:sldId id="275" r:id="rId17"/>
    <p:sldId id="276" r:id="rId18"/>
    <p:sldId id="277" r:id="rId19"/>
    <p:sldId id="279" r:id="rId20"/>
    <p:sldId id="280" r:id="rId21"/>
    <p:sldId id="281" r:id="rId22"/>
    <p:sldId id="282" r:id="rId23"/>
    <p:sldId id="285" r:id="rId24"/>
    <p:sldId id="287" r:id="rId25"/>
    <p:sldId id="289" r:id="rId26"/>
    <p:sldId id="290" r:id="rId27"/>
    <p:sldId id="291" r:id="rId28"/>
    <p:sldId id="283" r:id="rId29"/>
    <p:sldId id="284" r:id="rId30"/>
    <p:sldId id="292"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7"/>
    <a:srgbClr val="5CBDB2"/>
    <a:srgbClr val="EC7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9"/>
    <p:restoredTop sz="78096" autoAdjust="0"/>
  </p:normalViewPr>
  <p:slideViewPr>
    <p:cSldViewPr snapToGrid="0">
      <p:cViewPr varScale="1">
        <p:scale>
          <a:sx n="50" d="100"/>
          <a:sy n="50" d="100"/>
        </p:scale>
        <p:origin x="12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39165-BF9A-48DD-AAF6-9E131CFF6A44}" type="datetimeFigureOut">
              <a:rPr lang="fr-BE" smtClean="0"/>
              <a:t>22-03-23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3C849-6556-4192-97D7-0FCCAB09DBEE}" type="slidenum">
              <a:rPr lang="fr-BE" smtClean="0"/>
              <a:t>‹N°›</a:t>
            </a:fld>
            <a:endParaRPr lang="fr-BE"/>
          </a:p>
        </p:txBody>
      </p:sp>
    </p:spTree>
    <p:extLst>
      <p:ext uri="{BB962C8B-B14F-4D97-AF65-F5344CB8AC3E}">
        <p14:creationId xmlns:p14="http://schemas.microsoft.com/office/powerpoint/2010/main" val="5098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hchr.org/fr/instruments-mechanisms/instruments/united-nations-standard-minimum-rules-administration-juvenil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ohchr.org/fr/instruments-mechanisms/instruments/united-nations-rules-protection-juveniles-deprived-their-liberty-" TargetMode="External"/><Relationship Id="rId4" Type="http://schemas.openxmlformats.org/officeDocument/2006/relationships/hyperlink" Target="https://www.ohchr.org/fr/instruments-mechanisms/instruments/united-nations-guidelines-prevention-juvenile-delinquency-riyad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a:t>
            </a:fld>
            <a:endParaRPr lang="fr-BE">
              <a:solidFill>
                <a:prstClr val="black"/>
              </a:solidFill>
            </a:endParaRPr>
          </a:p>
        </p:txBody>
      </p:sp>
    </p:spTree>
    <p:extLst>
      <p:ext uri="{BB962C8B-B14F-4D97-AF65-F5344CB8AC3E}">
        <p14:creationId xmlns:p14="http://schemas.microsoft.com/office/powerpoint/2010/main" val="353578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Parmi les normes européennes concernant les systèmes de justice pour enfants (pour les enfants accusés, suspectés ou condamnés pour une infraction), deux types de sources sont particulièrement intéressants : les lignes directrices du Conseil de l'Europe sur une justice adaptée aux enfants et les directives de l'UE.</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57792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Présenter</a:t>
            </a:r>
            <a:r>
              <a:rPr lang="en-US" dirty="0"/>
              <a:t> les 5 </a:t>
            </a:r>
            <a:r>
              <a:rPr lang="en-US" dirty="0" err="1"/>
              <a:t>principes</a:t>
            </a:r>
            <a:r>
              <a:rPr lang="en-US" dirty="0"/>
              <a:t> </a:t>
            </a:r>
            <a:r>
              <a:rPr lang="en-US" dirty="0" err="1"/>
              <a:t>fondamentaux</a:t>
            </a:r>
            <a:r>
              <a:rPr lang="en-US" dirty="0"/>
              <a:t> des </a:t>
            </a:r>
            <a:r>
              <a:rPr lang="en-US" dirty="0" err="1"/>
              <a:t>lignes</a:t>
            </a:r>
            <a:r>
              <a:rPr lang="en-US" dirty="0"/>
              <a:t> directrices du Conseil de </a:t>
            </a:r>
            <a:r>
              <a:rPr lang="en-US" dirty="0" err="1"/>
              <a:t>l’Europe</a:t>
            </a:r>
            <a:r>
              <a:rPr lang="en-US" baseline="0" dirty="0"/>
              <a:t>. (</a:t>
            </a:r>
            <a:r>
              <a:rPr lang="en-US" baseline="0" dirty="0" err="1"/>
              <a:t>CoE</a:t>
            </a:r>
            <a:r>
              <a:rPr lang="en-US" baseline="0" dirty="0"/>
              <a:t> Guidelines pages 17 to 19).</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lignes directrices s’appuient sur les principes existants consacrés par les instruments cités dans le préambule ainsi que par la jurisprudence de la Cour européenne des droits de l’homme. </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Ces principes sont développés de manière plus approfondie dans les parties ci-après et s’appliquent à tous les chapitres des présentes lignes directrices.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 Participation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a:t>
            </a:r>
            <a:r>
              <a:rPr lang="fr-FR" sz="1200" kern="1200" dirty="0">
                <a:solidFill>
                  <a:schemeClr val="tx1"/>
                </a:solidFill>
                <a:effectLst/>
                <a:latin typeface="+mn-lt"/>
                <a:ea typeface="+mn-ea"/>
                <a:cs typeface="+mn-cs"/>
              </a:rPr>
              <a:t>Le droit de chaque enfant d’être informé de ses droits, d’avoir un accès approprié à la justice, d’être consulté et entendu dans les procédures le concernant directement ou indirectement devrait être respecté. Cela inclut la prise en considération de l’avis de l’enfant, compte tenu de sa maturité et de ses éventuelles difficultés de communication, de sorte que sa participation ait un sens. </a:t>
            </a:r>
          </a:p>
          <a:p>
            <a:r>
              <a:rPr lang="fr-FR" sz="1200" b="1" kern="1200" dirty="0">
                <a:solidFill>
                  <a:schemeClr val="tx1"/>
                </a:solidFill>
                <a:effectLst/>
                <a:latin typeface="+mn-lt"/>
                <a:ea typeface="+mn-ea"/>
                <a:cs typeface="+mn-cs"/>
              </a:rPr>
              <a:t>2. </a:t>
            </a:r>
            <a:r>
              <a:rPr lang="fr-FR" sz="1200" kern="1200" dirty="0">
                <a:solidFill>
                  <a:schemeClr val="tx1"/>
                </a:solidFill>
                <a:effectLst/>
                <a:latin typeface="+mn-lt"/>
                <a:ea typeface="+mn-ea"/>
                <a:cs typeface="+mn-cs"/>
              </a:rPr>
              <a:t>Les enfants devraient être considérés et traités en tant que titulaires à part entière de leurs droits et devraient être habilités à les exercer tous d’une manière qui reconnaisse leur discernement et selon les circonstances de l’espèce.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B. Intérêt supérieur de l’enfant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Etats membres devraient garantir la mise en œuvre effective du droit des enfants à ce que leur intérêt supérieur prime sur toute autre considération dans toutes les affaires les concernant directement ou indirectement. </a:t>
            </a:r>
            <a:br>
              <a:rPr lang="fr-FR" sz="1200" b="1"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Lors de l’évaluation de l’intérêt supérieur de l’enfant concerné directement ou indirectement : </a:t>
            </a:r>
            <a:br>
              <a:rPr lang="fr-FR" sz="1200" b="1"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ses points de vue et avis devraient être dûment pris en considération ; </a:t>
            </a:r>
            <a:br>
              <a:rPr lang="fr-FR" sz="1200" b="1"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b. </a:t>
            </a:r>
            <a:r>
              <a:rPr lang="fr-FR" sz="1200" kern="1200" dirty="0">
                <a:solidFill>
                  <a:schemeClr val="tx1"/>
                </a:solidFill>
                <a:effectLst/>
                <a:latin typeface="+mn-lt"/>
                <a:ea typeface="+mn-ea"/>
                <a:cs typeface="+mn-cs"/>
              </a:rPr>
              <a:t>tous ses autres droits, tels que le droit à la dignité, à la liberté et à l’égalité de traitement devraient être respectés en toutes circonstances ; </a:t>
            </a:r>
          </a:p>
          <a:p>
            <a:r>
              <a:rPr lang="fr-FR" sz="1200" i="1" kern="1200" dirty="0">
                <a:solidFill>
                  <a:schemeClr val="tx1"/>
                </a:solidFill>
                <a:effectLst/>
                <a:latin typeface="+mn-lt"/>
                <a:ea typeface="+mn-ea"/>
                <a:cs typeface="+mn-cs"/>
              </a:rPr>
              <a:t>c. </a:t>
            </a:r>
            <a:r>
              <a:rPr lang="fr-FR" sz="1200" kern="1200" dirty="0">
                <a:solidFill>
                  <a:schemeClr val="tx1"/>
                </a:solidFill>
                <a:effectLst/>
                <a:latin typeface="+mn-lt"/>
                <a:ea typeface="+mn-ea"/>
                <a:cs typeface="+mn-cs"/>
              </a:rPr>
              <a:t>une approche globale devrait être adoptée par toutes les autorités concernées de manière à tenir dûment compte de tous les intérêts en jeu, notamment du bien-être psychologique et physique, et des intérêts juridiques, sociaux et économiques de l’enfant. </a:t>
            </a:r>
          </a:p>
          <a:p>
            <a:r>
              <a:rPr lang="fr-FR" sz="1200" b="1" kern="1200" dirty="0">
                <a:solidFill>
                  <a:schemeClr val="tx1"/>
                </a:solidFill>
                <a:effectLst/>
                <a:latin typeface="+mn-lt"/>
                <a:ea typeface="+mn-ea"/>
                <a:cs typeface="+mn-cs"/>
              </a:rPr>
              <a:t>3. </a:t>
            </a:r>
            <a:r>
              <a:rPr lang="fr-FR" sz="1200" kern="1200" dirty="0">
                <a:solidFill>
                  <a:schemeClr val="tx1"/>
                </a:solidFill>
                <a:effectLst/>
                <a:latin typeface="+mn-lt"/>
                <a:ea typeface="+mn-ea"/>
                <a:cs typeface="+mn-cs"/>
              </a:rPr>
              <a:t>L’intérêt supérieur de tous les enfants concernés par une même procédure ou affaire devrait être évalué séparément et mis en balance afin de concilier d’éventuels intérêts divergents des enfants. </a:t>
            </a:r>
          </a:p>
          <a:p>
            <a:r>
              <a:rPr lang="fr-FR" sz="1200" b="1" kern="1200" dirty="0">
                <a:solidFill>
                  <a:schemeClr val="tx1"/>
                </a:solidFill>
                <a:effectLst/>
                <a:latin typeface="+mn-lt"/>
                <a:ea typeface="+mn-ea"/>
                <a:cs typeface="+mn-cs"/>
              </a:rPr>
              <a:t>4. </a:t>
            </a:r>
            <a:r>
              <a:rPr lang="fr-FR" sz="1200" kern="1200" dirty="0">
                <a:solidFill>
                  <a:schemeClr val="tx1"/>
                </a:solidFill>
                <a:effectLst/>
                <a:latin typeface="+mn-lt"/>
                <a:ea typeface="+mn-ea"/>
                <a:cs typeface="+mn-cs"/>
              </a:rPr>
              <a:t>Bien que les décisions finales relèvent en dernier ressort de la compétence et de la responsabilité des autorités judiciaires, les Etats membres devraient, le cas échéant, s’efforcer de manière concertée de mettre en place des approches multidisciplinaires destinées à évaluer l’intérêt supérieur des enfants dans les procédures les concernant directement.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C. Dignité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enfants devraient être traités avec attention, sensibilité, équité et respect tout au long de la procédure ou de l’affaire, en accordant une attention particulière à leur situation personnelle, leur bien- être et leurs besoins spécifiques, et en respectant pleinement leur intégrité physique et psychologique. Un tel traitement devrait leur être appliqué quelle que soit la manière dont ils sont entrés en contact avec le système judiciaire, non judiciaire ou d’autres actions, et quel que soit leur statut ou leur capacité juridique dans la procédure ou l’affaire.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enfants ne peuvent être soumis à la torture ni à des peines ou traitements inhumains ou dégradants. </a:t>
            </a:r>
            <a:br>
              <a:rPr lang="fr-FR" sz="1200" b="1"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 Protection contre la discrimination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droits des enfants doivent être protégés de toute discrimination, fondée notamment sur le sexe, la race, la couleur ou l’origine ethnique, l’âge, la langue, la religion, les opinions politiques ou autres, l’origine nationale ou sociale, le milieu socio-économique, le statut du ou des parent(s), l’appartenance à une minorité nationale, la fortune, la naissance, l’orientation sexuelle, l’identité de genre ou toute autre situation. </a:t>
            </a:r>
          </a:p>
          <a:p>
            <a:r>
              <a:rPr lang="fr-FR" sz="1200" kern="1200" dirty="0">
                <a:solidFill>
                  <a:schemeClr val="tx1"/>
                </a:solidFill>
                <a:effectLst/>
                <a:latin typeface="+mn-lt"/>
                <a:ea typeface="+mn-ea"/>
                <a:cs typeface="+mn-cs"/>
              </a:rPr>
              <a:t>Une protection et une assistance spéciales peuvent être accordées aux enfants les plus vulnérables, tels que les enfants migrants, réfugiés et demandeurs d’asile, les enfants non accompagnés, les enfants handicapés, les enfants sans abri, les enfants des rues, les enfants Roms et les enfants placés en institution. </a:t>
            </a:r>
          </a:p>
          <a:p>
            <a:r>
              <a:rPr lang="fr-FR" sz="1200" kern="1200" dirty="0">
                <a:solidFill>
                  <a:schemeClr val="tx1"/>
                </a:solidFill>
                <a:effectLst/>
                <a:latin typeface="+mn-lt"/>
                <a:ea typeface="+mn-ea"/>
                <a:cs typeface="+mn-cs"/>
              </a:rPr>
              <a:t>Lignes directrices du Comité des Ministres du Conseil de l’Europe sur une justice adaptée aux enfants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E. Primauté du droit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a:t>
            </a:r>
            <a:r>
              <a:rPr lang="fr-FR" sz="1200" kern="1200" dirty="0">
                <a:solidFill>
                  <a:schemeClr val="tx1"/>
                </a:solidFill>
                <a:effectLst/>
                <a:latin typeface="+mn-lt"/>
                <a:ea typeface="+mn-ea"/>
                <a:cs typeface="+mn-cs"/>
              </a:rPr>
              <a:t>Le principe de la primauté du droit devrait s’appliquer pleinement aux enfants, tout comme il s’applique aux adultes. </a:t>
            </a:r>
          </a:p>
          <a:p>
            <a:r>
              <a:rPr lang="fr-FR" sz="1200" b="1" kern="1200" dirty="0">
                <a:solidFill>
                  <a:schemeClr val="tx1"/>
                </a:solidFill>
                <a:effectLst/>
                <a:latin typeface="+mn-lt"/>
                <a:ea typeface="+mn-ea"/>
                <a:cs typeface="+mn-cs"/>
              </a:rPr>
              <a:t>2. </a:t>
            </a:r>
            <a:r>
              <a:rPr lang="fr-FR" sz="1200" kern="1200" dirty="0">
                <a:solidFill>
                  <a:schemeClr val="tx1"/>
                </a:solidFill>
                <a:effectLst/>
                <a:latin typeface="+mn-lt"/>
                <a:ea typeface="+mn-ea"/>
                <a:cs typeface="+mn-cs"/>
              </a:rPr>
              <a:t>Tous les éléments des garanties procédurales, tels que les principes de légalité et de proportionnalité, la présomption d’innocence, le droit à un procès équitable, le droit à un conseil juridique, le droit d’accès aux tribunaux et le droit de recours, devraient être garantis aux enfants tout comme ils le sont aux adultes et ne devraient pas être minimisés ou refusés sous prétexte de l’intérêt supérieur de l’enfant. Cela s’applique à toutes les procédures judiciaires, non judiciaires et administratives. </a:t>
            </a:r>
          </a:p>
          <a:p>
            <a:r>
              <a:rPr lang="fr-FR" sz="1200" b="1" kern="1200" dirty="0">
                <a:solidFill>
                  <a:schemeClr val="tx1"/>
                </a:solidFill>
                <a:effectLst/>
                <a:latin typeface="+mn-lt"/>
                <a:ea typeface="+mn-ea"/>
                <a:cs typeface="+mn-cs"/>
              </a:rPr>
              <a:t>3. </a:t>
            </a:r>
            <a:r>
              <a:rPr lang="fr-FR" sz="1200" kern="1200" dirty="0">
                <a:solidFill>
                  <a:schemeClr val="tx1"/>
                </a:solidFill>
                <a:effectLst/>
                <a:latin typeface="+mn-lt"/>
                <a:ea typeface="+mn-ea"/>
                <a:cs typeface="+mn-cs"/>
              </a:rPr>
              <a:t>Les enfants devraient avoir le droit à un accès approprié aux mécanismes de recours indépendants et effectifs.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216238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a:t>L'Union européenne a consacré un large éventail de garanties procédurales aux personnes suspectées ou accusées dans des procédures pénales en suivant la " Feuille de route pour le renforcement de leurs droits procéduraux ". Les 5 directives suivantes influencent les procédures pour les enfants en conflit avec la loi, mais la plus intéressante pour nous est celle dédiée aux enfants : (UE) 2016/800.</a:t>
            </a:r>
          </a:p>
          <a:p>
            <a:endParaRPr lang="fr-FR" b="0" noProof="0" dirty="0"/>
          </a:p>
          <a:p>
            <a:r>
              <a:rPr lang="fr-FR" b="0" noProof="0" dirty="0"/>
              <a:t>À ce jour, cinq directives de l'UE traitent des droits des suspects et des personnes accusées dans les procédures pénales (tant pour les enfants que pour les adultes) : </a:t>
            </a:r>
          </a:p>
          <a:p>
            <a:r>
              <a:rPr lang="fr-FR" b="0" noProof="0" dirty="0"/>
              <a:t> </a:t>
            </a:r>
          </a:p>
          <a:p>
            <a:pPr marL="171450" indent="-171450">
              <a:buFont typeface="Arial" panose="020B0604020202020204" pitchFamily="34" charset="0"/>
              <a:buChar char="•"/>
            </a:pPr>
            <a:r>
              <a:rPr lang="fr-FR" b="0" noProof="0" dirty="0"/>
              <a:t>Directive 2010/64/EU relative au droit à l’interprétation et à la traduction dans le cadre des procédures pénales, 2010 (pour les enfants et adultes); (https://</a:t>
            </a:r>
            <a:r>
              <a:rPr lang="fr-FR" b="0" noProof="0" dirty="0" err="1"/>
              <a:t>eur-lex.europa.eu</a:t>
            </a:r>
            <a:r>
              <a:rPr lang="fr-FR" b="0" noProof="0" dirty="0"/>
              <a:t>/</a:t>
            </a:r>
            <a:r>
              <a:rPr lang="fr-FR" b="0" noProof="0" dirty="0" err="1"/>
              <a:t>legal</a:t>
            </a:r>
            <a:r>
              <a:rPr lang="fr-FR" b="0" noProof="0" dirty="0"/>
              <a:t>-content/FR/TXT/HTML/?</a:t>
            </a:r>
            <a:r>
              <a:rPr lang="fr-FR" b="0" noProof="0" dirty="0" err="1"/>
              <a:t>uri</a:t>
            </a:r>
            <a:r>
              <a:rPr lang="fr-FR" b="0" noProof="0" dirty="0"/>
              <a:t>=CELEX:32010L0064&amp;from=EN) </a:t>
            </a:r>
          </a:p>
          <a:p>
            <a:pPr marL="171450" indent="-171450">
              <a:buFont typeface="Arial" panose="020B0604020202020204" pitchFamily="34" charset="0"/>
              <a:buChar char="•"/>
            </a:pPr>
            <a:r>
              <a:rPr lang="fr-FR" b="0" noProof="0" dirty="0"/>
              <a:t>Directive 2012/13/EU </a:t>
            </a:r>
            <a:r>
              <a:rPr lang="fr-FR" sz="1200" b="0" i="0" u="none" strike="noStrike" kern="1200" noProof="0" dirty="0">
                <a:solidFill>
                  <a:schemeClr val="tx1"/>
                </a:solidFill>
                <a:effectLst/>
                <a:latin typeface="+mn-lt"/>
                <a:ea typeface="+mn-ea"/>
                <a:cs typeface="+mn-cs"/>
              </a:rPr>
              <a:t>relative au droit à l’information dans le cadre des procédures pénales</a:t>
            </a:r>
            <a:r>
              <a:rPr lang="fr-FR" b="0" noProof="0" dirty="0"/>
              <a:t>, 2012 (pour les enfants et adultes); (https://</a:t>
            </a:r>
            <a:r>
              <a:rPr lang="fr-FR" b="0" noProof="0" dirty="0" err="1"/>
              <a:t>eur-lex.europa.eu</a:t>
            </a:r>
            <a:r>
              <a:rPr lang="fr-FR" b="0" noProof="0" dirty="0"/>
              <a:t>/</a:t>
            </a:r>
            <a:r>
              <a:rPr lang="fr-FR" b="0" noProof="0" dirty="0" err="1"/>
              <a:t>legal</a:t>
            </a:r>
            <a:r>
              <a:rPr lang="fr-FR" b="0" noProof="0" dirty="0"/>
              <a:t>-content/FR/TXT/HTML/?</a:t>
            </a:r>
            <a:r>
              <a:rPr lang="fr-FR" b="0" noProof="0" dirty="0" err="1"/>
              <a:t>uri</a:t>
            </a:r>
            <a:r>
              <a:rPr lang="fr-FR" b="0" noProof="0" dirty="0"/>
              <a:t>=CELEX:32012L0013&amp;from=EN) </a:t>
            </a:r>
          </a:p>
          <a:p>
            <a:pPr marL="171450" indent="-171450">
              <a:buFont typeface="Arial" panose="020B0604020202020204" pitchFamily="34" charset="0"/>
              <a:buChar char="•"/>
            </a:pPr>
            <a:r>
              <a:rPr lang="fr-FR" b="0" noProof="0" dirty="0"/>
              <a:t>Directive 2013/48/EU relative au droit d’accès à un avocat dans le cadre des procédures pénales 2013 (pour les enfants et adultes); (https://</a:t>
            </a:r>
            <a:r>
              <a:rPr lang="fr-FR" b="0" noProof="0" dirty="0" err="1"/>
              <a:t>eur-lex.europa.eu</a:t>
            </a:r>
            <a:r>
              <a:rPr lang="fr-FR" b="0" noProof="0" dirty="0"/>
              <a:t>/</a:t>
            </a:r>
            <a:r>
              <a:rPr lang="fr-FR" b="0" noProof="0" dirty="0" err="1"/>
              <a:t>legal</a:t>
            </a:r>
            <a:r>
              <a:rPr lang="fr-FR" b="0" noProof="0" dirty="0"/>
              <a:t>-content/FR/TXT/HTML/?</a:t>
            </a:r>
            <a:r>
              <a:rPr lang="fr-FR" b="0" noProof="0" dirty="0" err="1"/>
              <a:t>uri</a:t>
            </a:r>
            <a:r>
              <a:rPr lang="fr-FR" b="0" noProof="0" dirty="0"/>
              <a:t>=CELEX:32013L0048&amp;from=EN) </a:t>
            </a:r>
          </a:p>
          <a:p>
            <a:pPr marL="171450" indent="-171450">
              <a:buFont typeface="Arial" panose="020B0604020202020204" pitchFamily="34" charset="0"/>
              <a:buChar char="•"/>
            </a:pPr>
            <a:r>
              <a:rPr lang="fr-FR" b="0" noProof="0" dirty="0"/>
              <a:t>Directive (EU) 2016/343 </a:t>
            </a:r>
            <a:r>
              <a:rPr lang="fr-FR" sz="1200" b="0" i="0" u="none" strike="noStrike" kern="1200" noProof="0" dirty="0">
                <a:solidFill>
                  <a:schemeClr val="tx1"/>
                </a:solidFill>
                <a:effectLst/>
                <a:latin typeface="+mn-lt"/>
                <a:ea typeface="+mn-ea"/>
                <a:cs typeface="+mn-cs"/>
              </a:rPr>
              <a:t>portant renforcement de certains aspects de la présomption d'innocence et du droit d'assister à son procès dans le cadre des procédures pénales</a:t>
            </a:r>
            <a:r>
              <a:rPr lang="fr-FR" b="0" noProof="0" dirty="0"/>
              <a:t>, 2016 (pour les enfants et adultes); (https://</a:t>
            </a:r>
            <a:r>
              <a:rPr lang="fr-FR" b="0" noProof="0" dirty="0" err="1"/>
              <a:t>eur-lex.europa.eu</a:t>
            </a:r>
            <a:r>
              <a:rPr lang="fr-FR" b="0" noProof="0" dirty="0"/>
              <a:t>/</a:t>
            </a:r>
            <a:r>
              <a:rPr lang="fr-FR" b="0" noProof="0" dirty="0" err="1"/>
              <a:t>legal</a:t>
            </a:r>
            <a:r>
              <a:rPr lang="fr-FR" b="0" noProof="0" dirty="0"/>
              <a:t>-content/FR/TXT/HTML/?</a:t>
            </a:r>
            <a:r>
              <a:rPr lang="fr-FR" b="0" noProof="0" dirty="0" err="1"/>
              <a:t>uri</a:t>
            </a:r>
            <a:r>
              <a:rPr lang="fr-FR" b="0" noProof="0" dirty="0"/>
              <a:t>=CELEX:32016L0343&amp;from=EN) </a:t>
            </a:r>
          </a:p>
          <a:p>
            <a:pPr marL="171450" indent="-171450">
              <a:buFont typeface="Arial" panose="020B0604020202020204" pitchFamily="34" charset="0"/>
              <a:buChar char="•"/>
            </a:pPr>
            <a:r>
              <a:rPr lang="fr-FR" b="0" noProof="0" dirty="0"/>
              <a:t>Directive (EU) 2016/1919 concernant l'aide juridictionnelle pour les suspects et les personnes poursuivies dans le cadre des procédures pénales, 2016 (pour les enfants et adultes). (https://</a:t>
            </a:r>
            <a:r>
              <a:rPr lang="fr-FR" b="0" noProof="0" dirty="0" err="1"/>
              <a:t>eur-lex.europa.eu</a:t>
            </a:r>
            <a:r>
              <a:rPr lang="fr-FR" b="0" noProof="0" dirty="0"/>
              <a:t>/</a:t>
            </a:r>
            <a:r>
              <a:rPr lang="fr-FR" b="0" noProof="0" dirty="0" err="1"/>
              <a:t>legal</a:t>
            </a:r>
            <a:r>
              <a:rPr lang="fr-FR" b="0" noProof="0" dirty="0"/>
              <a:t>-content/FR/TXT/HTML/?</a:t>
            </a:r>
            <a:r>
              <a:rPr lang="fr-FR" b="0" noProof="0" dirty="0" err="1"/>
              <a:t>uri</a:t>
            </a:r>
            <a:r>
              <a:rPr lang="fr-FR" b="0" noProof="0" dirty="0"/>
              <a:t>=CELEX:32016L1919&amp;from=EN) </a:t>
            </a:r>
          </a:p>
          <a:p>
            <a:pPr marL="0" indent="0">
              <a:buFont typeface="Arial" panose="020B0604020202020204" pitchFamily="34" charset="0"/>
              <a:buNone/>
            </a:pPr>
            <a:endParaRPr lang="fr-FR"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noProof="0" dirty="0"/>
              <a:t>En 2016 l’UE a adopté la </a:t>
            </a:r>
            <a:r>
              <a:rPr lang="fr-FR" sz="1200" b="0" noProof="0" dirty="0">
                <a:solidFill>
                  <a:schemeClr val="bg1"/>
                </a:solidFill>
              </a:rPr>
              <a:t>Directive (EU) 2016/800 relative à la mise en place de garanties procédurales en faveur des enfants qui sont des suspects ou des personnes poursuivies dans le cadre des procédures pénales (https://</a:t>
            </a:r>
            <a:r>
              <a:rPr lang="fr-FR" sz="1200" b="0" noProof="0" dirty="0" err="1">
                <a:solidFill>
                  <a:schemeClr val="bg1"/>
                </a:solidFill>
              </a:rPr>
              <a:t>eur-lex.europa.eu</a:t>
            </a:r>
            <a:r>
              <a:rPr lang="fr-FR" sz="1200" b="0" noProof="0" dirty="0">
                <a:solidFill>
                  <a:schemeClr val="bg1"/>
                </a:solidFill>
              </a:rPr>
              <a:t>/</a:t>
            </a:r>
            <a:r>
              <a:rPr lang="fr-FR" sz="1200" b="0" noProof="0" dirty="0" err="1">
                <a:solidFill>
                  <a:schemeClr val="bg1"/>
                </a:solidFill>
              </a:rPr>
              <a:t>legal</a:t>
            </a:r>
            <a:r>
              <a:rPr lang="fr-FR" sz="1200" b="0" noProof="0" dirty="0">
                <a:solidFill>
                  <a:schemeClr val="bg1"/>
                </a:solidFill>
              </a:rPr>
              <a:t>-content/FR/TXT/HTML/?</a:t>
            </a:r>
            <a:r>
              <a:rPr lang="fr-FR" sz="1200" b="0" noProof="0" dirty="0" err="1">
                <a:solidFill>
                  <a:schemeClr val="bg1"/>
                </a:solidFill>
              </a:rPr>
              <a:t>uri</a:t>
            </a:r>
            <a:r>
              <a:rPr lang="fr-FR" sz="1200" b="0" noProof="0" dirty="0">
                <a:solidFill>
                  <a:schemeClr val="bg1"/>
                </a:solidFill>
              </a:rPr>
              <a:t>=CELEX:32016L0800&amp;from=EN) </a:t>
            </a:r>
          </a:p>
          <a:p>
            <a:pPr marL="0" indent="0">
              <a:buFont typeface="Arial" panose="020B0604020202020204" pitchFamily="34" charset="0"/>
              <a:buNone/>
            </a:pPr>
            <a:r>
              <a:rPr lang="fr-FR" b="0" noProof="0" dirty="0"/>
              <a:t>Cette directive est la seule qui s'adresse spécifiquement aux enfants en conflit avec la loi et elle représente donc le principal instrument par lequel certains principes d'une justice adaptée aux enfants ont été incorporés dans le droit communautaire.</a:t>
            </a:r>
          </a:p>
          <a:p>
            <a:pPr marL="0" indent="0">
              <a:buFont typeface="Arial" panose="020B0604020202020204" pitchFamily="34" charset="0"/>
              <a:buNone/>
            </a:pPr>
            <a:endParaRPr lang="fr-FR" b="0" noProof="0" dirty="0"/>
          </a:p>
          <a:p>
            <a:pPr marL="0" indent="0">
              <a:buFont typeface="Arial" panose="020B0604020202020204" pitchFamily="34" charset="0"/>
              <a:buNone/>
            </a:pPr>
            <a:r>
              <a:rPr lang="fr-FR" b="0" noProof="0" dirty="0"/>
              <a:t>Directive (EU) 2016/800, considérant 1: “</a:t>
            </a:r>
            <a:r>
              <a:rPr lang="fr-FR" sz="1200" b="0" i="0" u="none" strike="noStrike" kern="1200" dirty="0">
                <a:solidFill>
                  <a:schemeClr val="tx1"/>
                </a:solidFill>
                <a:effectLst/>
                <a:latin typeface="+mn-lt"/>
                <a:ea typeface="+mn-ea"/>
                <a:cs typeface="+mn-cs"/>
              </a:rPr>
              <a:t>La présente directive a pour objet d'établir des garanties procédurales afin que les enfants, à savoir les personnes âgées de moins de 18 ans, qui sont des suspects ou des personnes poursuivies dans le cadre des procédures pénales, soient en mesure de comprendre et de suivre ces procédures et d'exercer leur droit à un procès équitable, et de prévenir la récidive et de favoriser l'insertion sociale des enfants.</a:t>
            </a:r>
            <a:r>
              <a:rPr lang="fr-FR" b="0" noProof="0" dirty="0"/>
              <a:t>”.</a:t>
            </a:r>
          </a:p>
          <a:p>
            <a:pPr marL="0" indent="0">
              <a:buFont typeface="Arial" panose="020B0604020202020204" pitchFamily="34" charset="0"/>
              <a:buNone/>
            </a:pPr>
            <a:r>
              <a:rPr lang="fr-FR" b="0" baseline="0" noProof="0" dirty="0"/>
              <a:t>Elle contient aussi des dispositions spécifiques sur :</a:t>
            </a:r>
          </a:p>
          <a:p>
            <a:pPr marL="0" indent="0">
              <a:buFont typeface="Arial" panose="020B0604020202020204" pitchFamily="34" charset="0"/>
              <a:buNone/>
            </a:pPr>
            <a:r>
              <a:rPr lang="fr-FR" b="0" baseline="0" noProof="0" dirty="0"/>
              <a:t>Art. 4  Droit à l’information </a:t>
            </a:r>
          </a:p>
          <a:p>
            <a:pPr marL="0" indent="0">
              <a:buFont typeface="Arial" panose="020B0604020202020204" pitchFamily="34" charset="0"/>
              <a:buNone/>
            </a:pPr>
            <a:r>
              <a:rPr lang="fr-FR" b="0" noProof="0" dirty="0"/>
              <a:t>Art. 5 </a:t>
            </a:r>
            <a:r>
              <a:rPr lang="fr-FR" sz="1200" b="0" i="0" u="none" strike="noStrike" kern="1200" dirty="0">
                <a:solidFill>
                  <a:schemeClr val="tx1"/>
                </a:solidFill>
                <a:effectLst/>
                <a:latin typeface="+mn-lt"/>
                <a:ea typeface="+mn-ea"/>
                <a:cs typeface="+mn-cs"/>
              </a:rPr>
              <a:t>Droit de l'enfant à ce que le titulaire de la responsabilité parentale soit informé</a:t>
            </a:r>
          </a:p>
          <a:p>
            <a:pPr marL="0" indent="0">
              <a:buFont typeface="Arial" panose="020B0604020202020204" pitchFamily="34" charset="0"/>
              <a:buNone/>
            </a:pPr>
            <a:r>
              <a:rPr lang="fr-FR" b="0" noProof="0" dirty="0"/>
              <a:t>Art. 6 </a:t>
            </a:r>
            <a:r>
              <a:rPr lang="fr-FR" sz="1200" b="0" i="0" u="none" strike="noStrike" kern="1200" dirty="0">
                <a:solidFill>
                  <a:schemeClr val="tx1"/>
                </a:solidFill>
                <a:effectLst/>
                <a:latin typeface="+mn-lt"/>
                <a:ea typeface="+mn-ea"/>
                <a:cs typeface="+mn-cs"/>
              </a:rPr>
              <a:t>Assistance d'un avocat</a:t>
            </a:r>
          </a:p>
          <a:p>
            <a:pPr marL="0" indent="0">
              <a:buFont typeface="Arial" panose="020B0604020202020204" pitchFamily="34" charset="0"/>
              <a:buNone/>
            </a:pPr>
            <a:r>
              <a:rPr lang="fr-FR" b="0" noProof="0" dirty="0"/>
              <a:t>Art.</a:t>
            </a:r>
            <a:r>
              <a:rPr lang="fr-FR" b="0" baseline="0" noProof="0" dirty="0"/>
              <a:t> 7 </a:t>
            </a:r>
            <a:r>
              <a:rPr lang="fr-FR" sz="1200" b="0" i="0" u="none" strike="noStrike" kern="1200" dirty="0">
                <a:solidFill>
                  <a:schemeClr val="tx1"/>
                </a:solidFill>
                <a:effectLst/>
                <a:latin typeface="+mn-lt"/>
                <a:ea typeface="+mn-ea"/>
                <a:cs typeface="+mn-cs"/>
              </a:rPr>
              <a:t>Droit de faire l'objet d'une évaluation personnalisée</a:t>
            </a:r>
          </a:p>
          <a:p>
            <a:pPr marL="0" indent="0">
              <a:buFont typeface="Arial" panose="020B0604020202020204" pitchFamily="34" charset="0"/>
              <a:buNone/>
            </a:pPr>
            <a:r>
              <a:rPr lang="fr-FR" b="0" baseline="0" noProof="0" dirty="0"/>
              <a:t>Art. 8 </a:t>
            </a:r>
            <a:r>
              <a:rPr lang="fr-FR" sz="1200" b="0" i="0" u="none" strike="noStrike" kern="1200" dirty="0">
                <a:solidFill>
                  <a:schemeClr val="tx1"/>
                </a:solidFill>
                <a:effectLst/>
                <a:latin typeface="+mn-lt"/>
                <a:ea typeface="+mn-ea"/>
                <a:cs typeface="+mn-cs"/>
              </a:rPr>
              <a:t>Droit d'être examiné par un médecin</a:t>
            </a:r>
          </a:p>
          <a:p>
            <a:pPr marL="0" indent="0">
              <a:buFont typeface="Arial" panose="020B0604020202020204" pitchFamily="34" charset="0"/>
              <a:buNone/>
            </a:pPr>
            <a:r>
              <a:rPr lang="fr-FR" b="0" baseline="0" noProof="0" dirty="0"/>
              <a:t>Art. 9 </a:t>
            </a:r>
            <a:r>
              <a:rPr lang="fr-FR" sz="1200" b="0" i="0" u="none" strike="noStrike" kern="1200" dirty="0">
                <a:solidFill>
                  <a:schemeClr val="tx1"/>
                </a:solidFill>
                <a:effectLst/>
                <a:latin typeface="+mn-lt"/>
                <a:ea typeface="+mn-ea"/>
                <a:cs typeface="+mn-cs"/>
              </a:rPr>
              <a:t>Enregistrement audiovisuel de l'interrogatoire</a:t>
            </a:r>
            <a:endParaRPr lang="fr-FR" b="0" baseline="0" noProof="0" dirty="0"/>
          </a:p>
          <a:p>
            <a:pPr marL="0" indent="0">
              <a:buFont typeface="Arial" panose="020B0604020202020204" pitchFamily="34" charset="0"/>
              <a:buNone/>
            </a:pPr>
            <a:r>
              <a:rPr lang="fr-FR" b="0" baseline="0" noProof="0" dirty="0"/>
              <a:t>Art. 10 </a:t>
            </a:r>
            <a:r>
              <a:rPr lang="fr-FR" sz="1200" b="0" i="0" u="none" strike="noStrike" kern="1200" dirty="0">
                <a:solidFill>
                  <a:schemeClr val="tx1"/>
                </a:solidFill>
                <a:effectLst/>
                <a:latin typeface="+mn-lt"/>
                <a:ea typeface="+mn-ea"/>
                <a:cs typeface="+mn-cs"/>
              </a:rPr>
              <a:t>Limitation de la privation de liberté</a:t>
            </a:r>
          </a:p>
          <a:p>
            <a:pPr marL="0" indent="0">
              <a:buFont typeface="Arial" panose="020B0604020202020204" pitchFamily="34" charset="0"/>
              <a:buNone/>
            </a:pPr>
            <a:r>
              <a:rPr lang="fr-FR" b="0" noProof="0" dirty="0"/>
              <a:t>Art. 11 </a:t>
            </a:r>
            <a:r>
              <a:rPr lang="fr-FR" sz="1200" b="0" i="0" u="none" strike="noStrike" kern="1200" dirty="0">
                <a:solidFill>
                  <a:schemeClr val="tx1"/>
                </a:solidFill>
                <a:effectLst/>
                <a:latin typeface="+mn-lt"/>
                <a:ea typeface="+mn-ea"/>
                <a:cs typeface="+mn-cs"/>
              </a:rPr>
              <a:t>Mesures alternatives</a:t>
            </a:r>
            <a:endParaRPr lang="fr-FR" b="0" noProof="0" dirty="0"/>
          </a:p>
          <a:p>
            <a:pPr marL="0" indent="0">
              <a:buFont typeface="Arial" panose="020B0604020202020204" pitchFamily="34" charset="0"/>
              <a:buNone/>
            </a:pPr>
            <a:r>
              <a:rPr lang="fr-FR" b="0" noProof="0" dirty="0"/>
              <a:t>Art. 12 </a:t>
            </a:r>
            <a:r>
              <a:rPr lang="fr-FR" sz="1200" b="0" i="0" u="none" strike="noStrike" kern="1200" dirty="0">
                <a:solidFill>
                  <a:schemeClr val="tx1"/>
                </a:solidFill>
                <a:effectLst/>
                <a:latin typeface="+mn-lt"/>
                <a:ea typeface="+mn-ea"/>
                <a:cs typeface="+mn-cs"/>
              </a:rPr>
              <a:t>Traitement particulier dans le cas d'une privation de liberté</a:t>
            </a:r>
          </a:p>
          <a:p>
            <a:pPr marL="0" indent="0">
              <a:buFont typeface="Arial" panose="020B0604020202020204" pitchFamily="34" charset="0"/>
              <a:buNone/>
            </a:pPr>
            <a:r>
              <a:rPr lang="fr-FR" b="0" noProof="0" dirty="0"/>
              <a:t>Art. 13 </a:t>
            </a:r>
            <a:r>
              <a:rPr lang="fr-FR" sz="1200" b="0" i="0" u="none" strike="noStrike" kern="1200" dirty="0">
                <a:solidFill>
                  <a:schemeClr val="tx1"/>
                </a:solidFill>
                <a:effectLst/>
                <a:latin typeface="+mn-lt"/>
                <a:ea typeface="+mn-ea"/>
                <a:cs typeface="+mn-cs"/>
              </a:rPr>
              <a:t>Traitement en temps utile et diligent des affaires</a:t>
            </a:r>
          </a:p>
          <a:p>
            <a:pPr marL="0" indent="0">
              <a:buFont typeface="Arial" panose="020B0604020202020204" pitchFamily="34" charset="0"/>
              <a:buNone/>
            </a:pPr>
            <a:r>
              <a:rPr lang="fr-FR" b="0" noProof="0" dirty="0"/>
              <a:t>Art. 14 </a:t>
            </a:r>
            <a:r>
              <a:rPr lang="fr-FR" sz="1200" b="0" i="0" u="none" strike="noStrike" kern="1200" dirty="0">
                <a:solidFill>
                  <a:schemeClr val="tx1"/>
                </a:solidFill>
                <a:effectLst/>
                <a:latin typeface="+mn-lt"/>
                <a:ea typeface="+mn-ea"/>
                <a:cs typeface="+mn-cs"/>
              </a:rPr>
              <a:t>Droit à la protection de la vie privée</a:t>
            </a:r>
          </a:p>
          <a:p>
            <a:pPr marL="0" indent="0">
              <a:buFont typeface="Arial" panose="020B0604020202020204" pitchFamily="34" charset="0"/>
              <a:buNone/>
            </a:pPr>
            <a:r>
              <a:rPr lang="fr-FR" b="0" noProof="0" dirty="0"/>
              <a:t>Art. 15 </a:t>
            </a:r>
            <a:r>
              <a:rPr lang="fr-FR" sz="1200" b="0" i="0" u="none" strike="noStrike" kern="1200" dirty="0">
                <a:solidFill>
                  <a:schemeClr val="tx1"/>
                </a:solidFill>
                <a:effectLst/>
                <a:latin typeface="+mn-lt"/>
                <a:ea typeface="+mn-ea"/>
                <a:cs typeface="+mn-cs"/>
              </a:rPr>
              <a:t>Droit de l'enfant d'être accompagné par le titulaire de la responsabilité parentale pendant les procédures</a:t>
            </a:r>
            <a:endParaRPr lang="fr-FR" b="0" noProof="0" dirty="0"/>
          </a:p>
          <a:p>
            <a:pPr marL="0" indent="0">
              <a:buFont typeface="Arial" panose="020B0604020202020204" pitchFamily="34" charset="0"/>
              <a:buNone/>
            </a:pPr>
            <a:r>
              <a:rPr lang="fr-FR" b="0" noProof="0" dirty="0"/>
              <a:t>Art.16 </a:t>
            </a:r>
            <a:r>
              <a:rPr lang="fr-FR" sz="1200" b="0" i="0" u="none" strike="noStrike" kern="1200" dirty="0">
                <a:solidFill>
                  <a:schemeClr val="tx1"/>
                </a:solidFill>
                <a:effectLst/>
                <a:latin typeface="+mn-lt"/>
                <a:ea typeface="+mn-ea"/>
                <a:cs typeface="+mn-cs"/>
              </a:rPr>
              <a:t>Droit des enfants d'assister et de participer à leur procès</a:t>
            </a:r>
          </a:p>
          <a:p>
            <a:pPr marL="0" indent="0">
              <a:buFont typeface="Arial" panose="020B0604020202020204" pitchFamily="34" charset="0"/>
              <a:buNone/>
            </a:pPr>
            <a:r>
              <a:rPr lang="fr-FR" b="0" noProof="0" dirty="0"/>
              <a:t>Art</a:t>
            </a:r>
            <a:r>
              <a:rPr lang="fr-FR" b="0" baseline="0" noProof="0" dirty="0"/>
              <a:t> 18. </a:t>
            </a:r>
            <a:r>
              <a:rPr lang="fr-FR" sz="1200" b="0" i="0" u="none" strike="noStrike" kern="1200" dirty="0">
                <a:solidFill>
                  <a:schemeClr val="tx1"/>
                </a:solidFill>
                <a:effectLst/>
                <a:latin typeface="+mn-lt"/>
                <a:ea typeface="+mn-ea"/>
                <a:cs typeface="+mn-cs"/>
              </a:rPr>
              <a:t>Droit à l'aide juridictionnelle</a:t>
            </a:r>
          </a:p>
          <a:p>
            <a:pPr marL="0" indent="0">
              <a:buFont typeface="Arial" panose="020B0604020202020204" pitchFamily="34" charset="0"/>
              <a:buNone/>
            </a:pPr>
            <a:r>
              <a:rPr lang="fr-FR" b="0" baseline="0" noProof="0" dirty="0"/>
              <a:t>Art 19. </a:t>
            </a:r>
            <a:r>
              <a:rPr lang="fr-FR" sz="1200" b="0" i="0" u="none" strike="noStrike" kern="1200" dirty="0">
                <a:solidFill>
                  <a:schemeClr val="tx1"/>
                </a:solidFill>
                <a:effectLst/>
                <a:latin typeface="+mn-lt"/>
                <a:ea typeface="+mn-ea"/>
                <a:cs typeface="+mn-cs"/>
              </a:rPr>
              <a:t>Voies de recours</a:t>
            </a:r>
            <a:endParaRPr lang="fr-FR" b="0" baseline="0" noProof="0" dirty="0"/>
          </a:p>
          <a:p>
            <a:pPr marL="0" indent="0">
              <a:buFont typeface="Arial" panose="020B0604020202020204" pitchFamily="34" charset="0"/>
              <a:buNone/>
            </a:pPr>
            <a:r>
              <a:rPr lang="fr-FR" b="0" baseline="0" noProof="0" dirty="0"/>
              <a:t>Art. 20 </a:t>
            </a:r>
            <a:r>
              <a:rPr lang="fr-FR" sz="1200" b="0" i="0" u="none" strike="noStrike" kern="1200" dirty="0">
                <a:solidFill>
                  <a:schemeClr val="tx1"/>
                </a:solidFill>
                <a:effectLst/>
                <a:latin typeface="+mn-lt"/>
                <a:ea typeface="+mn-ea"/>
                <a:cs typeface="+mn-cs"/>
              </a:rPr>
              <a:t>Formation</a:t>
            </a:r>
          </a:p>
          <a:p>
            <a:pPr marL="0" indent="0">
              <a:buFont typeface="Arial" panose="020B0604020202020204" pitchFamily="34" charset="0"/>
              <a:buNone/>
            </a:pPr>
            <a:r>
              <a:rPr lang="fr-FR" b="0" baseline="0" noProof="0" dirty="0"/>
              <a:t>Etc. </a:t>
            </a:r>
            <a:endParaRPr lang="fr-FR" b="0" noProof="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339837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Donnez des informations sur la philosophie du système dans votre pays (CJPM, les documents préparatoires de ces lois peuvent fournir une bonne explication de la philosophie et des objectifs du système de justice pour enfants suspectés ou accusés dans votre pays).</a:t>
            </a:r>
          </a:p>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336026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Avant de commencer la partie 2 de ce module, demandez à vos participants : notre système national est-il conforme à ces normes internationales ? (ne pas pointer du doigt chaque règle qui n'est pas parfaitement appliquée ou chaque partie de la procédure, mais seulement la philosophie générale du système) : le système favorise-t-il la déjudiciarisation ? Respecte-t-il la dignité de l'enfant ? Prend-il en compte l'âge et les besoins spécifiques de l'enfant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99003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Pour les avocats qui ont l'intention de représenter un mineur suspecté ou accusé d'une infraction ou qui le font de manière ponctuelle, ils peuvent avoir besoin d'en savoir un peu plus sur la procédure spécifique qui s'applique aux mineurs. A cette fin, nous vous proposons dans cette deuxième partie du module de présenter cette procédure, à l'aide d'une présentation PowerPoint d'environ 50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Nous vous suggérons d'inclure dans cette présentation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Une présentation des sources juridiques pertinentes : article de la Constitution, lois, Code ou tout type de règlement, et le cas échéant jurisprudence majeure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Une définition de l'enfant et de l'âge minimum de la responsabilité pénale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Une description complète des différentes phases de la procédure (instruction, jugement, exécution de la peine/mesure, appel) et des institutions impliquées (s'agit-il d'une police spécialisée pour les enfants, d'un procureur spécialisé pour les enfants, d'un juge de la jeunesse, des services de protection de l'enfance, </a:t>
            </a:r>
            <a:r>
              <a:rPr lang="fr-BE" dirty="0" err="1"/>
              <a:t>etc</a:t>
            </a: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Insister sur le rôle de l'avocat selon la loi et la jurisprudence nationale, à quelles étapes l'avocat doit-il être présent ?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Présentation des différentes mesures/sentences qui peuvent être prises à l'encontre d'un mineur.</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189572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L'objectif de cet exercice, qui porte sur les acteurs et les institutions est de s'assurer que les participants intègrent les informations décrites dans la présentation PowerPoint précédente, mais aussi qu'ils connaissent tous les acteurs et institutions qui peuvent intervenir dans le cas d'un mineur, par exemple les institutions de protection des mineurs, les psychologues, les travailleurs sociaux, etc. et surtout, ce sera l'occasion pour vous de présenter le rôle et les missions de chacun d'entre eux.</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248346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Créez un schéma représentant les différentes phases de la procédure (enquête, instruction, procès, exécution de la peine, appel, etc.) dans des cadres ou adaptez celui de cette diapositive.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Dressez une liste des professionnels et institutions concernés (police, victime, procureur, juge, jury, cour d'appel, avocat, service de médiation, service de protection des mineurs, etc.) : l'un des défis de la compréhension d'une procédure est d'apprendre les noms de chaque institution et leurs acronymes, n'utilisez donc pas de noms génériques comme "service de protection" ici, mais utilisez les noms précis des différentes institutions et/ou acronymes.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Demandez aux participants de s'asseoir en groupes de 3 ou 4 personnes et de placer les institutions et les professionnels à chaque étape pertinente. Donnez aux participants 15-20 minutes et présentez ensuite la correction en laissant chaque groupe présenter une étape de la procédure et en complétant avec des informations sur le rôle de ces acteurs.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62723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Droits </a:t>
            </a:r>
            <a:r>
              <a:rPr lang="en-GB" sz="1200" b="1" kern="1200" dirty="0" err="1">
                <a:solidFill>
                  <a:schemeClr val="tx1"/>
                </a:solidFill>
                <a:effectLst/>
                <a:latin typeface="+mn-lt"/>
                <a:ea typeface="+mn-ea"/>
                <a:cs typeface="+mn-cs"/>
              </a:rPr>
              <a:t>procéduraux</a:t>
            </a:r>
            <a:r>
              <a:rPr lang="en-GB" sz="1200" b="1" kern="1200" dirty="0">
                <a:solidFill>
                  <a:schemeClr val="tx1"/>
                </a:solidFill>
                <a:effectLst/>
                <a:latin typeface="+mn-lt"/>
                <a:ea typeface="+mn-ea"/>
                <a:cs typeface="+mn-cs"/>
              </a:rPr>
              <a:t> de </a:t>
            </a:r>
            <a:r>
              <a:rPr lang="en-GB" sz="1200" b="1" kern="1200" dirty="0" err="1">
                <a:solidFill>
                  <a:schemeClr val="tx1"/>
                </a:solidFill>
                <a:effectLst/>
                <a:latin typeface="+mn-lt"/>
                <a:ea typeface="+mn-ea"/>
                <a:cs typeface="+mn-cs"/>
              </a:rPr>
              <a:t>l'enfant</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suspecté</a:t>
            </a:r>
            <a:r>
              <a:rPr lang="en-GB" sz="1200" b="1" kern="1200" dirty="0">
                <a:solidFill>
                  <a:schemeClr val="tx1"/>
                </a:solidFill>
                <a:effectLst/>
                <a:latin typeface="+mn-lt"/>
                <a:ea typeface="+mn-ea"/>
                <a:cs typeface="+mn-cs"/>
              </a:rPr>
              <a:t> au poste de police - brainstorming 20’ </a:t>
            </a:r>
            <a:endParaRPr lang="fr-BE" sz="1200" b="1" kern="1200" dirty="0">
              <a:solidFill>
                <a:schemeClr val="tx1"/>
              </a:solidFill>
              <a:effectLst/>
              <a:latin typeface="+mn-lt"/>
              <a:ea typeface="+mn-ea"/>
              <a:cs typeface="+mn-cs"/>
            </a:endParaRPr>
          </a:p>
          <a:p>
            <a:r>
              <a:rPr lang="en-GB" dirty="0">
                <a:effectLst/>
              </a:rPr>
              <a:t> </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Il est fondamental pour les avocats de veiller à ce que les droits de leurs jeunes clients soient respectés lorsqu'ils sont en contact avec la police. En outre, ils ont le devoir d'informer leurs jeunes clients de leurs droits. Vérifiez par un rapide brainstorming que les participants ont tous ces droits en tête et qu'ils savent comment réagir s'ils ne sont pas respectés. Ce rapide brainstorming peut être l'occasion pour certains participants de témoigner de pratiques qu'ils observent et qui sont contraires aux droits de l'enfant (violations ponctuelles ou systémiques des droits de l'enfant). Si c'est le cas, donnez l'opportunité aux autres participants de suggérer des remèdes/actions possibles et s'ils ne le font pas, proposez des actions possibles pour l'avocat.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Commencez le brainstorming : demandez à vos participants de répondre à la question suivante : Quels sont les droits des enfants suspects lorsqu'ils ont affaire à la police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 la fin du brainstorming, assurez-vous de couvrir les questions suivantes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L'enfant peut-il appeler ses parents ou une autre personne ; droit au silence ; droit d'être informé des charges qui pèsent contre lui ; droit à un avocat (avant et pendant l'audition) ; droit à un interprète ; droit de sortir ou non ; durée maximale de la détention ; accès à un médecin ; lecture et modification du procès-verbal d'audition ; utilisation de la contrainte.</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176730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dirty="0">
                <a:effectLst/>
              </a:rPr>
              <a:t> Droits </a:t>
            </a:r>
            <a:r>
              <a:rPr lang="en-GB" b="1" dirty="0" err="1">
                <a:effectLst/>
              </a:rPr>
              <a:t>procéduraux</a:t>
            </a:r>
            <a:r>
              <a:rPr lang="en-GB" b="1" dirty="0">
                <a:effectLst/>
              </a:rPr>
              <a:t> de </a:t>
            </a:r>
            <a:r>
              <a:rPr lang="en-GB" b="1" dirty="0" err="1">
                <a:effectLst/>
              </a:rPr>
              <a:t>l'enfant</a:t>
            </a:r>
            <a:r>
              <a:rPr lang="en-GB" b="1" dirty="0">
                <a:effectLst/>
              </a:rPr>
              <a:t> </a:t>
            </a:r>
            <a:r>
              <a:rPr lang="en-GB" b="1" dirty="0" err="1">
                <a:effectLst/>
              </a:rPr>
              <a:t>lors</a:t>
            </a:r>
            <a:r>
              <a:rPr lang="en-GB" b="1" dirty="0">
                <a:effectLst/>
              </a:rPr>
              <a:t> </a:t>
            </a:r>
            <a:r>
              <a:rPr lang="en-GB" b="1" dirty="0" err="1">
                <a:effectLst/>
              </a:rPr>
              <a:t>d'une</a:t>
            </a:r>
            <a:r>
              <a:rPr lang="en-GB" b="1" dirty="0">
                <a:effectLst/>
              </a:rPr>
              <a:t> audience avec un </a:t>
            </a:r>
            <a:r>
              <a:rPr lang="en-GB" b="1" dirty="0" err="1">
                <a:effectLst/>
              </a:rPr>
              <a:t>juge</a:t>
            </a:r>
            <a:r>
              <a:rPr lang="en-GB" b="1" dirty="0">
                <a:effectLst/>
              </a:rPr>
              <a:t> </a:t>
            </a:r>
            <a:r>
              <a:rPr lang="en-GB" sz="1200" b="1" kern="1200" dirty="0">
                <a:solidFill>
                  <a:schemeClr val="tx1"/>
                </a:solidFill>
                <a:effectLst/>
                <a:latin typeface="+mn-lt"/>
                <a:ea typeface="+mn-ea"/>
                <a:cs typeface="+mn-cs"/>
              </a:rPr>
              <a:t>– brainstorming 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Les audiences avec les juges sont une autre étape très importante de la procédure pour les enfants en conflit avec la loi. Prenez 10 à 15 minutes pour un nouveau brainstorming avec les participants. Si certains participants mentionnent des pratiques qu'ils observent et qui sont contraires aux droits de l'enfant (violations ponctuelles ou systémiques des droits de l'enfant), donnez l'opportunité aux autres participants de suggérer des remèdes/actions possibles et s'ils ne le font pas, proposez des actions possibles pour l'avocat.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Commencez le brainstorming : demandez à vos participants de répondre à la question suivante : Quels sont les droits des enfants avant et pendant une audience avec un juge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Écrivez au tableau ou sur une autre diapositive du PowerPoint les réponses des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 la fin du brainstorming, veillez à couvrir les questions suivantes : présence de l'avocat, information par l'avocat avant l'audience, information après l'audience par l'avocat, interprétation, timing, utilisation de la contrainte, etc.</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298134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a:t>
            </a:fld>
            <a:endParaRPr lang="fr-BE">
              <a:solidFill>
                <a:prstClr val="black"/>
              </a:solidFill>
            </a:endParaRPr>
          </a:p>
        </p:txBody>
      </p:sp>
    </p:spTree>
    <p:extLst>
      <p:ext uri="{BB962C8B-B14F-4D97-AF65-F5344CB8AC3E}">
        <p14:creationId xmlns:p14="http://schemas.microsoft.com/office/powerpoint/2010/main" val="65232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dirty="0">
                <a:effectLst/>
              </a:rPr>
              <a:t> </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Les avocats d'enfants ont le rôle très important d'informer correctement les enfants sur leurs droits et la procédure. Cette dernière partie du module vise à fournir aux participants un document adapté aux enfants qu'ils peuvent utiliser avec leur jeune client pour expliquer la procédure (le schéma intitulé Que peut-il se passer ensuite ?), à les mettre en situation d'informer les enfants d'une manière adaptée à la situation et à leurs besoins particuliers (carte de jeu/jeu de rôle) et à conclure par une liste de conseils concernant l'information de l'enfant.</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256230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Présentation du schéma - Que se passe-t-il ensuite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Adaptez le schéma de la procédure disponible aux pages 14 et 15 de ce Guide pour les mineurs : https://</a:t>
            </a:r>
            <a:r>
              <a:rPr lang="fr-BE" dirty="0" err="1"/>
              <a:t>lachild.eu</a:t>
            </a:r>
            <a:r>
              <a:rPr lang="fr-BE" dirty="0"/>
              <a:t>/</a:t>
            </a:r>
            <a:r>
              <a:rPr lang="fr-BE" dirty="0" err="1"/>
              <a:t>wp</a:t>
            </a:r>
            <a:r>
              <a:rPr lang="fr-BE" dirty="0"/>
              <a:t>-content/</a:t>
            </a:r>
            <a:r>
              <a:rPr lang="fr-BE" dirty="0" err="1"/>
              <a:t>uploads</a:t>
            </a:r>
            <a:r>
              <a:rPr lang="fr-BE" dirty="0"/>
              <a:t>/2021/11/Know-</a:t>
            </a:r>
            <a:r>
              <a:rPr lang="fr-BE" dirty="0" err="1"/>
              <a:t>ur</a:t>
            </a:r>
            <a:r>
              <a:rPr lang="fr-BE" dirty="0"/>
              <a:t>-</a:t>
            </a:r>
            <a:r>
              <a:rPr lang="fr-BE" dirty="0" err="1"/>
              <a:t>rights-FinalBrochureEN.pdf</a:t>
            </a:r>
            <a:r>
              <a:rPr lang="fr-BE" dirty="0"/>
              <a:t> à votre procédure nationale puis présentez-le à l'avocat afin qu'il puisse l'utiliser à l'avenir avec ses jeunes clients : envoyez-le aux participants en format </a:t>
            </a:r>
            <a:r>
              <a:rPr lang="fr-BE" dirty="0" err="1"/>
              <a:t>pdf</a:t>
            </a:r>
            <a:r>
              <a:rPr lang="fr-BE" dirty="0"/>
              <a:t> et donnez-leur une version imprimée pendant la formation. Vous trouverez toutes les informations pour adapter le schéma à votre contexte national dans ce manuel étape par étape https://</a:t>
            </a:r>
            <a:r>
              <a:rPr lang="fr-BE" dirty="0" err="1"/>
              <a:t>lachild.eu</a:t>
            </a:r>
            <a:r>
              <a:rPr lang="fr-BE" dirty="0"/>
              <a:t>/</a:t>
            </a:r>
            <a:r>
              <a:rPr lang="fr-BE" dirty="0" err="1"/>
              <a:t>wp</a:t>
            </a:r>
            <a:r>
              <a:rPr lang="fr-BE" dirty="0"/>
              <a:t>-content/</a:t>
            </a:r>
            <a:r>
              <a:rPr lang="fr-BE" dirty="0" err="1"/>
              <a:t>uploads</a:t>
            </a:r>
            <a:r>
              <a:rPr lang="fr-BE" dirty="0"/>
              <a:t>/2021/11/</a:t>
            </a:r>
            <a:r>
              <a:rPr lang="fr-BE" dirty="0" err="1"/>
              <a:t>Step</a:t>
            </a:r>
            <a:r>
              <a:rPr lang="fr-BE" dirty="0"/>
              <a:t>-by-</a:t>
            </a:r>
            <a:r>
              <a:rPr lang="fr-BE" dirty="0" err="1"/>
              <a:t>step</a:t>
            </a:r>
            <a:r>
              <a:rPr lang="fr-BE" dirty="0"/>
              <a:t>-</a:t>
            </a:r>
            <a:r>
              <a:rPr lang="fr-BE" dirty="0" err="1"/>
              <a:t>Manual</a:t>
            </a:r>
            <a:r>
              <a:rPr lang="fr-BE" dirty="0"/>
              <a:t>-How-to-</a:t>
            </a:r>
            <a:r>
              <a:rPr lang="fr-BE" dirty="0" err="1"/>
              <a:t>adapt</a:t>
            </a:r>
            <a:r>
              <a:rPr lang="fr-BE" dirty="0"/>
              <a:t>-</a:t>
            </a:r>
            <a:r>
              <a:rPr lang="fr-BE" dirty="0" err="1"/>
              <a:t>it.pdf</a:t>
            </a:r>
            <a:r>
              <a:rPr lang="fr-BE" dirty="0"/>
              <a:t> (vous pouvez même adapter le guide complet à votre contexte national).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Remplacez le dessin de la procédure belge sur cette diapositive par la version adaptée à votre pays.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Remettez une version imprimée aux participants et entamez une brève conversation sur l'utilisation de documents de soutien adaptés aux enfants pour faciliter l'information des jeunes clients (demandez aux participants de partager avec les autres s'ils utilisent des documents adaptés aux enfants).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268561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Ce jeu de rôle a pour but de permettre aux avocats de s'exercer sur la manière dont ils informent leurs jeunes clients sur leurs droits et procédures. Chaque avocat devra endosser le rôle de l'avocat et le rôle de l'enfant.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Avant la formation : adaptez les fiches disponibles sur le PowerPoint dans les langues nationales et/ou au contexte national si nécessaire. Imprimez-les.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Étapes du jeu de rôle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Demandez aux participants de se mettre par deux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Donnez à chaque paire les 8 cartes disponibles dans le PowerPoint, plus précisément à chaque participant A les "cartes A" et à chaque participant B les "cartes B"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Les paires ont environ 20 minutes pour jouer les 4 situations. Informez les participants qu'ils ne reçoivent pas les mêmes informations s'ils sont un avocat ou un enfant. Les participants jouant les avocats ont pour mission d'informer correctement l'enfant sur ses droits et la procédure. Ils disposent de 4 à 5 minutes par situation, ils doivent : lire la situation, jouer la situation (insistez sur le fait qu'il est très important pour eux de se mettre dans la peau de leur personnage - ils ne doivent pas parler à la troisième personne mais vraiment incarner le personnage, prendre des notes sur leurs cartes, terminer la pièce et échanger avec leur binôme sur leurs impressions et ce qu'ils ont écrit.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Donnez 5 minutes à tous les groupes pour se rasseoir à leur place et réfléchir aux principaux défis auxquels ils ont été confrontés pendant le jeu de rôle.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23</a:t>
            </a:fld>
            <a:endParaRPr lang="fr-BE">
              <a:solidFill>
                <a:prstClr val="black"/>
              </a:solidFill>
            </a:endParaRPr>
          </a:p>
        </p:txBody>
      </p:sp>
    </p:spTree>
    <p:extLst>
      <p:ext uri="{BB962C8B-B14F-4D97-AF65-F5344CB8AC3E}">
        <p14:creationId xmlns:p14="http://schemas.microsoft.com/office/powerpoint/2010/main" val="2108435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Traduisez</a:t>
            </a:r>
            <a:r>
              <a:rPr lang="en-GB" dirty="0"/>
              <a:t> et/</a:t>
            </a:r>
            <a:r>
              <a:rPr lang="en-GB" dirty="0" err="1"/>
              <a:t>ou</a:t>
            </a:r>
            <a:r>
              <a:rPr lang="en-GB" dirty="0"/>
              <a:t> </a:t>
            </a:r>
            <a:r>
              <a:rPr lang="en-GB" dirty="0" err="1"/>
              <a:t>adaptez</a:t>
            </a:r>
            <a:r>
              <a:rPr lang="en-GB" dirty="0"/>
              <a:t> les </a:t>
            </a:r>
            <a:r>
              <a:rPr lang="en-GB" dirty="0" err="1"/>
              <a:t>cartes</a:t>
            </a:r>
            <a:r>
              <a:rPr lang="en-GB" dirty="0"/>
              <a:t> </a:t>
            </a:r>
            <a:r>
              <a:rPr lang="en-GB" dirty="0" err="1"/>
              <a:t>suivantes</a:t>
            </a:r>
            <a:r>
              <a:rPr lang="en-GB" dirty="0"/>
              <a:t>. </a:t>
            </a:r>
            <a:r>
              <a:rPr lang="en-GB" dirty="0" err="1"/>
              <a:t>Remettez</a:t>
            </a:r>
            <a:r>
              <a:rPr lang="en-GB" dirty="0"/>
              <a:t> </a:t>
            </a:r>
            <a:r>
              <a:rPr lang="en-GB" dirty="0" err="1"/>
              <a:t>à</a:t>
            </a:r>
            <a:r>
              <a:rPr lang="en-GB" dirty="0"/>
              <a:t> </a:t>
            </a:r>
            <a:r>
              <a:rPr lang="en-GB" dirty="0" err="1"/>
              <a:t>chaque</a:t>
            </a:r>
            <a:r>
              <a:rPr lang="en-GB" dirty="0"/>
              <a:t> </a:t>
            </a:r>
            <a:r>
              <a:rPr lang="en-GB" dirty="0" err="1"/>
              <a:t>groupe</a:t>
            </a:r>
            <a:r>
              <a:rPr lang="en-GB" dirty="0"/>
              <a:t> les 8 </a:t>
            </a:r>
            <a:r>
              <a:rPr lang="en-GB" dirty="0" err="1"/>
              <a:t>cartes</a:t>
            </a:r>
            <a:r>
              <a:rPr lang="en-GB" dirty="0"/>
              <a:t>, </a:t>
            </a:r>
            <a:r>
              <a:rPr lang="en-GB" dirty="0" err="1"/>
              <a:t>chacun</a:t>
            </a:r>
            <a:r>
              <a:rPr lang="en-GB" dirty="0"/>
              <a:t> </a:t>
            </a:r>
            <a:r>
              <a:rPr lang="en-GB" dirty="0" err="1"/>
              <a:t>devant</a:t>
            </a:r>
            <a:r>
              <a:rPr lang="en-GB" dirty="0"/>
              <a:t> </a:t>
            </a:r>
            <a:r>
              <a:rPr lang="en-GB" dirty="0" err="1"/>
              <a:t>avoir</a:t>
            </a:r>
            <a:r>
              <a:rPr lang="en-GB" dirty="0"/>
              <a:t> deux </a:t>
            </a:r>
            <a:r>
              <a:rPr lang="en-GB" dirty="0" err="1"/>
              <a:t>cartes</a:t>
            </a:r>
            <a:r>
              <a:rPr lang="en-GB" dirty="0"/>
              <a:t> "</a:t>
            </a:r>
            <a:r>
              <a:rPr lang="en-GB" dirty="0" err="1"/>
              <a:t>mineur</a:t>
            </a:r>
            <a:r>
              <a:rPr lang="en-GB" dirty="0"/>
              <a:t>" et deux "avocat".</a:t>
            </a:r>
          </a:p>
          <a:p>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24</a:t>
            </a:fld>
            <a:endParaRPr lang="fr-BE"/>
          </a:p>
        </p:txBody>
      </p:sp>
    </p:spTree>
    <p:extLst>
      <p:ext uri="{BB962C8B-B14F-4D97-AF65-F5344CB8AC3E}">
        <p14:creationId xmlns:p14="http://schemas.microsoft.com/office/powerpoint/2010/main" val="698736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Traduisez</a:t>
            </a:r>
            <a:r>
              <a:rPr lang="en-GB" dirty="0"/>
              <a:t> et/</a:t>
            </a:r>
            <a:r>
              <a:rPr lang="en-GB" dirty="0" err="1"/>
              <a:t>ou</a:t>
            </a:r>
            <a:r>
              <a:rPr lang="en-GB" dirty="0"/>
              <a:t> </a:t>
            </a:r>
            <a:r>
              <a:rPr lang="en-GB" dirty="0" err="1"/>
              <a:t>adaptez</a:t>
            </a:r>
            <a:r>
              <a:rPr lang="en-GB" dirty="0"/>
              <a:t> les </a:t>
            </a:r>
            <a:r>
              <a:rPr lang="en-GB" dirty="0" err="1"/>
              <a:t>cartes</a:t>
            </a:r>
            <a:r>
              <a:rPr lang="en-GB" dirty="0"/>
              <a:t> </a:t>
            </a:r>
            <a:r>
              <a:rPr lang="en-GB" dirty="0" err="1"/>
              <a:t>suivantes</a:t>
            </a:r>
            <a:r>
              <a:rPr lang="en-GB" dirty="0"/>
              <a:t>. </a:t>
            </a:r>
            <a:r>
              <a:rPr lang="en-GB" dirty="0" err="1"/>
              <a:t>Remettez</a:t>
            </a:r>
            <a:r>
              <a:rPr lang="en-GB" dirty="0"/>
              <a:t> </a:t>
            </a:r>
            <a:r>
              <a:rPr lang="en-GB" dirty="0" err="1"/>
              <a:t>à</a:t>
            </a:r>
            <a:r>
              <a:rPr lang="en-GB" dirty="0"/>
              <a:t> </a:t>
            </a:r>
            <a:r>
              <a:rPr lang="en-GB" dirty="0" err="1"/>
              <a:t>chaque</a:t>
            </a:r>
            <a:r>
              <a:rPr lang="en-GB" dirty="0"/>
              <a:t> </a:t>
            </a:r>
            <a:r>
              <a:rPr lang="en-GB" dirty="0" err="1"/>
              <a:t>groupe</a:t>
            </a:r>
            <a:r>
              <a:rPr lang="en-GB" dirty="0"/>
              <a:t> les 8 </a:t>
            </a:r>
            <a:r>
              <a:rPr lang="en-GB" dirty="0" err="1"/>
              <a:t>cartes</a:t>
            </a:r>
            <a:r>
              <a:rPr lang="en-GB" dirty="0"/>
              <a:t>, </a:t>
            </a:r>
            <a:r>
              <a:rPr lang="en-GB" dirty="0" err="1"/>
              <a:t>chacun</a:t>
            </a:r>
            <a:r>
              <a:rPr lang="en-GB" dirty="0"/>
              <a:t> </a:t>
            </a:r>
            <a:r>
              <a:rPr lang="en-GB" dirty="0" err="1"/>
              <a:t>devant</a:t>
            </a:r>
            <a:r>
              <a:rPr lang="en-GB" dirty="0"/>
              <a:t> </a:t>
            </a:r>
            <a:r>
              <a:rPr lang="en-GB" dirty="0" err="1"/>
              <a:t>avoir</a:t>
            </a:r>
            <a:r>
              <a:rPr lang="en-GB" dirty="0"/>
              <a:t> deux </a:t>
            </a:r>
            <a:r>
              <a:rPr lang="en-GB" dirty="0" err="1"/>
              <a:t>cartes</a:t>
            </a:r>
            <a:r>
              <a:rPr lang="en-GB" dirty="0"/>
              <a:t> "</a:t>
            </a:r>
            <a:r>
              <a:rPr lang="en-GB" dirty="0" err="1"/>
              <a:t>mineur</a:t>
            </a:r>
            <a:r>
              <a:rPr lang="en-GB" dirty="0"/>
              <a:t>" et deux "avocat".</a:t>
            </a:r>
          </a:p>
          <a:p>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25</a:t>
            </a:fld>
            <a:endParaRPr lang="fr-BE"/>
          </a:p>
        </p:txBody>
      </p:sp>
    </p:spTree>
    <p:extLst>
      <p:ext uri="{BB962C8B-B14F-4D97-AF65-F5344CB8AC3E}">
        <p14:creationId xmlns:p14="http://schemas.microsoft.com/office/powerpoint/2010/main" val="171267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a:t>Traduisez</a:t>
            </a:r>
            <a:r>
              <a:rPr lang="en-GB" dirty="0"/>
              <a:t> et/</a:t>
            </a:r>
            <a:r>
              <a:rPr lang="en-GB" dirty="0" err="1"/>
              <a:t>ou</a:t>
            </a:r>
            <a:r>
              <a:rPr lang="en-GB" dirty="0"/>
              <a:t> </a:t>
            </a:r>
            <a:r>
              <a:rPr lang="en-GB" dirty="0" err="1"/>
              <a:t>adaptez</a:t>
            </a:r>
            <a:r>
              <a:rPr lang="en-GB" dirty="0"/>
              <a:t> les </a:t>
            </a:r>
            <a:r>
              <a:rPr lang="en-GB" dirty="0" err="1"/>
              <a:t>cartes</a:t>
            </a:r>
            <a:r>
              <a:rPr lang="en-GB" dirty="0"/>
              <a:t> </a:t>
            </a:r>
            <a:r>
              <a:rPr lang="en-GB" dirty="0" err="1"/>
              <a:t>suivantes</a:t>
            </a:r>
            <a:r>
              <a:rPr lang="en-GB" dirty="0"/>
              <a:t>. </a:t>
            </a:r>
            <a:r>
              <a:rPr lang="en-GB" dirty="0" err="1"/>
              <a:t>Remettez</a:t>
            </a:r>
            <a:r>
              <a:rPr lang="en-GB" dirty="0"/>
              <a:t> </a:t>
            </a:r>
            <a:r>
              <a:rPr lang="en-GB" dirty="0" err="1"/>
              <a:t>à</a:t>
            </a:r>
            <a:r>
              <a:rPr lang="en-GB" dirty="0"/>
              <a:t> </a:t>
            </a:r>
            <a:r>
              <a:rPr lang="en-GB" dirty="0" err="1"/>
              <a:t>chaque</a:t>
            </a:r>
            <a:r>
              <a:rPr lang="en-GB" dirty="0"/>
              <a:t> </a:t>
            </a:r>
            <a:r>
              <a:rPr lang="en-GB" dirty="0" err="1"/>
              <a:t>groupe</a:t>
            </a:r>
            <a:r>
              <a:rPr lang="en-GB" dirty="0"/>
              <a:t> les 8 </a:t>
            </a:r>
            <a:r>
              <a:rPr lang="en-GB" dirty="0" err="1"/>
              <a:t>cartes</a:t>
            </a:r>
            <a:r>
              <a:rPr lang="en-GB" dirty="0"/>
              <a:t>, </a:t>
            </a:r>
            <a:r>
              <a:rPr lang="en-GB" dirty="0" err="1"/>
              <a:t>chacun</a:t>
            </a:r>
            <a:r>
              <a:rPr lang="en-GB" dirty="0"/>
              <a:t> </a:t>
            </a:r>
            <a:r>
              <a:rPr lang="en-GB" dirty="0" err="1"/>
              <a:t>devant</a:t>
            </a:r>
            <a:r>
              <a:rPr lang="en-GB" dirty="0"/>
              <a:t> </a:t>
            </a:r>
            <a:r>
              <a:rPr lang="en-GB" dirty="0" err="1"/>
              <a:t>avoir</a:t>
            </a:r>
            <a:r>
              <a:rPr lang="en-GB" dirty="0"/>
              <a:t> deux </a:t>
            </a:r>
            <a:r>
              <a:rPr lang="en-GB" dirty="0" err="1"/>
              <a:t>cartes</a:t>
            </a:r>
            <a:r>
              <a:rPr lang="en-GB" dirty="0"/>
              <a:t> "</a:t>
            </a:r>
            <a:r>
              <a:rPr lang="en-GB" dirty="0" err="1"/>
              <a:t>mineur</a:t>
            </a:r>
            <a:r>
              <a:rPr lang="en-GB" dirty="0"/>
              <a:t>" et deux "avocat".</a:t>
            </a:r>
          </a:p>
          <a:p>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26</a:t>
            </a:fld>
            <a:endParaRPr lang="fr-BE"/>
          </a:p>
        </p:txBody>
      </p:sp>
    </p:spTree>
    <p:extLst>
      <p:ext uri="{BB962C8B-B14F-4D97-AF65-F5344CB8AC3E}">
        <p14:creationId xmlns:p14="http://schemas.microsoft.com/office/powerpoint/2010/main" val="112744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aseline="0" dirty="0" err="1"/>
              <a:t>Traduisez</a:t>
            </a:r>
            <a:r>
              <a:rPr lang="en-GB" baseline="0" dirty="0"/>
              <a:t> et/</a:t>
            </a:r>
            <a:r>
              <a:rPr lang="en-GB" baseline="0" dirty="0" err="1"/>
              <a:t>ou</a:t>
            </a:r>
            <a:r>
              <a:rPr lang="en-GB" baseline="0" dirty="0"/>
              <a:t> </a:t>
            </a:r>
            <a:r>
              <a:rPr lang="en-GB" baseline="0" dirty="0" err="1"/>
              <a:t>adaptez</a:t>
            </a:r>
            <a:r>
              <a:rPr lang="en-GB" baseline="0" dirty="0"/>
              <a:t> les </a:t>
            </a:r>
            <a:r>
              <a:rPr lang="en-GB" baseline="0" dirty="0" err="1"/>
              <a:t>cartes</a:t>
            </a:r>
            <a:r>
              <a:rPr lang="en-GB" baseline="0" dirty="0"/>
              <a:t> </a:t>
            </a:r>
            <a:r>
              <a:rPr lang="en-GB" baseline="0" dirty="0" err="1"/>
              <a:t>suivantes</a:t>
            </a:r>
            <a:r>
              <a:rPr lang="en-GB" baseline="0" dirty="0"/>
              <a:t>. </a:t>
            </a:r>
            <a:r>
              <a:rPr lang="en-GB" baseline="0" dirty="0" err="1"/>
              <a:t>Remettez</a:t>
            </a:r>
            <a:r>
              <a:rPr lang="en-GB" baseline="0" dirty="0"/>
              <a:t> </a:t>
            </a:r>
            <a:r>
              <a:rPr lang="en-GB" baseline="0" dirty="0" err="1"/>
              <a:t>à</a:t>
            </a:r>
            <a:r>
              <a:rPr lang="en-GB" baseline="0" dirty="0"/>
              <a:t> </a:t>
            </a:r>
            <a:r>
              <a:rPr lang="en-GB" baseline="0" dirty="0" err="1"/>
              <a:t>chaque</a:t>
            </a:r>
            <a:r>
              <a:rPr lang="en-GB" baseline="0" dirty="0"/>
              <a:t> </a:t>
            </a:r>
            <a:r>
              <a:rPr lang="en-GB" baseline="0" dirty="0" err="1"/>
              <a:t>groupe</a:t>
            </a:r>
            <a:r>
              <a:rPr lang="en-GB" baseline="0" dirty="0"/>
              <a:t> les 8 </a:t>
            </a:r>
            <a:r>
              <a:rPr lang="en-GB" baseline="0" dirty="0" err="1"/>
              <a:t>cartes</a:t>
            </a:r>
            <a:r>
              <a:rPr lang="en-GB" baseline="0" dirty="0"/>
              <a:t>, </a:t>
            </a:r>
            <a:r>
              <a:rPr lang="en-GB" baseline="0" dirty="0" err="1"/>
              <a:t>chacun</a:t>
            </a:r>
            <a:r>
              <a:rPr lang="en-GB" baseline="0" dirty="0"/>
              <a:t> </a:t>
            </a:r>
            <a:r>
              <a:rPr lang="en-GB" baseline="0" dirty="0" err="1"/>
              <a:t>devant</a:t>
            </a:r>
            <a:r>
              <a:rPr lang="en-GB" baseline="0" dirty="0"/>
              <a:t> </a:t>
            </a:r>
            <a:r>
              <a:rPr lang="en-GB" baseline="0" dirty="0" err="1"/>
              <a:t>avoir</a:t>
            </a:r>
            <a:r>
              <a:rPr lang="en-GB" baseline="0" dirty="0"/>
              <a:t> deux </a:t>
            </a:r>
            <a:r>
              <a:rPr lang="en-GB" baseline="0" dirty="0" err="1"/>
              <a:t>cartes</a:t>
            </a:r>
            <a:r>
              <a:rPr lang="en-GB" baseline="0" dirty="0"/>
              <a:t> "</a:t>
            </a:r>
            <a:r>
              <a:rPr lang="en-GB" baseline="0" dirty="0" err="1"/>
              <a:t>mineur</a:t>
            </a:r>
            <a:r>
              <a:rPr lang="en-GB" baseline="0" dirty="0"/>
              <a:t>" et deux "avocat"..</a:t>
            </a:r>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27</a:t>
            </a:fld>
            <a:endParaRPr lang="fr-BE"/>
          </a:p>
        </p:txBody>
      </p:sp>
    </p:spTree>
    <p:extLst>
      <p:ext uri="{BB962C8B-B14F-4D97-AF65-F5344CB8AC3E}">
        <p14:creationId xmlns:p14="http://schemas.microsoft.com/office/powerpoint/2010/main" val="237343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 la base des pages 41 </a:t>
            </a:r>
            <a:r>
              <a:rPr lang="en-US" dirty="0" err="1"/>
              <a:t>à</a:t>
            </a:r>
            <a:r>
              <a:rPr lang="en-US" dirty="0"/>
              <a:t> 43 des GUIDELINES FOR CHILD-FRIENDLY LEGAL AID FOR CHILDREN IN CONFLICT WITH THE LAW - Recommendations and inspiring practices aimed at legal aid providers and policy makers (https://</a:t>
            </a:r>
            <a:r>
              <a:rPr lang="en-US" dirty="0" err="1"/>
              <a:t>lachild.eu</a:t>
            </a:r>
            <a:r>
              <a:rPr lang="en-US" dirty="0"/>
              <a:t>/wp-content/uploads/2021/10/LA-</a:t>
            </a:r>
            <a:r>
              <a:rPr lang="en-US" dirty="0" err="1"/>
              <a:t>CHILD_EN_LowRes.pdf</a:t>
            </a:r>
            <a:r>
              <a:rPr lang="en-US" dirty="0"/>
              <a:t> ), </a:t>
            </a:r>
            <a:r>
              <a:rPr lang="en-US" dirty="0" err="1"/>
              <a:t>résumez</a:t>
            </a:r>
            <a:r>
              <a:rPr lang="en-US" dirty="0"/>
              <a:t> </a:t>
            </a:r>
            <a:r>
              <a:rPr lang="en-US" dirty="0" err="1"/>
              <a:t>toutes</a:t>
            </a:r>
            <a:r>
              <a:rPr lang="en-US" dirty="0"/>
              <a:t> les </a:t>
            </a:r>
            <a:r>
              <a:rPr lang="en-US" dirty="0" err="1"/>
              <a:t>informations</a:t>
            </a:r>
            <a:r>
              <a:rPr lang="en-US" dirty="0"/>
              <a:t> </a:t>
            </a:r>
            <a:r>
              <a:rPr lang="en-US" dirty="0" err="1"/>
              <a:t>clés</a:t>
            </a:r>
            <a:r>
              <a:rPr lang="en-US" dirty="0"/>
              <a:t> sur la manière </a:t>
            </a:r>
            <a:r>
              <a:rPr lang="en-US" dirty="0" err="1"/>
              <a:t>d'informer</a:t>
            </a:r>
            <a:r>
              <a:rPr lang="en-US" dirty="0"/>
              <a:t> un enfant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En</a:t>
            </a:r>
            <a:r>
              <a:rPr lang="en-US" dirty="0"/>
              <a:t> </a:t>
            </a:r>
            <a:r>
              <a:rPr lang="en-US" dirty="0" err="1"/>
              <a:t>ce</a:t>
            </a:r>
            <a:r>
              <a:rPr lang="en-US" dirty="0"/>
              <a:t> qui </a:t>
            </a:r>
            <a:r>
              <a:rPr lang="en-US" dirty="0" err="1"/>
              <a:t>concerne</a:t>
            </a:r>
            <a:r>
              <a:rPr lang="en-US" dirty="0"/>
              <a:t> </a:t>
            </a:r>
            <a:r>
              <a:rPr lang="en-US" dirty="0" err="1"/>
              <a:t>l'information</a:t>
            </a:r>
            <a:r>
              <a:rPr lang="en-US" dirty="0"/>
              <a:t> sur les droits et la </a:t>
            </a:r>
            <a:r>
              <a:rPr lang="en-US" dirty="0" err="1"/>
              <a:t>procédure</a:t>
            </a:r>
            <a:r>
              <a:rPr lang="en-US" dirty="0"/>
              <a:t>, </a:t>
            </a:r>
            <a:r>
              <a:rPr lang="en-US" dirty="0" err="1"/>
              <a:t>l'avocat</a:t>
            </a:r>
            <a:r>
              <a:rPr lang="en-US" dirty="0"/>
              <a:t> doit " donner les </a:t>
            </a:r>
            <a:r>
              <a:rPr lang="en-US" dirty="0" err="1"/>
              <a:t>informations</a:t>
            </a:r>
            <a:r>
              <a:rPr lang="en-US" dirty="0"/>
              <a:t> les plus </a:t>
            </a:r>
            <a:r>
              <a:rPr lang="en-US" dirty="0" err="1"/>
              <a:t>détaillées</a:t>
            </a:r>
            <a:r>
              <a:rPr lang="en-US" dirty="0"/>
              <a:t> et les plus </a:t>
            </a:r>
            <a:r>
              <a:rPr lang="en-US" dirty="0" err="1"/>
              <a:t>adaptées</a:t>
            </a:r>
            <a:r>
              <a:rPr lang="en-US" dirty="0"/>
              <a:t> </a:t>
            </a:r>
            <a:r>
              <a:rPr lang="en-US" dirty="0" err="1"/>
              <a:t>à</a:t>
            </a:r>
            <a:r>
              <a:rPr lang="en-US" dirty="0"/>
              <a:t> la situation et </a:t>
            </a:r>
            <a:r>
              <a:rPr lang="en-US" dirty="0" err="1"/>
              <a:t>à</a:t>
            </a:r>
            <a:r>
              <a:rPr lang="en-US" dirty="0"/>
              <a:t> </a:t>
            </a:r>
            <a:r>
              <a:rPr lang="en-US" dirty="0" err="1"/>
              <a:t>l'enfant</a:t>
            </a:r>
            <a:r>
              <a:rPr lang="en-US" dirty="0"/>
              <a:t> " (rapport LA Child), </a:t>
            </a:r>
            <a:r>
              <a:rPr lang="en-US" dirty="0" err="1"/>
              <a:t>l'avocat</a:t>
            </a:r>
            <a:r>
              <a:rPr lang="en-US" dirty="0"/>
              <a:t> doit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Donner </a:t>
            </a:r>
            <a:r>
              <a:rPr lang="en-US" dirty="0" err="1"/>
              <a:t>l'information</a:t>
            </a:r>
            <a:r>
              <a:rPr lang="en-US" dirty="0"/>
              <a:t> de manière </a:t>
            </a:r>
            <a:r>
              <a:rPr lang="en-US" dirty="0" err="1"/>
              <a:t>adaptée</a:t>
            </a:r>
            <a:r>
              <a:rPr lang="en-US" dirty="0"/>
              <a:t> </a:t>
            </a:r>
            <a:r>
              <a:rPr lang="en-US" dirty="0" err="1"/>
              <a:t>à</a:t>
            </a:r>
            <a:r>
              <a:rPr lang="en-US" dirty="0"/>
              <a:t> </a:t>
            </a:r>
            <a:r>
              <a:rPr lang="en-US" dirty="0" err="1"/>
              <a:t>chaque</a:t>
            </a:r>
            <a:r>
              <a:rPr lang="en-US" dirty="0"/>
              <a:t> enfant : </a:t>
            </a:r>
            <a:r>
              <a:rPr lang="en-US" dirty="0" err="1"/>
              <a:t>en</a:t>
            </a:r>
            <a:r>
              <a:rPr lang="en-US" dirty="0"/>
              <a:t> tenant </a:t>
            </a:r>
            <a:r>
              <a:rPr lang="en-US" dirty="0" err="1"/>
              <a:t>compte</a:t>
            </a:r>
            <a:r>
              <a:rPr lang="en-US" dirty="0"/>
              <a:t> de son </a:t>
            </a:r>
            <a:r>
              <a:rPr lang="en-US" dirty="0" err="1"/>
              <a:t>âge</a:t>
            </a:r>
            <a:r>
              <a:rPr lang="en-US" dirty="0"/>
              <a:t>, de </a:t>
            </a:r>
            <a:r>
              <a:rPr lang="en-US" dirty="0" err="1"/>
              <a:t>sa</a:t>
            </a:r>
            <a:r>
              <a:rPr lang="en-US" dirty="0"/>
              <a:t> </a:t>
            </a:r>
            <a:r>
              <a:rPr lang="en-US" dirty="0" err="1"/>
              <a:t>vulnérabilité</a:t>
            </a:r>
            <a:r>
              <a:rPr lang="en-US" dirty="0"/>
              <a:t>, de </a:t>
            </a:r>
            <a:r>
              <a:rPr lang="en-US" dirty="0" err="1"/>
              <a:t>sa</a:t>
            </a:r>
            <a:r>
              <a:rPr lang="en-US" dirty="0"/>
              <a:t> </a:t>
            </a:r>
            <a:r>
              <a:rPr lang="en-US" dirty="0" err="1"/>
              <a:t>capacité</a:t>
            </a:r>
            <a:r>
              <a:rPr lang="en-US" dirty="0"/>
              <a:t> de </a:t>
            </a:r>
            <a:r>
              <a:rPr lang="en-US" dirty="0" err="1"/>
              <a:t>compréhension</a:t>
            </a:r>
            <a:r>
              <a:rPr lang="en-US" dirty="0"/>
              <a:t>, de son </a:t>
            </a:r>
            <a:r>
              <a:rPr lang="en-US" dirty="0" err="1"/>
              <a:t>expérience</a:t>
            </a:r>
            <a:r>
              <a:rPr lang="en-US" dirty="0"/>
              <a:t> et de </a:t>
            </a:r>
            <a:r>
              <a:rPr lang="en-US" dirty="0" err="1"/>
              <a:t>sa</a:t>
            </a:r>
            <a:r>
              <a:rPr lang="en-US" dirty="0"/>
              <a:t> </a:t>
            </a:r>
            <a:r>
              <a:rPr lang="en-US" dirty="0" err="1"/>
              <a:t>connaissance</a:t>
            </a:r>
            <a:r>
              <a:rPr lang="en-US" dirty="0"/>
              <a:t> de la justice et de son </a:t>
            </a:r>
            <a:r>
              <a:rPr lang="en-US" dirty="0" err="1"/>
              <a:t>état</a:t>
            </a:r>
            <a:r>
              <a:rPr lang="en-US" dirty="0"/>
              <a:t> </a:t>
            </a:r>
            <a:r>
              <a:rPr lang="en-US" dirty="0" err="1"/>
              <a:t>émotionnel</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En</a:t>
            </a:r>
            <a:r>
              <a:rPr lang="en-US" dirty="0"/>
              <a:t> tenant </a:t>
            </a:r>
            <a:r>
              <a:rPr lang="en-US" dirty="0" err="1"/>
              <a:t>compte</a:t>
            </a:r>
            <a:r>
              <a:rPr lang="en-US" dirty="0"/>
              <a:t> de </a:t>
            </a:r>
            <a:r>
              <a:rPr lang="en-US" dirty="0" err="1"/>
              <a:t>ces</a:t>
            </a:r>
            <a:r>
              <a:rPr lang="en-US" dirty="0"/>
              <a:t> </a:t>
            </a:r>
            <a:r>
              <a:rPr lang="en-US" dirty="0" err="1"/>
              <a:t>éléments</a:t>
            </a:r>
            <a:r>
              <a:rPr lang="en-US" dirty="0"/>
              <a:t>, </a:t>
            </a:r>
            <a:r>
              <a:rPr lang="en-US" dirty="0" err="1"/>
              <a:t>l'avocat</a:t>
            </a:r>
            <a:r>
              <a:rPr lang="en-US" dirty="0"/>
              <a:t> doit donner les </a:t>
            </a:r>
            <a:r>
              <a:rPr lang="en-US" dirty="0" err="1"/>
              <a:t>informations</a:t>
            </a:r>
            <a:r>
              <a:rPr lang="en-US" dirty="0"/>
              <a:t> les plus </a:t>
            </a:r>
            <a:r>
              <a:rPr lang="en-US" dirty="0" err="1"/>
              <a:t>claires</a:t>
            </a:r>
            <a:r>
              <a:rPr lang="en-US" dirty="0"/>
              <a:t>, les plus </a:t>
            </a:r>
            <a:r>
              <a:rPr lang="en-US" dirty="0" err="1"/>
              <a:t>adaptées</a:t>
            </a:r>
            <a:r>
              <a:rPr lang="en-US" dirty="0"/>
              <a:t> </a:t>
            </a:r>
            <a:r>
              <a:rPr lang="en-US" dirty="0" err="1"/>
              <a:t>à</a:t>
            </a:r>
            <a:r>
              <a:rPr lang="en-US" dirty="0"/>
              <a:t> la situation et les plus </a:t>
            </a:r>
            <a:r>
              <a:rPr lang="en-US" dirty="0" err="1"/>
              <a:t>complètes</a:t>
            </a:r>
            <a:r>
              <a:rPr lang="en-US" dirty="0"/>
              <a:t> </a:t>
            </a:r>
            <a:r>
              <a:rPr lang="en-US" dirty="0" err="1"/>
              <a:t>possibles</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L'utilisation</a:t>
            </a:r>
            <a:r>
              <a:rPr lang="en-US" dirty="0"/>
              <a:t> de matériel </a:t>
            </a:r>
            <a:r>
              <a:rPr lang="en-US" dirty="0" err="1"/>
              <a:t>adapté</a:t>
            </a:r>
            <a:r>
              <a:rPr lang="en-US" dirty="0"/>
              <a:t> aux enfants </a:t>
            </a:r>
            <a:r>
              <a:rPr lang="en-US" dirty="0" err="1"/>
              <a:t>peut</a:t>
            </a:r>
            <a:r>
              <a:rPr lang="en-US" dirty="0"/>
              <a:t> </a:t>
            </a:r>
            <a:r>
              <a:rPr lang="en-US" dirty="0" err="1"/>
              <a:t>être</a:t>
            </a:r>
            <a:r>
              <a:rPr lang="en-US" dirty="0"/>
              <a:t> utile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Veiller</a:t>
            </a:r>
            <a:r>
              <a:rPr lang="en-US" dirty="0"/>
              <a:t> </a:t>
            </a:r>
            <a:r>
              <a:rPr lang="en-US" dirty="0" err="1"/>
              <a:t>à</a:t>
            </a:r>
            <a:r>
              <a:rPr lang="en-US" dirty="0"/>
              <a:t> ne pas </a:t>
            </a:r>
            <a:r>
              <a:rPr lang="en-US" dirty="0" err="1"/>
              <a:t>submerger</a:t>
            </a:r>
            <a:r>
              <a:rPr lang="en-US" dirty="0"/>
              <a:t> </a:t>
            </a:r>
            <a:r>
              <a:rPr lang="en-US" dirty="0" err="1"/>
              <a:t>l'enfant</a:t>
            </a:r>
            <a:r>
              <a:rPr lang="en-US" dirty="0"/>
              <a:t> avec trop </a:t>
            </a:r>
            <a:r>
              <a:rPr lang="en-US" dirty="0" err="1"/>
              <a:t>d'informations</a:t>
            </a:r>
            <a:r>
              <a:rPr lang="en-US" dirty="0"/>
              <a:t>. </a:t>
            </a:r>
            <a:r>
              <a:rPr lang="en-US" dirty="0" err="1"/>
              <a:t>C'est</a:t>
            </a:r>
            <a:r>
              <a:rPr lang="en-US" dirty="0"/>
              <a:t> </a:t>
            </a:r>
            <a:r>
              <a:rPr lang="en-US" dirty="0" err="1"/>
              <a:t>une</a:t>
            </a:r>
            <a:r>
              <a:rPr lang="en-US" dirty="0"/>
              <a:t> question </a:t>
            </a:r>
            <a:r>
              <a:rPr lang="en-US" dirty="0" err="1"/>
              <a:t>d'équilibre</a:t>
            </a:r>
            <a:r>
              <a:rPr lang="en-US" dirty="0"/>
              <a:t> entre </a:t>
            </a:r>
            <a:r>
              <a:rPr lang="en-US" dirty="0" err="1"/>
              <a:t>l'obligation</a:t>
            </a:r>
            <a:r>
              <a:rPr lang="en-US" dirty="0"/>
              <a:t> de donner des </a:t>
            </a:r>
            <a:r>
              <a:rPr lang="en-US" dirty="0" err="1"/>
              <a:t>informations</a:t>
            </a:r>
            <a:r>
              <a:rPr lang="en-US" dirty="0"/>
              <a:t> et les </a:t>
            </a:r>
            <a:r>
              <a:rPr lang="en-US" dirty="0" err="1"/>
              <a:t>besoins</a:t>
            </a:r>
            <a:r>
              <a:rPr lang="en-US" dirty="0"/>
              <a:t> de </a:t>
            </a:r>
            <a:r>
              <a:rPr lang="en-US" dirty="0" err="1"/>
              <a:t>l'enfant</a:t>
            </a:r>
            <a:r>
              <a:rPr lang="en-US" dirty="0"/>
              <a:t>, que </a:t>
            </a:r>
            <a:r>
              <a:rPr lang="en-US" dirty="0" err="1"/>
              <a:t>l'avocat</a:t>
            </a:r>
            <a:r>
              <a:rPr lang="en-US" dirty="0"/>
              <a:t> </a:t>
            </a:r>
            <a:r>
              <a:rPr lang="en-US" dirty="0" err="1"/>
              <a:t>devra</a:t>
            </a:r>
            <a:r>
              <a:rPr lang="en-US" dirty="0"/>
              <a:t> </a:t>
            </a:r>
            <a:r>
              <a:rPr lang="en-US" dirty="0" err="1"/>
              <a:t>analyser</a:t>
            </a:r>
            <a:r>
              <a:rPr lang="en-US" dirty="0"/>
              <a:t> pour </a:t>
            </a:r>
            <a:r>
              <a:rPr lang="en-US" dirty="0" err="1"/>
              <a:t>chaque</a:t>
            </a:r>
            <a:r>
              <a:rPr lang="en-US" dirty="0"/>
              <a:t> </a:t>
            </a:r>
            <a:r>
              <a:rPr lang="en-US" dirty="0" err="1"/>
              <a:t>cas</a:t>
            </a:r>
            <a:r>
              <a:rPr lang="en-US" dirty="0"/>
              <a:t> </a:t>
            </a:r>
            <a:r>
              <a:rPr lang="en-US" dirty="0" err="1"/>
              <a:t>individuel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Parmi les </a:t>
            </a:r>
            <a:r>
              <a:rPr lang="en-US" dirty="0" err="1"/>
              <a:t>informations</a:t>
            </a:r>
            <a:r>
              <a:rPr lang="en-US" dirty="0"/>
              <a:t> </a:t>
            </a:r>
            <a:r>
              <a:rPr lang="en-US" dirty="0" err="1"/>
              <a:t>importantes</a:t>
            </a:r>
            <a:r>
              <a:rPr lang="en-US" dirty="0"/>
              <a:t> que </a:t>
            </a:r>
            <a:r>
              <a:rPr lang="en-US" dirty="0" err="1"/>
              <a:t>l'enfant</a:t>
            </a:r>
            <a:r>
              <a:rPr lang="en-US" dirty="0"/>
              <a:t> doit </a:t>
            </a:r>
            <a:r>
              <a:rPr lang="en-US" dirty="0" err="1"/>
              <a:t>recevoir</a:t>
            </a:r>
            <a:r>
              <a:rPr lang="en-US" dirty="0"/>
              <a:t>, </a:t>
            </a:r>
            <a:r>
              <a:rPr lang="en-US" dirty="0" err="1"/>
              <a:t>l'avocat</a:t>
            </a:r>
            <a:r>
              <a:rPr lang="en-US" dirty="0"/>
              <a:t> doit </a:t>
            </a:r>
            <a:r>
              <a:rPr lang="en-US" dirty="0" err="1"/>
              <a:t>expliquer</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les charges qui </a:t>
            </a:r>
            <a:r>
              <a:rPr lang="en-US" dirty="0" err="1"/>
              <a:t>pèsent</a:t>
            </a:r>
            <a:r>
              <a:rPr lang="en-US" dirty="0"/>
              <a:t> </a:t>
            </a:r>
            <a:r>
              <a:rPr lang="en-US" dirty="0" err="1"/>
              <a:t>contre</a:t>
            </a:r>
            <a:r>
              <a:rPr lang="en-US" dirty="0"/>
              <a:t> </a:t>
            </a:r>
            <a:r>
              <a:rPr lang="en-US" dirty="0" err="1"/>
              <a:t>lui</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 </a:t>
            </a:r>
            <a:r>
              <a:rPr lang="en-US" dirty="0" err="1"/>
              <a:t>rôle</a:t>
            </a:r>
            <a:r>
              <a:rPr lang="en-US" dirty="0"/>
              <a:t> de </a:t>
            </a:r>
            <a:r>
              <a:rPr lang="en-US" dirty="0" err="1"/>
              <a:t>l'avocat</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la </a:t>
            </a:r>
            <a:r>
              <a:rPr lang="en-US" dirty="0" err="1"/>
              <a:t>logique</a:t>
            </a:r>
            <a:r>
              <a:rPr lang="en-US" dirty="0"/>
              <a:t> </a:t>
            </a:r>
            <a:r>
              <a:rPr lang="en-US" dirty="0" err="1"/>
              <a:t>protectrice</a:t>
            </a:r>
            <a:r>
              <a:rPr lang="en-US" dirty="0"/>
              <a:t> du </a:t>
            </a:r>
            <a:r>
              <a:rPr lang="en-US" dirty="0" err="1"/>
              <a:t>système</a:t>
            </a:r>
            <a:r>
              <a:rPr lang="en-US" dirty="0"/>
              <a:t> </a:t>
            </a:r>
            <a:r>
              <a:rPr lang="en-US" dirty="0" err="1"/>
              <a:t>judiciaire</a:t>
            </a:r>
            <a:r>
              <a:rPr lang="en-US" dirty="0"/>
              <a:t> pour les enfants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 </a:t>
            </a:r>
            <a:r>
              <a:rPr lang="en-US" dirty="0" err="1"/>
              <a:t>déroulement</a:t>
            </a:r>
            <a:r>
              <a:rPr lang="en-US" dirty="0"/>
              <a:t> de la </a:t>
            </a:r>
            <a:r>
              <a:rPr lang="en-US" dirty="0" err="1"/>
              <a:t>procédure</a:t>
            </a:r>
            <a:r>
              <a:rPr lang="en-US" dirty="0"/>
              <a:t>, le </a:t>
            </a:r>
            <a:r>
              <a:rPr lang="en-US" dirty="0" err="1"/>
              <a:t>rôle</a:t>
            </a:r>
            <a:r>
              <a:rPr lang="en-US" dirty="0"/>
              <a:t> des </a:t>
            </a:r>
            <a:r>
              <a:rPr lang="en-US" dirty="0" err="1"/>
              <a:t>différents</a:t>
            </a:r>
            <a:r>
              <a:rPr lang="en-US" dirty="0"/>
              <a:t> </a:t>
            </a:r>
            <a:r>
              <a:rPr lang="en-US" dirty="0" err="1"/>
              <a:t>acteurs</a:t>
            </a:r>
            <a:r>
              <a:rPr lang="en-US" dirty="0"/>
              <a:t> et les </a:t>
            </a:r>
            <a:r>
              <a:rPr lang="en-US" dirty="0" err="1"/>
              <a:t>résultats</a:t>
            </a:r>
            <a:r>
              <a:rPr lang="en-US" dirty="0"/>
              <a:t> </a:t>
            </a:r>
            <a:r>
              <a:rPr lang="en-US" dirty="0" err="1"/>
              <a:t>possibles</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les </a:t>
            </a:r>
            <a:r>
              <a:rPr lang="en-US" dirty="0" err="1"/>
              <a:t>possibilités</a:t>
            </a:r>
            <a:r>
              <a:rPr lang="en-US" dirty="0"/>
              <a:t> de </a:t>
            </a:r>
            <a:r>
              <a:rPr lang="en-US" dirty="0" err="1"/>
              <a:t>recours</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les droits </a:t>
            </a:r>
            <a:r>
              <a:rPr lang="en-US" dirty="0" err="1"/>
              <a:t>spécifiques</a:t>
            </a:r>
            <a:r>
              <a:rPr lang="en-US" dirty="0"/>
              <a:t> de </a:t>
            </a:r>
            <a:r>
              <a:rPr lang="en-US" dirty="0" err="1"/>
              <a:t>l'enfant</a:t>
            </a:r>
            <a:r>
              <a:rPr lang="en-US" dirty="0"/>
              <a:t> </a:t>
            </a:r>
            <a:r>
              <a:rPr lang="en-US" dirty="0" err="1"/>
              <a:t>à</a:t>
            </a:r>
            <a:r>
              <a:rPr lang="en-US" dirty="0"/>
              <a:t> </a:t>
            </a:r>
            <a:r>
              <a:rPr lang="en-US" dirty="0" err="1"/>
              <a:t>chaque</a:t>
            </a:r>
            <a:r>
              <a:rPr lang="en-US" dirty="0"/>
              <a:t> étape de la </a:t>
            </a:r>
            <a:r>
              <a:rPr lang="en-US" dirty="0" err="1"/>
              <a:t>procédure</a:t>
            </a:r>
            <a:r>
              <a:rPr lang="en-US" dirty="0"/>
              <a:t> (par </a:t>
            </a:r>
            <a:r>
              <a:rPr lang="en-US" dirty="0" err="1"/>
              <a:t>exemple</a:t>
            </a:r>
            <a:r>
              <a:rPr lang="en-US" dirty="0"/>
              <a:t>, le droit de se </a:t>
            </a:r>
            <a:r>
              <a:rPr lang="en-US" dirty="0" err="1"/>
              <a:t>taire</a:t>
            </a:r>
            <a:r>
              <a:rPr lang="en-US" dirty="0"/>
              <a:t>, de demander </a:t>
            </a:r>
            <a:r>
              <a:rPr lang="en-US" dirty="0" err="1"/>
              <a:t>une</a:t>
            </a:r>
            <a:r>
              <a:rPr lang="en-US" dirty="0"/>
              <a:t> interruption de </a:t>
            </a:r>
            <a:r>
              <a:rPr lang="en-US" dirty="0" err="1"/>
              <a:t>l'audience</a:t>
            </a:r>
            <a:r>
              <a:rPr lang="en-US" dirty="0"/>
              <a:t> pour </a:t>
            </a:r>
            <a:r>
              <a:rPr lang="en-US" dirty="0" err="1"/>
              <a:t>parler</a:t>
            </a:r>
            <a:r>
              <a:rPr lang="en-US" dirty="0"/>
              <a:t> </a:t>
            </a:r>
            <a:r>
              <a:rPr lang="en-US" dirty="0" err="1"/>
              <a:t>à</a:t>
            </a:r>
            <a:r>
              <a:rPr lang="en-US" dirty="0"/>
              <a:t> son avocat, de ne pas </a:t>
            </a:r>
            <a:r>
              <a:rPr lang="en-US" dirty="0" err="1"/>
              <a:t>répondre</a:t>
            </a:r>
            <a:r>
              <a:rPr lang="en-US" dirty="0"/>
              <a:t> </a:t>
            </a:r>
            <a:r>
              <a:rPr lang="en-US" dirty="0" err="1"/>
              <a:t>à</a:t>
            </a:r>
            <a:r>
              <a:rPr lang="en-US" dirty="0"/>
              <a:t> </a:t>
            </a:r>
            <a:r>
              <a:rPr lang="en-US" dirty="0" err="1"/>
              <a:t>certaines</a:t>
            </a:r>
            <a:r>
              <a:rPr lang="en-US" dirty="0"/>
              <a:t> questions,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28</a:t>
            </a:fld>
            <a:endParaRPr lang="fr-BE">
              <a:solidFill>
                <a:prstClr val="black"/>
              </a:solidFill>
            </a:endParaRPr>
          </a:p>
        </p:txBody>
      </p:sp>
    </p:spTree>
    <p:extLst>
      <p:ext uri="{BB962C8B-B14F-4D97-AF65-F5344CB8AC3E}">
        <p14:creationId xmlns:p14="http://schemas.microsoft.com/office/powerpoint/2010/main" val="1838319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Pour terminer le module, vous pouvez partager ce témoignage inspirant d'un avocat en Belgique.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29</a:t>
            </a:fld>
            <a:endParaRPr lang="fr-BE">
              <a:solidFill>
                <a:prstClr val="black"/>
              </a:solidFill>
            </a:endParaRPr>
          </a:p>
        </p:txBody>
      </p:sp>
    </p:spTree>
    <p:extLst>
      <p:ext uri="{BB962C8B-B14F-4D97-AF65-F5344CB8AC3E}">
        <p14:creationId xmlns:p14="http://schemas.microsoft.com/office/powerpoint/2010/main" val="192894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30</a:t>
            </a:fld>
            <a:endParaRPr lang="fr-BE">
              <a:solidFill>
                <a:prstClr val="black"/>
              </a:solidFill>
            </a:endParaRPr>
          </a:p>
        </p:txBody>
      </p:sp>
    </p:spTree>
    <p:extLst>
      <p:ext uri="{BB962C8B-B14F-4D97-AF65-F5344CB8AC3E}">
        <p14:creationId xmlns:p14="http://schemas.microsoft.com/office/powerpoint/2010/main" val="186579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solidFill>
                  <a:schemeClr val="tx1"/>
                </a:solidFill>
              </a:rPr>
              <a:t>La première partie de ce module est une brève présentation (environ 20 à 30 minutes) de la philosophie / des principales composantes et des normes du système de justice pour les enfants suspectés, accusés ou condamnés pour une infraction. </a:t>
            </a:r>
          </a:p>
          <a:p>
            <a:r>
              <a:rPr lang="fr-BE" dirty="0">
                <a:solidFill>
                  <a:schemeClr val="tx1"/>
                </a:solidFill>
              </a:rPr>
              <a:t>Vous présenterez d'abord quelques informations données par les normes internationales, puis quelques éléments clés des normes européennes (UE et Conseil de l'Europe), et enfin vous donnerez des informations (très brièvement) concernant la philosophie du système dans votre pays (la loi principale sur la justice pour enfants, le code de la justice pour mineurs ou même les documents préparatoires de ces lois peuvent fournir une bonne explication de la philosophie et des objectifs du système de justice pour enfants suspectés ou accusés dans votre pays).</a:t>
            </a:r>
          </a:p>
          <a:p>
            <a:r>
              <a:rPr lang="fr-BE" dirty="0">
                <a:solidFill>
                  <a:schemeClr val="tx1"/>
                </a:solidFill>
              </a:rPr>
              <a:t>Ces informations sont un préalable important à la présentation de la procédure proprement dite aux avocats, car elles leur permettront non seulement de savoir ce qu'est la procédure, mais aussi de savoir ce qu'elle doit viser, quel doit être l'objectif général.</a:t>
            </a:r>
          </a:p>
          <a:p>
            <a:endParaRPr lang="fr-BE" dirty="0">
              <a:solidFill>
                <a:schemeClr val="tx1"/>
              </a:solidFill>
            </a:endParaRP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4</a:t>
            </a:fld>
            <a:endParaRPr lang="fr-BE">
              <a:solidFill>
                <a:prstClr val="black"/>
              </a:solidFill>
            </a:endParaRPr>
          </a:p>
        </p:txBody>
      </p:sp>
    </p:spTree>
    <p:extLst>
      <p:ext uri="{BB962C8B-B14F-4D97-AF65-F5344CB8AC3E}">
        <p14:creationId xmlns:p14="http://schemas.microsoft.com/office/powerpoint/2010/main" val="196683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a:solidFill>
                  <a:schemeClr val="tx1"/>
                </a:solidFill>
                <a:effectLst/>
                <a:latin typeface="+mn-lt"/>
                <a:ea typeface="+mn-ea"/>
                <a:cs typeface="+mn-cs"/>
              </a:rPr>
              <a:t>Observation générale no 24 (2019) sur les droits de l’enfant dans le système de justice pour enfants</a:t>
            </a:r>
            <a:r>
              <a:rPr lang="en-US" dirty="0"/>
              <a:t>,</a:t>
            </a:r>
            <a:r>
              <a:rPr lang="en-US" baseline="0" dirty="0"/>
              <a:t> §2 et 3 (https://</a:t>
            </a:r>
            <a:r>
              <a:rPr lang="en-US" baseline="0" dirty="0" err="1"/>
              <a:t>www.ohchr.org</a:t>
            </a:r>
            <a:r>
              <a:rPr lang="en-US" baseline="0" dirty="0"/>
              <a:t>/</a:t>
            </a:r>
            <a:r>
              <a:rPr lang="en-US" baseline="0" dirty="0" err="1"/>
              <a:t>fr</a:t>
            </a:r>
            <a:r>
              <a:rPr lang="en-US" baseline="0" dirty="0"/>
              <a:t>/documents/general-comments-and-recommendations/general-comment-no-24-2019-childrens-rights-child)  “</a:t>
            </a:r>
            <a:r>
              <a:rPr lang="fr-FR" sz="1200" kern="1200" dirty="0">
                <a:solidFill>
                  <a:schemeClr val="tx1"/>
                </a:solidFill>
                <a:effectLst/>
                <a:latin typeface="+mn-lt"/>
                <a:ea typeface="+mn-ea"/>
                <a:cs typeface="+mn-cs"/>
              </a:rPr>
              <a:t>2. Les enfants </a:t>
            </a:r>
            <a:r>
              <a:rPr lang="fr-FR" sz="1200" kern="1200" dirty="0" err="1">
                <a:solidFill>
                  <a:schemeClr val="tx1"/>
                </a:solidFill>
                <a:effectLst/>
                <a:latin typeface="+mn-lt"/>
                <a:ea typeface="+mn-ea"/>
                <a:cs typeface="+mn-cs"/>
              </a:rPr>
              <a:t>diffèrent</a:t>
            </a:r>
            <a:r>
              <a:rPr lang="fr-FR" sz="1200" kern="1200" dirty="0">
                <a:solidFill>
                  <a:schemeClr val="tx1"/>
                </a:solidFill>
                <a:effectLst/>
                <a:latin typeface="+mn-lt"/>
                <a:ea typeface="+mn-ea"/>
                <a:cs typeface="+mn-cs"/>
              </a:rPr>
              <a:t> des adultes par leur </a:t>
            </a:r>
            <a:r>
              <a:rPr lang="fr-FR" sz="1200" kern="1200" dirty="0" err="1">
                <a:solidFill>
                  <a:schemeClr val="tx1"/>
                </a:solidFill>
                <a:effectLst/>
                <a:latin typeface="+mn-lt"/>
                <a:ea typeface="+mn-ea"/>
                <a:cs typeface="+mn-cs"/>
              </a:rPr>
              <a:t>degre</a:t>
            </a:r>
            <a:r>
              <a:rPr lang="fr-FR" sz="1200" kern="1200" dirty="0">
                <a:solidFill>
                  <a:schemeClr val="tx1"/>
                </a:solidFill>
                <a:effectLst/>
                <a:latin typeface="+mn-lt"/>
                <a:ea typeface="+mn-ea"/>
                <a:cs typeface="+mn-cs"/>
              </a:rPr>
              <a:t>́ de </a:t>
            </a:r>
            <a:r>
              <a:rPr lang="fr-FR" sz="1200" kern="1200" dirty="0" err="1">
                <a:solidFill>
                  <a:schemeClr val="tx1"/>
                </a:solidFill>
                <a:effectLst/>
                <a:latin typeface="+mn-lt"/>
                <a:ea typeface="+mn-ea"/>
                <a:cs typeface="+mn-cs"/>
              </a:rPr>
              <a:t>développement</a:t>
            </a:r>
            <a:r>
              <a:rPr lang="fr-FR" sz="1200" kern="1200" dirty="0">
                <a:solidFill>
                  <a:schemeClr val="tx1"/>
                </a:solidFill>
                <a:effectLst/>
                <a:latin typeface="+mn-lt"/>
                <a:ea typeface="+mn-ea"/>
                <a:cs typeface="+mn-cs"/>
              </a:rPr>
              <a:t> physique et psychologique. Ces </a:t>
            </a:r>
            <a:r>
              <a:rPr lang="fr-FR" sz="1200" kern="1200" dirty="0" err="1">
                <a:solidFill>
                  <a:schemeClr val="tx1"/>
                </a:solidFill>
                <a:effectLst/>
                <a:latin typeface="+mn-lt"/>
                <a:ea typeface="+mn-ea"/>
                <a:cs typeface="+mn-cs"/>
              </a:rPr>
              <a:t>différences</a:t>
            </a:r>
            <a:r>
              <a:rPr lang="fr-FR" sz="1200" kern="1200" dirty="0">
                <a:solidFill>
                  <a:schemeClr val="tx1"/>
                </a:solidFill>
                <a:effectLst/>
                <a:latin typeface="+mn-lt"/>
                <a:ea typeface="+mn-ea"/>
                <a:cs typeface="+mn-cs"/>
              </a:rPr>
              <a:t> constituent le fondement de la reconnaissance d’une </a:t>
            </a:r>
            <a:r>
              <a:rPr lang="fr-FR" sz="1200" kern="1200" dirty="0" err="1">
                <a:solidFill>
                  <a:schemeClr val="tx1"/>
                </a:solidFill>
                <a:effectLst/>
                <a:latin typeface="+mn-lt"/>
                <a:ea typeface="+mn-ea"/>
                <a:cs typeface="+mn-cs"/>
              </a:rPr>
              <a:t>responsabilite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atténuée</a:t>
            </a:r>
            <a:r>
              <a:rPr lang="fr-FR" sz="1200" kern="1200" dirty="0">
                <a:solidFill>
                  <a:schemeClr val="tx1"/>
                </a:solidFill>
                <a:effectLst/>
                <a:latin typeface="+mn-lt"/>
                <a:ea typeface="+mn-ea"/>
                <a:cs typeface="+mn-cs"/>
              </a:rPr>
              <a:t> et d’un </a:t>
            </a:r>
            <a:r>
              <a:rPr lang="fr-FR" sz="1200" kern="1200" dirty="0" err="1">
                <a:solidFill>
                  <a:schemeClr val="tx1"/>
                </a:solidFill>
                <a:effectLst/>
                <a:latin typeface="+mn-lt"/>
                <a:ea typeface="+mn-ea"/>
                <a:cs typeface="+mn-cs"/>
              </a:rPr>
              <a:t>système</a:t>
            </a:r>
            <a:r>
              <a:rPr lang="fr-FR" sz="1200" kern="1200" dirty="0">
                <a:solidFill>
                  <a:schemeClr val="tx1"/>
                </a:solidFill>
                <a:effectLst/>
                <a:latin typeface="+mn-lt"/>
                <a:ea typeface="+mn-ea"/>
                <a:cs typeface="+mn-cs"/>
              </a:rPr>
              <a:t> distinct </a:t>
            </a:r>
            <a:r>
              <a:rPr lang="fr-FR" sz="1200" kern="1200" dirty="0" err="1">
                <a:solidFill>
                  <a:schemeClr val="tx1"/>
                </a:solidFill>
                <a:effectLst/>
                <a:latin typeface="+mn-lt"/>
                <a:ea typeface="+mn-ea"/>
                <a:cs typeface="+mn-cs"/>
              </a:rPr>
              <a:t>prévoyant</a:t>
            </a:r>
            <a:r>
              <a:rPr lang="fr-FR" sz="1200" kern="1200" dirty="0">
                <a:solidFill>
                  <a:schemeClr val="tx1"/>
                </a:solidFill>
                <a:effectLst/>
                <a:latin typeface="+mn-lt"/>
                <a:ea typeface="+mn-ea"/>
                <a:cs typeface="+mn-cs"/>
              </a:rPr>
              <a:t> une approche </a:t>
            </a:r>
            <a:r>
              <a:rPr lang="fr-FR" sz="1200" kern="1200" dirty="0" err="1">
                <a:solidFill>
                  <a:schemeClr val="tx1"/>
                </a:solidFill>
                <a:effectLst/>
                <a:latin typeface="+mn-lt"/>
                <a:ea typeface="+mn-ea"/>
                <a:cs typeface="+mn-cs"/>
              </a:rPr>
              <a:t>différenciée</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personnalisée</a:t>
            </a:r>
            <a:r>
              <a:rPr lang="fr-FR" sz="1200" kern="1200" dirty="0">
                <a:solidFill>
                  <a:schemeClr val="tx1"/>
                </a:solidFill>
                <a:effectLst/>
                <a:latin typeface="+mn-lt"/>
                <a:ea typeface="+mn-ea"/>
                <a:cs typeface="+mn-cs"/>
              </a:rPr>
              <a:t>. Il a </a:t>
            </a:r>
            <a:r>
              <a:rPr lang="fr-FR" sz="1200" kern="1200" dirty="0" err="1">
                <a:solidFill>
                  <a:schemeClr val="tx1"/>
                </a:solidFill>
                <a:effectLst/>
                <a:latin typeface="+mn-lt"/>
                <a:ea typeface="+mn-ea"/>
                <a:cs typeface="+mn-cs"/>
              </a:rPr>
              <a:t>éte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démontre</a:t>
            </a:r>
            <a:r>
              <a:rPr lang="fr-FR" sz="1200" kern="1200" dirty="0">
                <a:solidFill>
                  <a:schemeClr val="tx1"/>
                </a:solidFill>
                <a:effectLst/>
                <a:latin typeface="+mn-lt"/>
                <a:ea typeface="+mn-ea"/>
                <a:cs typeface="+mn-cs"/>
              </a:rPr>
              <a:t>́ que l’exposition au </a:t>
            </a:r>
            <a:r>
              <a:rPr lang="fr-FR" sz="1200" kern="1200" dirty="0" err="1">
                <a:solidFill>
                  <a:schemeClr val="tx1"/>
                </a:solidFill>
                <a:effectLst/>
                <a:latin typeface="+mn-lt"/>
                <a:ea typeface="+mn-ea"/>
                <a:cs typeface="+mn-cs"/>
              </a:rPr>
              <a:t>système</a:t>
            </a:r>
            <a:r>
              <a:rPr lang="fr-FR" sz="1200" kern="1200" dirty="0">
                <a:solidFill>
                  <a:schemeClr val="tx1"/>
                </a:solidFill>
                <a:effectLst/>
                <a:latin typeface="+mn-lt"/>
                <a:ea typeface="+mn-ea"/>
                <a:cs typeface="+mn-cs"/>
              </a:rPr>
              <a:t> de justice </a:t>
            </a:r>
            <a:r>
              <a:rPr lang="fr-FR" sz="1200" kern="1200" dirty="0" err="1">
                <a:solidFill>
                  <a:schemeClr val="tx1"/>
                </a:solidFill>
                <a:effectLst/>
                <a:latin typeface="+mn-lt"/>
                <a:ea typeface="+mn-ea"/>
                <a:cs typeface="+mn-cs"/>
              </a:rPr>
              <a:t>pénale</a:t>
            </a:r>
            <a:r>
              <a:rPr lang="fr-FR" sz="1200" kern="1200" dirty="0">
                <a:solidFill>
                  <a:schemeClr val="tx1"/>
                </a:solidFill>
                <a:effectLst/>
                <a:latin typeface="+mn-lt"/>
                <a:ea typeface="+mn-ea"/>
                <a:cs typeface="+mn-cs"/>
              </a:rPr>
              <a:t> est </a:t>
            </a:r>
            <a:r>
              <a:rPr lang="fr-FR" sz="1200" kern="1200" dirty="0" err="1">
                <a:solidFill>
                  <a:schemeClr val="tx1"/>
                </a:solidFill>
                <a:effectLst/>
                <a:latin typeface="+mn-lt"/>
                <a:ea typeface="+mn-ea"/>
                <a:cs typeface="+mn-cs"/>
              </a:rPr>
              <a:t>préjudiciable</a:t>
            </a:r>
            <a:r>
              <a:rPr lang="fr-FR" sz="1200" kern="1200" dirty="0">
                <a:solidFill>
                  <a:schemeClr val="tx1"/>
                </a:solidFill>
                <a:effectLst/>
                <a:latin typeface="+mn-lt"/>
                <a:ea typeface="+mn-ea"/>
                <a:cs typeface="+mn-cs"/>
              </a:rPr>
              <a:t> aux enfants, en ce qu’elle limite leurs chances de devenir des adultes responsables. ; 3. Le Comité convient que la </a:t>
            </a:r>
            <a:r>
              <a:rPr lang="fr-FR" sz="1200" kern="1200" dirty="0" err="1">
                <a:solidFill>
                  <a:schemeClr val="tx1"/>
                </a:solidFill>
                <a:effectLst/>
                <a:latin typeface="+mn-lt"/>
                <a:ea typeface="+mn-ea"/>
                <a:cs typeface="+mn-cs"/>
              </a:rPr>
              <a:t>préservation</a:t>
            </a:r>
            <a:r>
              <a:rPr lang="fr-FR" sz="1200" kern="1200" dirty="0">
                <a:solidFill>
                  <a:schemeClr val="tx1"/>
                </a:solidFill>
                <a:effectLst/>
                <a:latin typeface="+mn-lt"/>
                <a:ea typeface="+mn-ea"/>
                <a:cs typeface="+mn-cs"/>
              </a:rPr>
              <a:t> de la </a:t>
            </a:r>
            <a:r>
              <a:rPr lang="fr-FR" sz="1200" kern="1200" dirty="0" err="1">
                <a:solidFill>
                  <a:schemeClr val="tx1"/>
                </a:solidFill>
                <a:effectLst/>
                <a:latin typeface="+mn-lt"/>
                <a:ea typeface="+mn-ea"/>
                <a:cs typeface="+mn-cs"/>
              </a:rPr>
              <a:t>sécurite</a:t>
            </a:r>
            <a:r>
              <a:rPr lang="fr-FR" sz="1200" kern="1200" dirty="0">
                <a:solidFill>
                  <a:schemeClr val="tx1"/>
                </a:solidFill>
                <a:effectLst/>
                <a:latin typeface="+mn-lt"/>
                <a:ea typeface="+mn-ea"/>
                <a:cs typeface="+mn-cs"/>
              </a:rPr>
              <a:t>́ publique est un but </a:t>
            </a:r>
            <a:r>
              <a:rPr lang="fr-FR" sz="1200" kern="1200" dirty="0" err="1">
                <a:solidFill>
                  <a:schemeClr val="tx1"/>
                </a:solidFill>
                <a:effectLst/>
                <a:latin typeface="+mn-lt"/>
                <a:ea typeface="+mn-ea"/>
                <a:cs typeface="+mn-cs"/>
              </a:rPr>
              <a:t>légitime</a:t>
            </a:r>
            <a:r>
              <a:rPr lang="fr-FR" sz="1200" kern="1200" dirty="0">
                <a:solidFill>
                  <a:schemeClr val="tx1"/>
                </a:solidFill>
                <a:effectLst/>
                <a:latin typeface="+mn-lt"/>
                <a:ea typeface="+mn-ea"/>
                <a:cs typeface="+mn-cs"/>
              </a:rPr>
              <a:t> du </a:t>
            </a:r>
            <a:r>
              <a:rPr lang="fr-FR" sz="1200" kern="1200" dirty="0" err="1">
                <a:solidFill>
                  <a:schemeClr val="tx1"/>
                </a:solidFill>
                <a:effectLst/>
                <a:latin typeface="+mn-lt"/>
                <a:ea typeface="+mn-ea"/>
                <a:cs typeface="+mn-cs"/>
              </a:rPr>
              <a:t>système</a:t>
            </a:r>
            <a:r>
              <a:rPr lang="fr-FR" sz="1200" kern="1200" dirty="0">
                <a:solidFill>
                  <a:schemeClr val="tx1"/>
                </a:solidFill>
                <a:effectLst/>
                <a:latin typeface="+mn-lt"/>
                <a:ea typeface="+mn-ea"/>
                <a:cs typeface="+mn-cs"/>
              </a:rPr>
              <a:t> de justice, y compris le </a:t>
            </a:r>
            <a:r>
              <a:rPr lang="fr-FR" sz="1200" kern="1200" dirty="0" err="1">
                <a:solidFill>
                  <a:schemeClr val="tx1"/>
                </a:solidFill>
                <a:effectLst/>
                <a:latin typeface="+mn-lt"/>
                <a:ea typeface="+mn-ea"/>
                <a:cs typeface="+mn-cs"/>
              </a:rPr>
              <a:t>système</a:t>
            </a:r>
            <a:r>
              <a:rPr lang="fr-FR" sz="1200" kern="1200" dirty="0">
                <a:solidFill>
                  <a:schemeClr val="tx1"/>
                </a:solidFill>
                <a:effectLst/>
                <a:latin typeface="+mn-lt"/>
                <a:ea typeface="+mn-ea"/>
                <a:cs typeface="+mn-cs"/>
              </a:rPr>
              <a:t> de justice pour enfants. Cependant, les </a:t>
            </a:r>
            <a:r>
              <a:rPr lang="fr-FR" sz="1200" kern="1200" dirty="0" err="1">
                <a:solidFill>
                  <a:schemeClr val="tx1"/>
                </a:solidFill>
                <a:effectLst/>
                <a:latin typeface="+mn-lt"/>
                <a:ea typeface="+mn-ea"/>
                <a:cs typeface="+mn-cs"/>
              </a:rPr>
              <a:t>États</a:t>
            </a:r>
            <a:r>
              <a:rPr lang="fr-FR" sz="1200" kern="1200" dirty="0">
                <a:solidFill>
                  <a:schemeClr val="tx1"/>
                </a:solidFill>
                <a:effectLst/>
                <a:latin typeface="+mn-lt"/>
                <a:ea typeface="+mn-ea"/>
                <a:cs typeface="+mn-cs"/>
              </a:rPr>
              <a:t> parties devraient servir ce but sous </a:t>
            </a:r>
            <a:r>
              <a:rPr lang="fr-FR" sz="1200" kern="1200" dirty="0" err="1">
                <a:solidFill>
                  <a:schemeClr val="tx1"/>
                </a:solidFill>
                <a:effectLst/>
                <a:latin typeface="+mn-lt"/>
                <a:ea typeface="+mn-ea"/>
                <a:cs typeface="+mn-cs"/>
              </a:rPr>
              <a:t>réserve</a:t>
            </a:r>
            <a:r>
              <a:rPr lang="fr-FR" sz="1200" kern="1200" dirty="0">
                <a:solidFill>
                  <a:schemeClr val="tx1"/>
                </a:solidFill>
                <a:effectLst/>
                <a:latin typeface="+mn-lt"/>
                <a:ea typeface="+mn-ea"/>
                <a:cs typeface="+mn-cs"/>
              </a:rPr>
              <a:t> de leur obligation de respecter et d’appliquer les principes de la justice pour enfants tels qu’ils sont </a:t>
            </a:r>
            <a:r>
              <a:rPr lang="fr-FR" sz="1200" kern="1200" dirty="0" err="1">
                <a:solidFill>
                  <a:schemeClr val="tx1"/>
                </a:solidFill>
                <a:effectLst/>
                <a:latin typeface="+mn-lt"/>
                <a:ea typeface="+mn-ea"/>
                <a:cs typeface="+mn-cs"/>
              </a:rPr>
              <a:t>consacrés</a:t>
            </a:r>
            <a:r>
              <a:rPr lang="fr-FR" sz="1200" kern="1200" dirty="0">
                <a:solidFill>
                  <a:schemeClr val="tx1"/>
                </a:solidFill>
                <a:effectLst/>
                <a:latin typeface="+mn-lt"/>
                <a:ea typeface="+mn-ea"/>
                <a:cs typeface="+mn-cs"/>
              </a:rPr>
              <a:t> par la Convention relative aux droits de l’enfant. Comme l’article 40 de la Convention le dispose clairement, tout enfant suspecté, accusé ou convaincu d’infraction à la loi </a:t>
            </a:r>
            <a:r>
              <a:rPr lang="fr-FR" sz="1200" kern="1200" dirty="0" err="1">
                <a:solidFill>
                  <a:schemeClr val="tx1"/>
                </a:solidFill>
                <a:effectLst/>
                <a:latin typeface="+mn-lt"/>
                <a:ea typeface="+mn-ea"/>
                <a:cs typeface="+mn-cs"/>
              </a:rPr>
              <a:t>pénale</a:t>
            </a:r>
            <a:r>
              <a:rPr lang="fr-FR" sz="1200" kern="1200" dirty="0">
                <a:solidFill>
                  <a:schemeClr val="tx1"/>
                </a:solidFill>
                <a:effectLst/>
                <a:latin typeface="+mn-lt"/>
                <a:ea typeface="+mn-ea"/>
                <a:cs typeface="+mn-cs"/>
              </a:rPr>
              <a:t> devrait toujours </a:t>
            </a:r>
            <a:r>
              <a:rPr lang="fr-FR" sz="1200" kern="1200" dirty="0" err="1">
                <a:solidFill>
                  <a:schemeClr val="tx1"/>
                </a:solidFill>
                <a:effectLst/>
                <a:latin typeface="+mn-lt"/>
                <a:ea typeface="+mn-ea"/>
                <a:cs typeface="+mn-cs"/>
              </a:rPr>
              <a:t>bénéficier</a:t>
            </a:r>
            <a:r>
              <a:rPr lang="fr-FR" sz="1200" kern="1200" dirty="0">
                <a:solidFill>
                  <a:schemeClr val="tx1"/>
                </a:solidFill>
                <a:effectLst/>
                <a:latin typeface="+mn-lt"/>
                <a:ea typeface="+mn-ea"/>
                <a:cs typeface="+mn-cs"/>
              </a:rPr>
              <a:t> d’un traitement qui soit de nature à favoriser son sens de la </a:t>
            </a:r>
            <a:r>
              <a:rPr lang="fr-FR" sz="1200" kern="1200" dirty="0" err="1">
                <a:solidFill>
                  <a:schemeClr val="tx1"/>
                </a:solidFill>
                <a:effectLst/>
                <a:latin typeface="+mn-lt"/>
                <a:ea typeface="+mn-ea"/>
                <a:cs typeface="+mn-cs"/>
              </a:rPr>
              <a:t>dignite</a:t>
            </a:r>
            <a:r>
              <a:rPr lang="fr-FR" sz="1200" kern="1200" dirty="0">
                <a:solidFill>
                  <a:schemeClr val="tx1"/>
                </a:solidFill>
                <a:effectLst/>
                <a:latin typeface="+mn-lt"/>
                <a:ea typeface="+mn-ea"/>
                <a:cs typeface="+mn-cs"/>
              </a:rPr>
              <a:t>́ et de la valeur personnelle. Les faits montrent que, d’une </a:t>
            </a:r>
            <a:r>
              <a:rPr lang="fr-FR" sz="1200" kern="1200" dirty="0" err="1">
                <a:solidFill>
                  <a:schemeClr val="tx1"/>
                </a:solidFill>
                <a:effectLst/>
                <a:latin typeface="+mn-lt"/>
                <a:ea typeface="+mn-ea"/>
                <a:cs typeface="+mn-cs"/>
              </a:rPr>
              <a:t>manière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générale</a:t>
            </a:r>
            <a:r>
              <a:rPr lang="fr-FR" sz="1200" kern="1200" dirty="0">
                <a:solidFill>
                  <a:schemeClr val="tx1"/>
                </a:solidFill>
                <a:effectLst/>
                <a:latin typeface="+mn-lt"/>
                <a:ea typeface="+mn-ea"/>
                <a:cs typeface="+mn-cs"/>
              </a:rPr>
              <a:t>, la </a:t>
            </a:r>
            <a:r>
              <a:rPr lang="fr-FR" sz="1200" kern="1200" dirty="0" err="1">
                <a:solidFill>
                  <a:schemeClr val="tx1"/>
                </a:solidFill>
                <a:effectLst/>
                <a:latin typeface="+mn-lt"/>
                <a:ea typeface="+mn-ea"/>
                <a:cs typeface="+mn-cs"/>
              </a:rPr>
              <a:t>délinquance</a:t>
            </a:r>
            <a:r>
              <a:rPr lang="fr-FR" sz="1200" kern="1200" dirty="0">
                <a:solidFill>
                  <a:schemeClr val="tx1"/>
                </a:solidFill>
                <a:effectLst/>
                <a:latin typeface="+mn-lt"/>
                <a:ea typeface="+mn-ea"/>
                <a:cs typeface="+mn-cs"/>
              </a:rPr>
              <a:t> chez les enfants diminue </a:t>
            </a:r>
            <a:r>
              <a:rPr lang="fr-FR" sz="1200" kern="1200" dirty="0" err="1">
                <a:solidFill>
                  <a:schemeClr val="tx1"/>
                </a:solidFill>
                <a:effectLst/>
                <a:latin typeface="+mn-lt"/>
                <a:ea typeface="+mn-ea"/>
                <a:cs typeface="+mn-cs"/>
              </a:rPr>
              <a:t>après</a:t>
            </a:r>
            <a:r>
              <a:rPr lang="fr-FR" sz="1200" kern="1200" dirty="0">
                <a:solidFill>
                  <a:schemeClr val="tx1"/>
                </a:solidFill>
                <a:effectLst/>
                <a:latin typeface="+mn-lt"/>
                <a:ea typeface="+mn-ea"/>
                <a:cs typeface="+mn-cs"/>
              </a:rPr>
              <a:t> l’adoption de </a:t>
            </a:r>
            <a:r>
              <a:rPr lang="fr-FR" sz="1200" kern="1200" dirty="0" err="1">
                <a:solidFill>
                  <a:schemeClr val="tx1"/>
                </a:solidFill>
                <a:effectLst/>
                <a:latin typeface="+mn-lt"/>
                <a:ea typeface="+mn-ea"/>
                <a:cs typeface="+mn-cs"/>
              </a:rPr>
              <a:t>systèmes</a:t>
            </a:r>
            <a:r>
              <a:rPr lang="fr-FR" sz="1200" kern="1200" dirty="0">
                <a:solidFill>
                  <a:schemeClr val="tx1"/>
                </a:solidFill>
                <a:effectLst/>
                <a:latin typeface="+mn-lt"/>
                <a:ea typeface="+mn-ea"/>
                <a:cs typeface="+mn-cs"/>
              </a:rPr>
              <a:t> conformes aux principes </a:t>
            </a:r>
            <a:r>
              <a:rPr lang="fr-FR" sz="1200" kern="1200" dirty="0" err="1">
                <a:solidFill>
                  <a:schemeClr val="tx1"/>
                </a:solidFill>
                <a:effectLst/>
                <a:latin typeface="+mn-lt"/>
                <a:ea typeface="+mn-ea"/>
                <a:cs typeface="+mn-cs"/>
              </a:rPr>
              <a:t>susmentionnés</a:t>
            </a:r>
            <a:r>
              <a:rPr lang="en-US" dirty="0"/>
              <a:t>. “</a:t>
            </a:r>
          </a:p>
          <a:p>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5</a:t>
            </a:fld>
            <a:endParaRPr lang="fr-BE">
              <a:solidFill>
                <a:prstClr val="black"/>
              </a:solidFill>
            </a:endParaRPr>
          </a:p>
        </p:txBody>
      </p:sp>
    </p:spTree>
    <p:extLst>
      <p:ext uri="{BB962C8B-B14F-4D97-AF65-F5344CB8AC3E}">
        <p14:creationId xmlns:p14="http://schemas.microsoft.com/office/powerpoint/2010/main" val="328009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Un enfant s'entend de tout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humain </a:t>
            </a:r>
            <a:r>
              <a:rPr lang="fr-FR" sz="1200" kern="1200" dirty="0" err="1">
                <a:solidFill>
                  <a:schemeClr val="tx1"/>
                </a:solidFill>
                <a:effectLst/>
                <a:latin typeface="+mn-lt"/>
                <a:ea typeface="+mn-ea"/>
                <a:cs typeface="+mn-cs"/>
              </a:rPr>
              <a:t>âge</a:t>
            </a:r>
            <a:r>
              <a:rPr lang="fr-FR" sz="1200" kern="1200" dirty="0">
                <a:solidFill>
                  <a:schemeClr val="tx1"/>
                </a:solidFill>
                <a:effectLst/>
                <a:latin typeface="+mn-lt"/>
                <a:ea typeface="+mn-ea"/>
                <a:cs typeface="+mn-cs"/>
              </a:rPr>
              <a:t>́ de moins de dix-huit ans, sauf si la </a:t>
            </a:r>
            <a:r>
              <a:rPr lang="fr-FR" sz="1200" kern="1200" dirty="0" err="1">
                <a:solidFill>
                  <a:schemeClr val="tx1"/>
                </a:solidFill>
                <a:effectLst/>
                <a:latin typeface="+mn-lt"/>
                <a:ea typeface="+mn-ea"/>
                <a:cs typeface="+mn-cs"/>
              </a:rPr>
              <a:t>majorite</a:t>
            </a:r>
            <a:r>
              <a:rPr lang="fr-FR" sz="1200" kern="1200" dirty="0">
                <a:solidFill>
                  <a:schemeClr val="tx1"/>
                </a:solidFill>
                <a:effectLst/>
                <a:latin typeface="+mn-lt"/>
                <a:ea typeface="+mn-ea"/>
                <a:cs typeface="+mn-cs"/>
              </a:rPr>
              <a:t>́ est atteinte plus </a:t>
            </a:r>
            <a:r>
              <a:rPr lang="fr-FR" sz="1200" kern="1200" dirty="0" err="1">
                <a:solidFill>
                  <a:schemeClr val="tx1"/>
                </a:solidFill>
                <a:effectLst/>
                <a:latin typeface="+mn-lt"/>
                <a:ea typeface="+mn-ea"/>
                <a:cs typeface="+mn-cs"/>
              </a:rPr>
              <a:t>tôt</a:t>
            </a:r>
            <a:r>
              <a:rPr lang="fr-FR" sz="1200" kern="1200" dirty="0">
                <a:solidFill>
                  <a:schemeClr val="tx1"/>
                </a:solidFill>
                <a:effectLst/>
                <a:latin typeface="+mn-lt"/>
                <a:ea typeface="+mn-ea"/>
                <a:cs typeface="+mn-cs"/>
              </a:rPr>
              <a:t> en vertu de la </a:t>
            </a:r>
            <a:r>
              <a:rPr lang="fr-FR" sz="1200" kern="1200" dirty="0" err="1">
                <a:solidFill>
                  <a:schemeClr val="tx1"/>
                </a:solidFill>
                <a:effectLst/>
                <a:latin typeface="+mn-lt"/>
                <a:ea typeface="+mn-ea"/>
                <a:cs typeface="+mn-cs"/>
              </a:rPr>
              <a:t>législation</a:t>
            </a:r>
            <a:r>
              <a:rPr lang="fr-FR" sz="1200" kern="1200" dirty="0">
                <a:solidFill>
                  <a:schemeClr val="tx1"/>
                </a:solidFill>
                <a:effectLst/>
                <a:latin typeface="+mn-lt"/>
                <a:ea typeface="+mn-ea"/>
                <a:cs typeface="+mn-cs"/>
              </a:rPr>
              <a:t> qui lui est applicable. (</a:t>
            </a:r>
            <a:r>
              <a:rPr lang="fr-FR" sz="1200" b="0" kern="1200" dirty="0">
                <a:solidFill>
                  <a:schemeClr val="tx1"/>
                </a:solidFill>
                <a:effectLst/>
                <a:latin typeface="+mn-lt"/>
                <a:ea typeface="+mn-ea"/>
                <a:cs typeface="+mn-cs"/>
              </a:rPr>
              <a:t>art 1 CIDE, art 3.1, </a:t>
            </a:r>
            <a:r>
              <a:rPr lang="fr-FR" sz="1200" b="0" i="0" u="none" strike="noStrike" kern="1200" dirty="0">
                <a:solidFill>
                  <a:schemeClr val="tx1"/>
                </a:solidFill>
                <a:effectLst/>
                <a:latin typeface="+mn-lt"/>
                <a:ea typeface="+mn-ea"/>
                <a:cs typeface="+mn-cs"/>
              </a:rPr>
              <a:t>directive 2016/800 du 11 mai 2016 relative à la mise en place de garanties procédurales en faveur des enfants qui sont des suspects ou des personnes poursuivies dans le cadre des procédures pénale</a:t>
            </a:r>
            <a:r>
              <a:rPr lang="fr-FR" sz="1200" b="1" i="0" u="none" strike="noStrike" kern="1200" dirty="0">
                <a:solidFill>
                  <a:schemeClr val="tx1"/>
                </a:solidFill>
                <a:effectLst/>
                <a:latin typeface="+mn-lt"/>
                <a:ea typeface="+mn-ea"/>
                <a:cs typeface="+mn-cs"/>
              </a:rPr>
              <a: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endParaRPr lang="fr-FR" dirty="0"/>
          </a:p>
          <a:p>
            <a:r>
              <a:rPr lang="fr-FR" b="0" dirty="0"/>
              <a:t>Un enfant en conflit avec la loi </a:t>
            </a:r>
            <a:r>
              <a:rPr lang="en-US" b="0" baseline="0" dirty="0"/>
              <a:t>: </a:t>
            </a:r>
            <a:r>
              <a:rPr lang="fr-FR" b="0" dirty="0"/>
              <a:t>Un enfant en conflit avec la  loi est </a:t>
            </a:r>
            <a:r>
              <a:rPr lang="fr-FR" dirty="0"/>
              <a:t>une personne ayant atteint l'âge de la responsabilité pénale mais pas l'âge de la majorité (moins de 18 ans), qui est suspecté, accusé ou condamné d’/à une infraction à la loi pénale (selon le droit pénal national). </a:t>
            </a:r>
            <a:r>
              <a:rPr lang="en-US" dirty="0"/>
              <a:t>(CRC/C/ GC/10, Introduction, §1, https://</a:t>
            </a:r>
            <a:r>
              <a:rPr lang="en-US" dirty="0" err="1"/>
              <a:t>www.refworld.org</a:t>
            </a:r>
            <a:r>
              <a:rPr lang="en-US" dirty="0"/>
              <a:t>/</a:t>
            </a:r>
            <a:r>
              <a:rPr lang="en-US" dirty="0" err="1"/>
              <a:t>cgi</a:t>
            </a:r>
            <a:r>
              <a:rPr lang="en-US" dirty="0"/>
              <a:t>-bin/</a:t>
            </a:r>
            <a:r>
              <a:rPr lang="en-US" dirty="0" err="1"/>
              <a:t>texis</a:t>
            </a:r>
            <a:r>
              <a:rPr lang="en-US" dirty="0"/>
              <a:t>/</a:t>
            </a:r>
            <a:r>
              <a:rPr lang="en-US" dirty="0" err="1"/>
              <a:t>vtx</a:t>
            </a:r>
            <a:r>
              <a:rPr lang="en-US" dirty="0"/>
              <a:t>/</a:t>
            </a:r>
            <a:r>
              <a:rPr lang="en-US" dirty="0" err="1"/>
              <a:t>rwmain</a:t>
            </a:r>
            <a:r>
              <a:rPr lang="en-US" dirty="0"/>
              <a:t>/</a:t>
            </a:r>
            <a:r>
              <a:rPr lang="en-US" dirty="0" err="1"/>
              <a:t>opendocpdf.pdf?reldoc</a:t>
            </a:r>
            <a:r>
              <a:rPr lang="en-US" dirty="0"/>
              <a:t>=</a:t>
            </a:r>
            <a:r>
              <a:rPr lang="en-US" dirty="0" err="1"/>
              <a:t>y&amp;docid</a:t>
            </a:r>
            <a:r>
              <a:rPr lang="en-US" dirty="0"/>
              <a:t>=4ffd3bff2). </a:t>
            </a:r>
            <a:r>
              <a:rPr lang="en-US" dirty="0" err="1"/>
              <a:t>L'âge</a:t>
            </a:r>
            <a:r>
              <a:rPr lang="en-US" dirty="0"/>
              <a:t> qui doit </a:t>
            </a:r>
            <a:r>
              <a:rPr lang="en-US" dirty="0" err="1"/>
              <a:t>être</a:t>
            </a:r>
            <a:r>
              <a:rPr lang="en-US" dirty="0"/>
              <a:t> pris </a:t>
            </a:r>
            <a:r>
              <a:rPr lang="en-US" dirty="0" err="1"/>
              <a:t>en</a:t>
            </a:r>
            <a:r>
              <a:rPr lang="en-US" dirty="0"/>
              <a:t> </a:t>
            </a:r>
            <a:r>
              <a:rPr lang="en-US" dirty="0" err="1"/>
              <a:t>considération</a:t>
            </a:r>
            <a:r>
              <a:rPr lang="en-US" dirty="0"/>
              <a:t> pour </a:t>
            </a:r>
            <a:r>
              <a:rPr lang="en-US" dirty="0" err="1"/>
              <a:t>déterminer</a:t>
            </a:r>
            <a:r>
              <a:rPr lang="en-US" dirty="0"/>
              <a:t> </a:t>
            </a:r>
            <a:r>
              <a:rPr lang="en-US" dirty="0" err="1"/>
              <a:t>si</a:t>
            </a:r>
            <a:r>
              <a:rPr lang="en-US" dirty="0"/>
              <a:t> un enfant </a:t>
            </a:r>
            <a:r>
              <a:rPr lang="en-US" dirty="0" err="1"/>
              <a:t>est</a:t>
            </a:r>
            <a:r>
              <a:rPr lang="en-US" dirty="0"/>
              <a:t> </a:t>
            </a:r>
            <a:r>
              <a:rPr lang="en-US" dirty="0" err="1"/>
              <a:t>en</a:t>
            </a:r>
            <a:r>
              <a:rPr lang="en-US" dirty="0"/>
              <a:t> </a:t>
            </a:r>
            <a:r>
              <a:rPr lang="en-US" dirty="0" err="1"/>
              <a:t>conflit</a:t>
            </a:r>
            <a:r>
              <a:rPr lang="en-US" dirty="0"/>
              <a:t> avec la </a:t>
            </a:r>
            <a:r>
              <a:rPr lang="en-US" dirty="0" err="1"/>
              <a:t>loi</a:t>
            </a:r>
            <a:r>
              <a:rPr lang="en-US" dirty="0"/>
              <a:t> </a:t>
            </a:r>
            <a:r>
              <a:rPr lang="en-US" dirty="0" err="1"/>
              <a:t>est</a:t>
            </a:r>
            <a:r>
              <a:rPr lang="en-US" dirty="0"/>
              <a:t> </a:t>
            </a:r>
            <a:r>
              <a:rPr lang="en-US" dirty="0" err="1"/>
              <a:t>l'âge</a:t>
            </a:r>
            <a:r>
              <a:rPr lang="en-US" dirty="0"/>
              <a:t> au moment </a:t>
            </a:r>
            <a:r>
              <a:rPr lang="en-US" dirty="0" err="1"/>
              <a:t>où</a:t>
            </a:r>
            <a:r>
              <a:rPr lang="en-US" dirty="0"/>
              <a:t> il a </a:t>
            </a:r>
            <a:r>
              <a:rPr lang="en-US" dirty="0" err="1"/>
              <a:t>commis</a:t>
            </a:r>
            <a:r>
              <a:rPr lang="en-US" dirty="0"/>
              <a:t> </a:t>
            </a:r>
            <a:r>
              <a:rPr lang="en-US" dirty="0" err="1"/>
              <a:t>l'infraction</a:t>
            </a:r>
            <a:r>
              <a:rPr lang="en-US" dirty="0"/>
              <a:t>, pas plus tard. Un enfant </a:t>
            </a:r>
            <a:r>
              <a:rPr lang="en-US" dirty="0" err="1"/>
              <a:t>en</a:t>
            </a:r>
            <a:r>
              <a:rPr lang="en-US" dirty="0"/>
              <a:t> </a:t>
            </a:r>
            <a:r>
              <a:rPr lang="en-US" dirty="0" err="1"/>
              <a:t>conflit</a:t>
            </a:r>
            <a:r>
              <a:rPr lang="en-US" dirty="0"/>
              <a:t> avec la </a:t>
            </a:r>
            <a:r>
              <a:rPr lang="en-US" dirty="0" err="1"/>
              <a:t>loi</a:t>
            </a:r>
            <a:r>
              <a:rPr lang="en-US" dirty="0"/>
              <a:t>, </a:t>
            </a:r>
            <a:r>
              <a:rPr lang="en-US" dirty="0" err="1"/>
              <a:t>présumé</a:t>
            </a:r>
            <a:r>
              <a:rPr lang="en-US" dirty="0"/>
              <a:t> </a:t>
            </a:r>
            <a:r>
              <a:rPr lang="en-US" dirty="0" err="1"/>
              <a:t>avoir</a:t>
            </a:r>
            <a:r>
              <a:rPr lang="en-US" dirty="0"/>
              <a:t> </a:t>
            </a:r>
            <a:r>
              <a:rPr lang="en-US" dirty="0" err="1"/>
              <a:t>commis</a:t>
            </a:r>
            <a:r>
              <a:rPr lang="en-US" dirty="0"/>
              <a:t> </a:t>
            </a:r>
            <a:r>
              <a:rPr lang="en-US" dirty="0" err="1"/>
              <a:t>une</a:t>
            </a:r>
            <a:r>
              <a:rPr lang="en-US" dirty="0"/>
              <a:t> infraction </a:t>
            </a:r>
            <a:r>
              <a:rPr lang="en-US" dirty="0" err="1"/>
              <a:t>pénale</a:t>
            </a:r>
            <a:r>
              <a:rPr lang="en-US" dirty="0"/>
              <a:t>, </a:t>
            </a:r>
            <a:r>
              <a:rPr lang="en-US" dirty="0" err="1"/>
              <a:t>est</a:t>
            </a:r>
            <a:r>
              <a:rPr lang="en-US" dirty="0"/>
              <a:t> </a:t>
            </a:r>
            <a:r>
              <a:rPr lang="en-US" dirty="0" err="1"/>
              <a:t>soumis</a:t>
            </a:r>
            <a:r>
              <a:rPr lang="en-US" dirty="0"/>
              <a:t> </a:t>
            </a:r>
            <a:r>
              <a:rPr lang="en-US" dirty="0" err="1"/>
              <a:t>à</a:t>
            </a:r>
            <a:r>
              <a:rPr lang="en-US" dirty="0"/>
              <a:t> </a:t>
            </a:r>
            <a:r>
              <a:rPr lang="en-US" dirty="0" err="1"/>
              <a:t>une</a:t>
            </a:r>
            <a:r>
              <a:rPr lang="en-US" dirty="0"/>
              <a:t> </a:t>
            </a:r>
            <a:r>
              <a:rPr lang="en-US" dirty="0" err="1"/>
              <a:t>procédure</a:t>
            </a:r>
            <a:r>
              <a:rPr lang="en-US" dirty="0"/>
              <a:t> de justice pour </a:t>
            </a:r>
            <a:r>
              <a:rPr lang="en-US" dirty="0" err="1"/>
              <a:t>mineurs</a:t>
            </a:r>
            <a:r>
              <a:rPr lang="en-US" dirty="0"/>
              <a:t>. Dans de </a:t>
            </a:r>
            <a:r>
              <a:rPr lang="en-US" dirty="0" err="1"/>
              <a:t>nombreux</a:t>
            </a:r>
            <a:r>
              <a:rPr lang="en-US" dirty="0"/>
              <a:t> pays, </a:t>
            </a:r>
            <a:r>
              <a:rPr lang="en-US" dirty="0" err="1"/>
              <a:t>ces</a:t>
            </a:r>
            <a:r>
              <a:rPr lang="en-US" dirty="0"/>
              <a:t> </a:t>
            </a:r>
            <a:r>
              <a:rPr lang="en-US" dirty="0" err="1"/>
              <a:t>procédures</a:t>
            </a:r>
            <a:r>
              <a:rPr lang="en-US" dirty="0"/>
              <a:t>, qui </a:t>
            </a:r>
            <a:r>
              <a:rPr lang="en-US" dirty="0" err="1"/>
              <a:t>débouchent</a:t>
            </a:r>
            <a:r>
              <a:rPr lang="en-US" dirty="0"/>
              <a:t> sur des sanctions et des </a:t>
            </a:r>
            <a:r>
              <a:rPr lang="en-US" dirty="0" err="1"/>
              <a:t>mesures</a:t>
            </a:r>
            <a:r>
              <a:rPr lang="en-US" dirty="0"/>
              <a:t>, ne </a:t>
            </a:r>
            <a:r>
              <a:rPr lang="en-US" dirty="0" err="1"/>
              <a:t>sont</a:t>
            </a:r>
            <a:r>
              <a:rPr lang="en-US" dirty="0"/>
              <a:t> pas </a:t>
            </a:r>
            <a:r>
              <a:rPr lang="en-US" dirty="0" err="1"/>
              <a:t>qualifiées</a:t>
            </a:r>
            <a:r>
              <a:rPr lang="en-US" dirty="0"/>
              <a:t> de "</a:t>
            </a:r>
            <a:r>
              <a:rPr lang="en-US" dirty="0" err="1"/>
              <a:t>pénales</a:t>
            </a:r>
            <a:r>
              <a:rPr lang="en-US" dirty="0"/>
              <a:t>" </a:t>
            </a:r>
            <a:r>
              <a:rPr lang="en-US" dirty="0" err="1"/>
              <a:t>en</a:t>
            </a:r>
            <a:r>
              <a:rPr lang="en-US" dirty="0"/>
              <a:t> vertu du droit national </a:t>
            </a:r>
            <a:r>
              <a:rPr lang="en-US" dirty="0" err="1"/>
              <a:t>mais</a:t>
            </a:r>
            <a:r>
              <a:rPr lang="en-US" dirty="0"/>
              <a:t> </a:t>
            </a:r>
            <a:r>
              <a:rPr lang="en-US" dirty="0" err="1"/>
              <a:t>sont</a:t>
            </a:r>
            <a:r>
              <a:rPr lang="en-US" dirty="0"/>
              <a:t> de nature </a:t>
            </a:r>
            <a:r>
              <a:rPr lang="en-US" dirty="0" err="1"/>
              <a:t>pénale</a:t>
            </a:r>
            <a:r>
              <a:rPr lang="en-US" dirty="0"/>
              <a:t>, </a:t>
            </a:r>
            <a:r>
              <a:rPr lang="en-US" dirty="0" err="1"/>
              <a:t>selon</a:t>
            </a:r>
            <a:r>
              <a:rPr lang="en-US" dirty="0"/>
              <a:t> </a:t>
            </a:r>
            <a:r>
              <a:rPr lang="en-US" dirty="0" err="1"/>
              <a:t>l'interprétation</a:t>
            </a:r>
            <a:r>
              <a:rPr lang="en-US" dirty="0"/>
              <a:t> </a:t>
            </a:r>
            <a:r>
              <a:rPr lang="en-US" dirty="0" err="1"/>
              <a:t>autonome</a:t>
            </a:r>
            <a:r>
              <a:rPr lang="en-US" dirty="0"/>
              <a:t> du </a:t>
            </a:r>
            <a:r>
              <a:rPr lang="en-US" dirty="0" err="1"/>
              <a:t>terme</a:t>
            </a:r>
            <a:r>
              <a:rPr lang="en-US" dirty="0"/>
              <a:t> "</a:t>
            </a:r>
            <a:r>
              <a:rPr lang="en-US" dirty="0" err="1"/>
              <a:t>pénal</a:t>
            </a:r>
            <a:r>
              <a:rPr lang="en-US" dirty="0"/>
              <a:t>" </a:t>
            </a:r>
            <a:r>
              <a:rPr lang="en-US" dirty="0" err="1"/>
              <a:t>adoptée</a:t>
            </a:r>
            <a:r>
              <a:rPr lang="en-US" dirty="0"/>
              <a:t> par les </a:t>
            </a:r>
            <a:r>
              <a:rPr lang="en-US" dirty="0" err="1"/>
              <a:t>organismes</a:t>
            </a:r>
            <a:r>
              <a:rPr lang="en-US" dirty="0"/>
              <a:t> </a:t>
            </a:r>
            <a:r>
              <a:rPr lang="en-US" dirty="0" err="1"/>
              <a:t>internationaux</a:t>
            </a:r>
            <a:r>
              <a:rPr lang="en-US" dirty="0"/>
              <a:t> et </a:t>
            </a:r>
            <a:r>
              <a:rPr lang="en-US" dirty="0" err="1"/>
              <a:t>régionaux</a:t>
            </a:r>
            <a:r>
              <a:rPr lang="en-US" dirty="0"/>
              <a:t>. (CRC/C/GC/24, </a:t>
            </a:r>
            <a:r>
              <a:rPr lang="en-US" dirty="0" err="1"/>
              <a:t>Terminologie</a:t>
            </a:r>
            <a:r>
              <a:rPr lang="en-US" dirty="0"/>
              <a:t> "enfants </a:t>
            </a:r>
            <a:r>
              <a:rPr lang="en-US" dirty="0" err="1"/>
              <a:t>suspectés</a:t>
            </a:r>
            <a:r>
              <a:rPr lang="en-US" dirty="0"/>
              <a:t>, </a:t>
            </a:r>
            <a:r>
              <a:rPr lang="en-US" dirty="0" err="1"/>
              <a:t>accusés</a:t>
            </a:r>
            <a:r>
              <a:rPr lang="en-US" dirty="0"/>
              <a:t> </a:t>
            </a:r>
            <a:r>
              <a:rPr lang="en-US" dirty="0" err="1"/>
              <a:t>ou</a:t>
            </a:r>
            <a:r>
              <a:rPr lang="en-US" dirty="0"/>
              <a:t> </a:t>
            </a:r>
            <a:r>
              <a:rPr lang="en-US" dirty="0" err="1"/>
              <a:t>reconnus</a:t>
            </a:r>
            <a:r>
              <a:rPr lang="en-US" dirty="0"/>
              <a:t> </a:t>
            </a:r>
            <a:r>
              <a:rPr lang="en-US" dirty="0" err="1"/>
              <a:t>coupables</a:t>
            </a:r>
            <a:r>
              <a:rPr lang="en-US" dirty="0"/>
              <a:t> </a:t>
            </a:r>
            <a:r>
              <a:rPr lang="en-US" dirty="0" err="1"/>
              <a:t>d'avoir</a:t>
            </a:r>
            <a:r>
              <a:rPr lang="en-US" dirty="0"/>
              <a:t> </a:t>
            </a:r>
            <a:r>
              <a:rPr lang="en-US" dirty="0" err="1"/>
              <a:t>enfreint</a:t>
            </a:r>
            <a:r>
              <a:rPr lang="en-US" dirty="0"/>
              <a:t> la </a:t>
            </a:r>
            <a:r>
              <a:rPr lang="en-US" dirty="0" err="1"/>
              <a:t>loi</a:t>
            </a:r>
            <a:r>
              <a:rPr lang="en-US" dirty="0"/>
              <a:t> </a:t>
            </a:r>
            <a:r>
              <a:rPr lang="en-US" dirty="0" err="1"/>
              <a:t>pénale</a:t>
            </a:r>
            <a:r>
              <a:rPr lang="en-US" dirty="0"/>
              <a:t>, https://documents-</a:t>
            </a:r>
            <a:r>
              <a:rPr lang="en-US" dirty="0" err="1"/>
              <a:t>dds</a:t>
            </a:r>
            <a:r>
              <a:rPr lang="en-US" dirty="0"/>
              <a:t>-</a:t>
            </a:r>
            <a:r>
              <a:rPr lang="en-US" dirty="0" err="1"/>
              <a:t>ny.un.org</a:t>
            </a:r>
            <a:r>
              <a:rPr lang="en-US" dirty="0"/>
              <a:t>/doc/UNDOC/GEN/G19/275/58/PDF/G1927558.pdf?OpenElement) </a:t>
            </a:r>
          </a:p>
          <a:p>
            <a:endParaRPr lang="en-US" dirty="0"/>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6</a:t>
            </a:fld>
            <a:endParaRPr lang="fr-BE">
              <a:solidFill>
                <a:prstClr val="black"/>
              </a:solidFill>
            </a:endParaRPr>
          </a:p>
        </p:txBody>
      </p:sp>
    </p:spTree>
    <p:extLst>
      <p:ext uri="{BB962C8B-B14F-4D97-AF65-F5344CB8AC3E}">
        <p14:creationId xmlns:p14="http://schemas.microsoft.com/office/powerpoint/2010/main" val="279739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Explication art 40 de la Convention relative aux droits de </a:t>
            </a:r>
            <a:r>
              <a:rPr lang="en-US" dirty="0" err="1"/>
              <a:t>l’enfant</a:t>
            </a:r>
            <a:r>
              <a:rPr lang="en-US" dirty="0"/>
              <a:t>. </a:t>
            </a:r>
          </a:p>
          <a:p>
            <a:endParaRPr lang="en-US" dirty="0"/>
          </a:p>
          <a:p>
            <a:r>
              <a:rPr lang="en-US" dirty="0"/>
              <a:t>Art 40 : (https://</a:t>
            </a:r>
            <a:r>
              <a:rPr lang="en-US" dirty="0" err="1"/>
              <a:t>www.ohchr.org</a:t>
            </a:r>
            <a:r>
              <a:rPr lang="en-US" dirty="0"/>
              <a:t>/</a:t>
            </a:r>
            <a:r>
              <a:rPr lang="en-US" dirty="0" err="1"/>
              <a:t>fr</a:t>
            </a:r>
            <a:r>
              <a:rPr lang="en-US" dirty="0"/>
              <a:t>/instruments-mechanisms/instruments/convention-rights-child) </a:t>
            </a:r>
          </a:p>
          <a:p>
            <a:endParaRPr lang="en-US" dirty="0"/>
          </a:p>
          <a:p>
            <a:r>
              <a:rPr lang="en-US" dirty="0"/>
              <a:t>“</a:t>
            </a:r>
            <a:r>
              <a:rPr lang="fr-FR" sz="1200" b="0" i="0" u="none" strike="noStrike" kern="1200" dirty="0">
                <a:solidFill>
                  <a:schemeClr val="tx1"/>
                </a:solidFill>
                <a:effectLst/>
                <a:latin typeface="+mn-lt"/>
                <a:ea typeface="+mn-ea"/>
                <a:cs typeface="+mn-cs"/>
              </a:rPr>
              <a:t>Les Etats parties reconnaissent à tout enfant suspecté, accusé ou convaincu d'infraction à la loi pénale le droit à un traitement qui soit de nature à favoriser son sens de la dignité et de la valeur personnelle, qui renforce son respect pour les droits de l'homme et les libertés fondamentales d'autrui, et qui tienne compte de son âge ainsi que de la nécessité de faciliter sa réintégration dans la société et de lui faire assumer un rôle constructif au sein de celle-ci.</a:t>
            </a:r>
          </a:p>
          <a:p>
            <a:r>
              <a:rPr lang="fr-FR" sz="1200" b="0" i="0" u="none" strike="noStrike" kern="1200" dirty="0">
                <a:solidFill>
                  <a:schemeClr val="tx1"/>
                </a:solidFill>
                <a:effectLst/>
                <a:latin typeface="+mn-lt"/>
                <a:ea typeface="+mn-ea"/>
                <a:cs typeface="+mn-cs"/>
              </a:rPr>
              <a:t>2. A cette fin, et compte tenu des dispositions pertinentes des instruments internationaux, les Etats parties veillent en particulier :</a:t>
            </a:r>
          </a:p>
          <a:p>
            <a:r>
              <a:rPr lang="fr-FR" sz="1200" b="0" i="0" u="none" strike="noStrike" kern="1200" dirty="0">
                <a:solidFill>
                  <a:schemeClr val="tx1"/>
                </a:solidFill>
                <a:effectLst/>
                <a:latin typeface="+mn-lt"/>
                <a:ea typeface="+mn-ea"/>
                <a:cs typeface="+mn-cs"/>
              </a:rPr>
              <a:t>a) A ce qu'aucun enfant ne soit suspecté, accusé ou condamné d’/à une infraction à la loi pénale en raison d'actions ou d'omissions qui n'étaient pas interdites par le droit national ou international au moment où elles ont été commises;</a:t>
            </a:r>
          </a:p>
          <a:p>
            <a:r>
              <a:rPr lang="fr-FR" sz="1200" b="0" i="0" u="none" strike="noStrike" kern="1200" dirty="0">
                <a:solidFill>
                  <a:schemeClr val="tx1"/>
                </a:solidFill>
                <a:effectLst/>
                <a:latin typeface="+mn-lt"/>
                <a:ea typeface="+mn-ea"/>
                <a:cs typeface="+mn-cs"/>
              </a:rPr>
              <a:t>b) A ce que tout enfant suspecté ou accusé d'infraction à la loi pénale ait au moins le droit aux garanties suivantes :</a:t>
            </a:r>
          </a:p>
          <a:p>
            <a:r>
              <a:rPr lang="fr-FR" sz="1200" b="0" i="0" u="none" strike="noStrike" kern="1200" dirty="0">
                <a:solidFill>
                  <a:schemeClr val="tx1"/>
                </a:solidFill>
                <a:effectLst/>
                <a:latin typeface="+mn-lt"/>
                <a:ea typeface="+mn-ea"/>
                <a:cs typeface="+mn-cs"/>
              </a:rPr>
              <a:t>i) Etre présumé innocent jusqu'à ce que sa culpabilité ait été légalement établie ;</a:t>
            </a:r>
          </a:p>
          <a:p>
            <a:r>
              <a:rPr lang="fr-FR" sz="1200" b="0" i="0" u="none" strike="noStrike" kern="1200" dirty="0">
                <a:solidFill>
                  <a:schemeClr val="tx1"/>
                </a:solidFill>
                <a:effectLst/>
                <a:latin typeface="+mn-lt"/>
                <a:ea typeface="+mn-ea"/>
                <a:cs typeface="+mn-cs"/>
              </a:rPr>
              <a:t>ii) Etre informé dans le plus court délai et directement des accusations portées contre lui, ou, le cas échéant, par l'intermédiaire de ses parents ou représentants légaux, et bénéficier d'une assistance juridique ou de toute autre assistance appropriée pour la préparation et la présentation de sa défense ;</a:t>
            </a:r>
          </a:p>
          <a:p>
            <a:r>
              <a:rPr lang="fr-FR" sz="1200" b="0" i="0" u="none" strike="noStrike" kern="1200" dirty="0">
                <a:solidFill>
                  <a:schemeClr val="tx1"/>
                </a:solidFill>
                <a:effectLst/>
                <a:latin typeface="+mn-lt"/>
                <a:ea typeface="+mn-ea"/>
                <a:cs typeface="+mn-cs"/>
              </a:rPr>
              <a:t>iii) Que sa cause soit entendue sans retard par une autorité ou une instance judiciaire compétente, indépendante et impartiale, selon une procédure équitable aux termes de la loi, en présence de son conseil juridique ou autre et, à moins que cela ne soit jugé contraire à l'intérêt supérieur de l'enfant en raison notamment de son âge ou de sa situation, en présence de ses parents ou représentants légaux ;</a:t>
            </a:r>
          </a:p>
          <a:p>
            <a:r>
              <a:rPr lang="fr-FR" sz="1200" b="0" i="0" u="none" strike="noStrike" kern="1200" dirty="0">
                <a:solidFill>
                  <a:schemeClr val="tx1"/>
                </a:solidFill>
                <a:effectLst/>
                <a:latin typeface="+mn-lt"/>
                <a:ea typeface="+mn-ea"/>
                <a:cs typeface="+mn-cs"/>
              </a:rPr>
              <a:t>iv) Ne pas être contraint de témoigner ou de s'avouer coupable; interroger ou faire interroger les témoins à charge, et obtenir la comparution et l'interrogatoire des témoins à décharge dans des conditions d'égalité;</a:t>
            </a:r>
          </a:p>
          <a:p>
            <a:r>
              <a:rPr lang="fr-FR" sz="1200" b="0" i="0" u="none" strike="noStrike" kern="1200" dirty="0">
                <a:solidFill>
                  <a:schemeClr val="tx1"/>
                </a:solidFill>
                <a:effectLst/>
                <a:latin typeface="+mn-lt"/>
                <a:ea typeface="+mn-ea"/>
                <a:cs typeface="+mn-cs"/>
              </a:rPr>
              <a:t>v) S'il est reconnu avoir enfreint la loi pénale, faire appel de cette décision et de toute mesure arrêtée en conséquence devant une autorité ou une instance judiciaire supérieure compétente, indépendante et impartiale, conformément à la loi ;</a:t>
            </a:r>
          </a:p>
          <a:p>
            <a:r>
              <a:rPr lang="fr-FR" sz="1200" b="0" i="0" u="none" strike="noStrike" kern="1200" dirty="0">
                <a:solidFill>
                  <a:schemeClr val="tx1"/>
                </a:solidFill>
                <a:effectLst/>
                <a:latin typeface="+mn-lt"/>
                <a:ea typeface="+mn-ea"/>
                <a:cs typeface="+mn-cs"/>
              </a:rPr>
              <a:t>vi) Se faire assister gratuitement d'un interprète s'il ne comprend ou ne parle pas la langue utilisée ;</a:t>
            </a:r>
          </a:p>
          <a:p>
            <a:r>
              <a:rPr lang="fr-FR" sz="1200" b="0" i="0" u="none" strike="noStrike" kern="1200" dirty="0">
                <a:solidFill>
                  <a:schemeClr val="tx1"/>
                </a:solidFill>
                <a:effectLst/>
                <a:latin typeface="+mn-lt"/>
                <a:ea typeface="+mn-ea"/>
                <a:cs typeface="+mn-cs"/>
              </a:rPr>
              <a:t>vii) Que sa vie privée soit pleinement respectée à tous les stades de la procédure.</a:t>
            </a:r>
          </a:p>
          <a:p>
            <a:r>
              <a:rPr lang="fr-FR" sz="1200" b="0" i="0" u="none" strike="noStrike" kern="1200" dirty="0">
                <a:solidFill>
                  <a:schemeClr val="tx1"/>
                </a:solidFill>
                <a:effectLst/>
                <a:latin typeface="+mn-lt"/>
                <a:ea typeface="+mn-ea"/>
                <a:cs typeface="+mn-cs"/>
              </a:rPr>
              <a:t>3. Les Etats parties s'efforcent de promouvoir l'adoption de lois, de procédures, la mise en place d'autorités et d'institutions spécialement conçues pour les enfants suspectés, accusés ou condamnés d’/à une infraction à la loi pénale, et en particulier :</a:t>
            </a:r>
          </a:p>
          <a:p>
            <a:r>
              <a:rPr lang="fr-FR" sz="1200" b="0" i="0" u="none" strike="noStrike" kern="1200" dirty="0">
                <a:solidFill>
                  <a:schemeClr val="tx1"/>
                </a:solidFill>
                <a:effectLst/>
                <a:latin typeface="+mn-lt"/>
                <a:ea typeface="+mn-ea"/>
                <a:cs typeface="+mn-cs"/>
              </a:rPr>
              <a:t>a) D'établir un âge minimum au-dessous duquel les enfants seront présumés n'avoir pas la capacité d'enfreindre la loi pénale;</a:t>
            </a:r>
          </a:p>
          <a:p>
            <a:r>
              <a:rPr lang="fr-FR" sz="1200" b="0" i="0" u="none" strike="noStrike" kern="1200" dirty="0">
                <a:solidFill>
                  <a:schemeClr val="tx1"/>
                </a:solidFill>
                <a:effectLst/>
                <a:latin typeface="+mn-lt"/>
                <a:ea typeface="+mn-ea"/>
                <a:cs typeface="+mn-cs"/>
              </a:rPr>
              <a:t>b) De prendre des mesures, chaque fois que cela est possible et souhaitable, pour traiter ces enfants sans recourir à la procédure judiciaire, étant cependant entendu que les droits de l'homme et les garanties légales doivent être pleinement respectés.</a:t>
            </a:r>
          </a:p>
          <a:p>
            <a:r>
              <a:rPr lang="fr-FR" sz="1200" b="0" i="0" u="none" strike="noStrike" kern="1200" dirty="0">
                <a:solidFill>
                  <a:schemeClr val="tx1"/>
                </a:solidFill>
                <a:effectLst/>
                <a:latin typeface="+mn-lt"/>
                <a:ea typeface="+mn-ea"/>
                <a:cs typeface="+mn-cs"/>
              </a:rPr>
              <a:t>4. Toute une gamme de dispositions, relatives notamment aux soins, à l'orientation et à la supervision, aux conseils, à la probation, au placement familial, aux programmes d'éducation générale et professionnelle et aux solutions autres qu'institutionnelles seront prévues en vue d'assurer aux enfants un traitement conforme à leur bien-être et proportionné à leur situation et à l'infraction. »</a:t>
            </a:r>
          </a:p>
          <a:p>
            <a:br>
              <a:rPr lang="fr-FR" dirty="0"/>
            </a:b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7</a:t>
            </a:fld>
            <a:endParaRPr lang="fr-BE">
              <a:solidFill>
                <a:prstClr val="black"/>
              </a:solidFill>
            </a:endParaRPr>
          </a:p>
        </p:txBody>
      </p:sp>
    </p:spTree>
    <p:extLst>
      <p:ext uri="{BB962C8B-B14F-4D97-AF65-F5344CB8AC3E}">
        <p14:creationId xmlns:p14="http://schemas.microsoft.com/office/powerpoint/2010/main" val="8335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a:t>La présente observation générale (https://documents-</a:t>
            </a:r>
            <a:r>
              <a:rPr lang="fr-FR" noProof="0" dirty="0" err="1"/>
              <a:t>dds</a:t>
            </a:r>
            <a:r>
              <a:rPr lang="fr-FR" noProof="0" dirty="0"/>
              <a:t>-</a:t>
            </a:r>
            <a:r>
              <a:rPr lang="fr-FR" noProof="0" dirty="0" err="1"/>
              <a:t>ny.un.org</a:t>
            </a:r>
            <a:r>
              <a:rPr lang="fr-FR" noProof="0" dirty="0"/>
              <a:t>/doc/UNDOC/GEN/G19/275/58/PDF/G1927558.pdf?OpenElement) remplace l'observation générale no 10 (2007) sur les droits de l'enfant dans le système de justice pour mineurs. Présentez aux participants certains de ses principaux apports. Rappelez aux participants ce qu'est une Observation générale de la CNUDE.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Le champ d'application de l'Observation générale : </a:t>
            </a:r>
            <a:r>
              <a:rPr lang="fr-FR" noProof="0" dirty="0" err="1"/>
              <a:t>S</a:t>
            </a:r>
            <a:r>
              <a:rPr lang="fr-FR" sz="1200" kern="1200" noProof="0" dirty="0" err="1">
                <a:solidFill>
                  <a:schemeClr val="tx1"/>
                </a:solidFill>
                <a:effectLst/>
                <a:latin typeface="+mn-lt"/>
                <a:ea typeface="+mn-ea"/>
                <a:cs typeface="+mn-cs"/>
              </a:rPr>
              <a:t>ystème</a:t>
            </a:r>
            <a:r>
              <a:rPr lang="fr-FR" sz="1200" kern="1200" noProof="0" dirty="0">
                <a:solidFill>
                  <a:schemeClr val="tx1"/>
                </a:solidFill>
                <a:effectLst/>
                <a:latin typeface="+mn-lt"/>
                <a:ea typeface="+mn-ea"/>
                <a:cs typeface="+mn-cs"/>
              </a:rPr>
              <a:t> de justice pour enfants : la </a:t>
            </a:r>
            <a:r>
              <a:rPr lang="fr-FR" sz="1200" kern="1200" noProof="0" dirty="0" err="1">
                <a:solidFill>
                  <a:schemeClr val="tx1"/>
                </a:solidFill>
                <a:effectLst/>
                <a:latin typeface="+mn-lt"/>
                <a:ea typeface="+mn-ea"/>
                <a:cs typeface="+mn-cs"/>
              </a:rPr>
              <a:t>législation</a:t>
            </a:r>
            <a:r>
              <a:rPr lang="fr-FR" sz="1200" kern="1200" noProof="0" dirty="0">
                <a:solidFill>
                  <a:schemeClr val="tx1"/>
                </a:solidFill>
                <a:effectLst/>
                <a:latin typeface="+mn-lt"/>
                <a:ea typeface="+mn-ea"/>
                <a:cs typeface="+mn-cs"/>
              </a:rPr>
              <a:t>, les normes et </a:t>
            </a:r>
            <a:r>
              <a:rPr lang="fr-FR" sz="1200" kern="1200" noProof="0" dirty="0" err="1">
                <a:solidFill>
                  <a:schemeClr val="tx1"/>
                </a:solidFill>
                <a:effectLst/>
                <a:latin typeface="+mn-lt"/>
                <a:ea typeface="+mn-ea"/>
                <a:cs typeface="+mn-cs"/>
              </a:rPr>
              <a:t>règles</a:t>
            </a:r>
            <a:r>
              <a:rPr lang="fr-FR" sz="1200" kern="1200" noProof="0" dirty="0">
                <a:solidFill>
                  <a:schemeClr val="tx1"/>
                </a:solidFill>
                <a:effectLst/>
                <a:latin typeface="+mn-lt"/>
                <a:ea typeface="+mn-ea"/>
                <a:cs typeface="+mn-cs"/>
              </a:rPr>
              <a:t>, les </a:t>
            </a:r>
            <a:r>
              <a:rPr lang="fr-FR" sz="1200" kern="1200" noProof="0" dirty="0" err="1">
                <a:solidFill>
                  <a:schemeClr val="tx1"/>
                </a:solidFill>
                <a:effectLst/>
                <a:latin typeface="+mn-lt"/>
                <a:ea typeface="+mn-ea"/>
                <a:cs typeface="+mn-cs"/>
              </a:rPr>
              <a:t>procédures</a:t>
            </a:r>
            <a:r>
              <a:rPr lang="fr-FR" sz="1200" kern="1200" noProof="0" dirty="0">
                <a:solidFill>
                  <a:schemeClr val="tx1"/>
                </a:solidFill>
                <a:effectLst/>
                <a:latin typeface="+mn-lt"/>
                <a:ea typeface="+mn-ea"/>
                <a:cs typeface="+mn-cs"/>
              </a:rPr>
              <a:t>, les </a:t>
            </a:r>
            <a:r>
              <a:rPr lang="fr-FR" sz="1200" kern="1200" noProof="0" dirty="0" err="1">
                <a:solidFill>
                  <a:schemeClr val="tx1"/>
                </a:solidFill>
                <a:effectLst/>
                <a:latin typeface="+mn-lt"/>
                <a:ea typeface="+mn-ea"/>
                <a:cs typeface="+mn-cs"/>
              </a:rPr>
              <a:t>mécanismes</a:t>
            </a:r>
            <a:r>
              <a:rPr lang="fr-FR" sz="1200" kern="1200" noProof="0" dirty="0">
                <a:solidFill>
                  <a:schemeClr val="tx1"/>
                </a:solidFill>
                <a:effectLst/>
                <a:latin typeface="+mn-lt"/>
                <a:ea typeface="+mn-ea"/>
                <a:cs typeface="+mn-cs"/>
              </a:rPr>
              <a:t> et les dispositions spécifiquement applicables aux enfants </a:t>
            </a:r>
            <a:r>
              <a:rPr lang="fr-FR" sz="1200" kern="1200" noProof="0" dirty="0" err="1">
                <a:solidFill>
                  <a:schemeClr val="tx1"/>
                </a:solidFill>
                <a:effectLst/>
                <a:latin typeface="+mn-lt"/>
                <a:ea typeface="+mn-ea"/>
                <a:cs typeface="+mn-cs"/>
              </a:rPr>
              <a:t>considérés</a:t>
            </a:r>
            <a:r>
              <a:rPr lang="fr-FR" sz="1200" kern="1200" noProof="0" dirty="0">
                <a:solidFill>
                  <a:schemeClr val="tx1"/>
                </a:solidFill>
                <a:effectLst/>
                <a:latin typeface="+mn-lt"/>
                <a:ea typeface="+mn-ea"/>
                <a:cs typeface="+mn-cs"/>
              </a:rPr>
              <a:t> comme des auteurs d’infractions, et les institutions et organes mis en place pour s’occuper de ces enfants </a:t>
            </a:r>
            <a:r>
              <a:rPr lang="fr-FR" noProof="0" dirty="0"/>
              <a:t>. (voir partie III. Terminologie, §8).</a:t>
            </a:r>
          </a:p>
          <a:p>
            <a:endParaRPr lang="fr-FR" noProof="0" dirty="0"/>
          </a:p>
          <a:p>
            <a:pPr marL="228600" indent="-228600">
              <a:buAutoNum type="alphaUcPeriod"/>
            </a:pPr>
            <a:r>
              <a:rPr lang="fr-FR" sz="1200" b="1" i="0" u="none" strike="noStrike" kern="1200" baseline="0" noProof="0" dirty="0">
                <a:solidFill>
                  <a:schemeClr val="tx1"/>
                </a:solidFill>
                <a:latin typeface="+mn-lt"/>
                <a:ea typeface="+mn-ea"/>
                <a:cs typeface="+mn-cs"/>
              </a:rPr>
              <a:t>Prévention de la délinquance chez les enfants y compris l’intervention précoce auprès des enfants n’ayant pas atteint l’âge minimum de la responsabilité pénale  </a:t>
            </a:r>
            <a:r>
              <a:rPr lang="fr-FR" sz="1200" b="1" i="0" u="none" strike="noStrike" kern="1200" baseline="0" noProof="0" dirty="0">
                <a:solidFill>
                  <a:schemeClr val="tx1"/>
                </a:solidFill>
                <a:latin typeface="+mn-lt"/>
                <a:ea typeface="+mn-ea"/>
                <a:cs typeface="+mn-cs"/>
                <a:sym typeface="Wingdings" panose="05000000000000000000" pitchFamily="2" charset="2"/>
              </a:rPr>
              <a:t>(§9 to 12) – </a:t>
            </a:r>
            <a:r>
              <a:rPr lang="fr-FR" sz="1200" b="0" i="0" u="none" strike="noStrike" kern="1200" baseline="0" noProof="0" dirty="0">
                <a:solidFill>
                  <a:schemeClr val="tx1"/>
                </a:solidFill>
                <a:latin typeface="+mn-lt"/>
                <a:ea typeface="+mn-ea"/>
                <a:cs typeface="+mn-cs"/>
                <a:sym typeface="Wingdings" panose="05000000000000000000" pitchFamily="2" charset="2"/>
              </a:rPr>
              <a:t>Les Etats qui ont ratifié la Convention relative aux droits de l’enfant  doivent développer et mettre en œuvre des stratégies de prévention. Celles-ci doivent inclure le soutien aux familles (la prévention est très liée à l'obligation de l'Etat de fournir le soutien approprié aux parents qui ont la mission d'éducation, (CRC art, 18 et 27) et s'attaquer aux causes profondes de l'implication des enfants dans le système de justice pour enfants. En ce qui concerne les enfants qui n'ont pas atteint l'âge minimum de responsabilité pénale (MACR) : s'ils ont un comportement qui, s'ils étaient au-dessus du MACR, serait considéré comme une infraction, ils doivent bénéficier de réponses adaptées aux enfants et multidisciplinaires et celles-ci doivent être précédées d'une évaluation complète et interdisciplinaire des besoins de l'enfant. En outre, la prévention implique que certains délits mineurs soient décriminalisés (notamment les délits d'état).</a:t>
            </a:r>
          </a:p>
          <a:p>
            <a:endParaRPr lang="fr-FR" sz="1200" b="1"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B. Interventions </a:t>
            </a:r>
            <a:r>
              <a:rPr lang="fr-FR" sz="1200" b="1" kern="1200" noProof="0" dirty="0" err="1">
                <a:solidFill>
                  <a:schemeClr val="tx1"/>
                </a:solidFill>
                <a:effectLst/>
                <a:latin typeface="+mn-lt"/>
                <a:ea typeface="+mn-ea"/>
                <a:cs typeface="+mn-cs"/>
              </a:rPr>
              <a:t>auprès</a:t>
            </a:r>
            <a:r>
              <a:rPr lang="fr-FR" sz="1200" b="1" kern="1200" noProof="0" dirty="0">
                <a:solidFill>
                  <a:schemeClr val="tx1"/>
                </a:solidFill>
                <a:effectLst/>
                <a:latin typeface="+mn-lt"/>
                <a:ea typeface="+mn-ea"/>
                <a:cs typeface="+mn-cs"/>
              </a:rPr>
              <a:t> des enfants ayant </a:t>
            </a:r>
            <a:r>
              <a:rPr lang="fr-FR" sz="1200" b="1" kern="1200" noProof="0" dirty="0" err="1">
                <a:solidFill>
                  <a:schemeClr val="tx1"/>
                </a:solidFill>
                <a:effectLst/>
                <a:latin typeface="+mn-lt"/>
                <a:ea typeface="+mn-ea"/>
                <a:cs typeface="+mn-cs"/>
              </a:rPr>
              <a:t>dépasse</a:t>
            </a:r>
            <a:r>
              <a:rPr lang="fr-FR" sz="1200" b="1" kern="1200" noProof="0" dirty="0">
                <a:solidFill>
                  <a:schemeClr val="tx1"/>
                </a:solidFill>
                <a:effectLst/>
                <a:latin typeface="+mn-lt"/>
                <a:ea typeface="+mn-ea"/>
                <a:cs typeface="+mn-cs"/>
              </a:rPr>
              <a:t>́ l’</a:t>
            </a:r>
            <a:r>
              <a:rPr lang="fr-FR" sz="1200" b="1" kern="1200" noProof="0" dirty="0" err="1">
                <a:solidFill>
                  <a:schemeClr val="tx1"/>
                </a:solidFill>
                <a:effectLst/>
                <a:latin typeface="+mn-lt"/>
                <a:ea typeface="+mn-ea"/>
                <a:cs typeface="+mn-cs"/>
              </a:rPr>
              <a:t>âge</a:t>
            </a:r>
            <a:r>
              <a:rPr lang="fr-FR" sz="1200" b="1" kern="1200" noProof="0" dirty="0">
                <a:solidFill>
                  <a:schemeClr val="tx1"/>
                </a:solidFill>
                <a:effectLst/>
                <a:latin typeface="+mn-lt"/>
                <a:ea typeface="+mn-ea"/>
                <a:cs typeface="+mn-cs"/>
              </a:rPr>
              <a:t> minimum de la </a:t>
            </a:r>
            <a:r>
              <a:rPr lang="fr-FR" sz="1200" b="1" kern="1200" noProof="0" dirty="0" err="1">
                <a:solidFill>
                  <a:schemeClr val="tx1"/>
                </a:solidFill>
                <a:effectLst/>
                <a:latin typeface="+mn-lt"/>
                <a:ea typeface="+mn-ea"/>
                <a:cs typeface="+mn-cs"/>
              </a:rPr>
              <a:t>responsabilite</a:t>
            </a:r>
            <a:r>
              <a:rPr lang="fr-FR" sz="1200" b="1" kern="1200" noProof="0" dirty="0">
                <a:solidFill>
                  <a:schemeClr val="tx1"/>
                </a:solidFill>
                <a:effectLst/>
                <a:latin typeface="+mn-lt"/>
                <a:ea typeface="+mn-ea"/>
                <a:cs typeface="+mn-cs"/>
              </a:rPr>
              <a:t>́ </a:t>
            </a:r>
            <a:r>
              <a:rPr lang="fr-FR" sz="1200" b="1" kern="1200" noProof="0" dirty="0" err="1">
                <a:solidFill>
                  <a:schemeClr val="tx1"/>
                </a:solidFill>
                <a:effectLst/>
                <a:latin typeface="+mn-lt"/>
                <a:ea typeface="+mn-ea"/>
                <a:cs typeface="+mn-cs"/>
              </a:rPr>
              <a:t>pénale</a:t>
            </a:r>
            <a:r>
              <a:rPr lang="fr-FR" sz="1200" b="1" kern="1200" noProof="0" dirty="0">
                <a:solidFill>
                  <a:schemeClr val="tx1"/>
                </a:solidFill>
                <a:effectLst/>
                <a:latin typeface="+mn-lt"/>
                <a:ea typeface="+mn-ea"/>
                <a:cs typeface="+mn-cs"/>
              </a:rPr>
              <a:t> </a:t>
            </a:r>
            <a:r>
              <a:rPr lang="fr-FR" sz="1200" b="0" i="0" u="none" strike="noStrike" kern="1200" baseline="0" noProof="0" dirty="0">
                <a:solidFill>
                  <a:schemeClr val="tx1"/>
                </a:solidFill>
                <a:latin typeface="+mn-lt"/>
                <a:ea typeface="+mn-ea"/>
                <a:cs typeface="+mn-cs"/>
                <a:sym typeface="Wingdings" panose="05000000000000000000" pitchFamily="2" charset="2"/>
              </a:rPr>
              <a:t>(§13 to 19)  </a:t>
            </a:r>
          </a:p>
          <a:p>
            <a:r>
              <a:rPr lang="fr-FR" sz="1200" b="0" i="0" u="none" strike="noStrike" kern="1200" baseline="0" noProof="0" dirty="0">
                <a:solidFill>
                  <a:schemeClr val="tx1"/>
                </a:solidFill>
                <a:latin typeface="+mn-lt"/>
                <a:ea typeface="+mn-ea"/>
                <a:cs typeface="+mn-cs"/>
                <a:sym typeface="Wingdings" panose="05000000000000000000" pitchFamily="2" charset="2"/>
              </a:rPr>
              <a:t>§13:  “</a:t>
            </a:r>
            <a:r>
              <a:rPr lang="fr-FR" sz="1200" kern="1200" noProof="0" dirty="0">
                <a:solidFill>
                  <a:schemeClr val="tx1"/>
                </a:solidFill>
                <a:effectLst/>
                <a:latin typeface="+mn-lt"/>
                <a:ea typeface="+mn-ea"/>
                <a:cs typeface="+mn-cs"/>
              </a:rPr>
              <a:t>Selon le paragraphe 3 b) de l’article 40 de la Convention, les </a:t>
            </a:r>
            <a:r>
              <a:rPr lang="fr-FR" sz="1200" kern="1200" noProof="0" dirty="0" err="1">
                <a:solidFill>
                  <a:schemeClr val="tx1"/>
                </a:solidFill>
                <a:effectLst/>
                <a:latin typeface="+mn-lt"/>
                <a:ea typeface="+mn-ea"/>
                <a:cs typeface="+mn-cs"/>
              </a:rPr>
              <a:t>États</a:t>
            </a:r>
            <a:r>
              <a:rPr lang="fr-FR" sz="1200" kern="1200" noProof="0" dirty="0">
                <a:solidFill>
                  <a:schemeClr val="tx1"/>
                </a:solidFill>
                <a:effectLst/>
                <a:latin typeface="+mn-lt"/>
                <a:ea typeface="+mn-ea"/>
                <a:cs typeface="+mn-cs"/>
              </a:rPr>
              <a:t> parties sont tenus de promouvoir l’adoption de mesures permettant de traiter ces enfants sans recourir à la </a:t>
            </a:r>
            <a:r>
              <a:rPr lang="fr-FR" sz="1200" kern="1200" noProof="0" dirty="0" err="1">
                <a:solidFill>
                  <a:schemeClr val="tx1"/>
                </a:solidFill>
                <a:effectLst/>
                <a:latin typeface="+mn-lt"/>
                <a:ea typeface="+mn-ea"/>
                <a:cs typeface="+mn-cs"/>
              </a:rPr>
              <a:t>procédure</a:t>
            </a:r>
            <a:r>
              <a:rPr lang="fr-FR" sz="1200" kern="1200" noProof="0" dirty="0">
                <a:solidFill>
                  <a:schemeClr val="tx1"/>
                </a:solidFill>
                <a:effectLst/>
                <a:latin typeface="+mn-lt"/>
                <a:ea typeface="+mn-ea"/>
                <a:cs typeface="+mn-cs"/>
              </a:rPr>
              <a:t> judiciaire, chaque fois que cela est approprié. Dans la pratique, ces mesures se </a:t>
            </a:r>
            <a:r>
              <a:rPr lang="fr-FR" sz="1200" kern="1200" noProof="0" dirty="0" err="1">
                <a:solidFill>
                  <a:schemeClr val="tx1"/>
                </a:solidFill>
                <a:effectLst/>
                <a:latin typeface="+mn-lt"/>
                <a:ea typeface="+mn-ea"/>
                <a:cs typeface="+mn-cs"/>
              </a:rPr>
              <a:t>répartissent</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généralement</a:t>
            </a:r>
            <a:r>
              <a:rPr lang="fr-FR" sz="1200" kern="1200" noProof="0" dirty="0">
                <a:solidFill>
                  <a:schemeClr val="tx1"/>
                </a:solidFill>
                <a:effectLst/>
                <a:latin typeface="+mn-lt"/>
                <a:ea typeface="+mn-ea"/>
                <a:cs typeface="+mn-cs"/>
              </a:rPr>
              <a:t> en deux </a:t>
            </a:r>
            <a:r>
              <a:rPr lang="fr-FR" sz="1200" kern="1200" noProof="0" dirty="0" err="1">
                <a:solidFill>
                  <a:schemeClr val="tx1"/>
                </a:solidFill>
                <a:effectLst/>
                <a:latin typeface="+mn-lt"/>
                <a:ea typeface="+mn-ea"/>
                <a:cs typeface="+mn-cs"/>
              </a:rPr>
              <a:t>catégories</a:t>
            </a:r>
            <a:r>
              <a:rPr lang="fr-FR" sz="1200" kern="1200" noProof="0" dirty="0">
                <a:solidFill>
                  <a:schemeClr val="tx1"/>
                </a:solidFill>
                <a:effectLst/>
                <a:latin typeface="+mn-lt"/>
                <a:ea typeface="+mn-ea"/>
                <a:cs typeface="+mn-cs"/>
              </a:rPr>
              <a:t> : a) Les mesures visant à soustraire les enfants au </a:t>
            </a:r>
            <a:r>
              <a:rPr lang="fr-FR" sz="1200" kern="1200" noProof="0" dirty="0" err="1">
                <a:solidFill>
                  <a:schemeClr val="tx1"/>
                </a:solidFill>
                <a:effectLst/>
                <a:latin typeface="+mn-lt"/>
                <a:ea typeface="+mn-ea"/>
                <a:cs typeface="+mn-cs"/>
              </a:rPr>
              <a:t>système</a:t>
            </a:r>
            <a:r>
              <a:rPr lang="fr-FR" sz="1200" kern="1200" noProof="0" dirty="0">
                <a:solidFill>
                  <a:schemeClr val="tx1"/>
                </a:solidFill>
                <a:effectLst/>
                <a:latin typeface="+mn-lt"/>
                <a:ea typeface="+mn-ea"/>
                <a:cs typeface="+mn-cs"/>
              </a:rPr>
              <a:t> judiciaire à tout moment, avant ou pendant la </a:t>
            </a:r>
            <a:r>
              <a:rPr lang="fr-FR" sz="1200" kern="1200" noProof="0" dirty="0" err="1">
                <a:solidFill>
                  <a:schemeClr val="tx1"/>
                </a:solidFill>
                <a:effectLst/>
                <a:latin typeface="+mn-lt"/>
                <a:ea typeface="+mn-ea"/>
                <a:cs typeface="+mn-cs"/>
              </a:rPr>
              <a:t>procédure</a:t>
            </a:r>
            <a:r>
              <a:rPr lang="fr-FR" sz="1200" kern="1200" noProof="0" dirty="0">
                <a:solidFill>
                  <a:schemeClr val="tx1"/>
                </a:solidFill>
                <a:effectLst/>
                <a:latin typeface="+mn-lt"/>
                <a:ea typeface="+mn-ea"/>
                <a:cs typeface="+mn-cs"/>
              </a:rPr>
              <a:t> applicable (</a:t>
            </a:r>
            <a:r>
              <a:rPr lang="fr-FR" sz="1200" kern="1200" noProof="0" dirty="0" err="1">
                <a:solidFill>
                  <a:schemeClr val="tx1"/>
                </a:solidFill>
                <a:effectLst/>
                <a:latin typeface="+mn-lt"/>
                <a:ea typeface="+mn-ea"/>
                <a:cs typeface="+mn-cs"/>
              </a:rPr>
              <a:t>déjudiciarisation</a:t>
            </a:r>
            <a:r>
              <a:rPr lang="fr-FR" sz="1200" kern="1200" noProof="0" dirty="0">
                <a:solidFill>
                  <a:schemeClr val="tx1"/>
                </a:solidFill>
                <a:effectLst/>
                <a:latin typeface="+mn-lt"/>
                <a:ea typeface="+mn-ea"/>
                <a:cs typeface="+mn-cs"/>
              </a:rPr>
              <a:t>) ; b) Les mesures s’inscrivant dans le cadre de la </a:t>
            </a:r>
            <a:r>
              <a:rPr lang="fr-FR" sz="1200" kern="1200" noProof="0" dirty="0" err="1">
                <a:solidFill>
                  <a:schemeClr val="tx1"/>
                </a:solidFill>
                <a:effectLst/>
                <a:latin typeface="+mn-lt"/>
                <a:ea typeface="+mn-ea"/>
                <a:cs typeface="+mn-cs"/>
              </a:rPr>
              <a:t>procédure</a:t>
            </a:r>
            <a:r>
              <a:rPr lang="fr-FR" sz="1200" kern="1200" noProof="0" dirty="0">
                <a:solidFill>
                  <a:schemeClr val="tx1"/>
                </a:solidFill>
                <a:effectLst/>
                <a:latin typeface="+mn-lt"/>
                <a:ea typeface="+mn-ea"/>
                <a:cs typeface="+mn-cs"/>
              </a:rPr>
              <a:t> judiciaire.</a:t>
            </a:r>
            <a:r>
              <a:rPr lang="fr-FR" sz="1200" b="0" i="0" u="none" strike="noStrike" kern="1200" baseline="0" noProof="0" dirty="0">
                <a:solidFill>
                  <a:schemeClr val="tx1"/>
                </a:solidFill>
                <a:latin typeface="+mn-lt"/>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noProof="0" dirty="0">
                <a:solidFill>
                  <a:schemeClr val="tx1"/>
                </a:solidFill>
                <a:latin typeface="+mn-lt"/>
                <a:ea typeface="+mn-ea"/>
                <a:cs typeface="+mn-cs"/>
                <a:sym typeface="Wingdings" panose="05000000000000000000" pitchFamily="2" charset="2"/>
              </a:rPr>
              <a:t>§16 . “</a:t>
            </a:r>
            <a:r>
              <a:rPr lang="fr-FR" sz="1200" kern="1200" noProof="0" dirty="0">
                <a:solidFill>
                  <a:schemeClr val="tx1"/>
                </a:solidFill>
                <a:effectLst/>
                <a:latin typeface="+mn-lt"/>
                <a:ea typeface="+mn-ea"/>
                <a:cs typeface="+mn-cs"/>
              </a:rPr>
              <a:t>La </a:t>
            </a:r>
            <a:r>
              <a:rPr lang="fr-FR" sz="1200" kern="1200" noProof="0" dirty="0" err="1">
                <a:solidFill>
                  <a:schemeClr val="tx1"/>
                </a:solidFill>
                <a:effectLst/>
                <a:latin typeface="+mn-lt"/>
                <a:ea typeface="+mn-ea"/>
                <a:cs typeface="+mn-cs"/>
              </a:rPr>
              <a:t>déjudiciarisation</a:t>
            </a:r>
            <a:r>
              <a:rPr lang="fr-FR" sz="1200" kern="1200" noProof="0" dirty="0">
                <a:solidFill>
                  <a:schemeClr val="tx1"/>
                </a:solidFill>
                <a:effectLst/>
                <a:latin typeface="+mn-lt"/>
                <a:ea typeface="+mn-ea"/>
                <a:cs typeface="+mn-cs"/>
              </a:rPr>
              <a:t> devrait </a:t>
            </a:r>
            <a:r>
              <a:rPr lang="fr-FR" sz="1200" kern="1200" noProof="0" dirty="0" err="1">
                <a:solidFill>
                  <a:schemeClr val="tx1"/>
                </a:solidFill>
                <a:effectLst/>
                <a:latin typeface="+mn-lt"/>
                <a:ea typeface="+mn-ea"/>
                <a:cs typeface="+mn-cs"/>
              </a:rPr>
              <a:t>être</a:t>
            </a:r>
            <a:r>
              <a:rPr lang="fr-FR" sz="1200" kern="1200" noProof="0" dirty="0">
                <a:solidFill>
                  <a:schemeClr val="tx1"/>
                </a:solidFill>
                <a:effectLst/>
                <a:latin typeface="+mn-lt"/>
                <a:ea typeface="+mn-ea"/>
                <a:cs typeface="+mn-cs"/>
              </a:rPr>
              <a:t> la solution à </a:t>
            </a:r>
            <a:r>
              <a:rPr lang="fr-FR" sz="1200" kern="1200" noProof="0" dirty="0" err="1">
                <a:solidFill>
                  <a:schemeClr val="tx1"/>
                </a:solidFill>
                <a:effectLst/>
                <a:latin typeface="+mn-lt"/>
                <a:ea typeface="+mn-ea"/>
                <a:cs typeface="+mn-cs"/>
              </a:rPr>
              <a:t>privilégier</a:t>
            </a:r>
            <a:r>
              <a:rPr lang="fr-FR" sz="1200" kern="1200" noProof="0" dirty="0">
                <a:solidFill>
                  <a:schemeClr val="tx1"/>
                </a:solidFill>
                <a:effectLst/>
                <a:latin typeface="+mn-lt"/>
                <a:ea typeface="+mn-ea"/>
                <a:cs typeface="+mn-cs"/>
              </a:rPr>
              <a:t> dans la </a:t>
            </a:r>
            <a:r>
              <a:rPr lang="fr-FR" sz="1200" kern="1200" noProof="0" dirty="0" err="1">
                <a:solidFill>
                  <a:schemeClr val="tx1"/>
                </a:solidFill>
                <a:effectLst/>
                <a:latin typeface="+mn-lt"/>
                <a:ea typeface="+mn-ea"/>
                <a:cs typeface="+mn-cs"/>
              </a:rPr>
              <a:t>majorite</a:t>
            </a:r>
            <a:r>
              <a:rPr lang="fr-FR" sz="1200" kern="1200" noProof="0" dirty="0">
                <a:solidFill>
                  <a:schemeClr val="tx1"/>
                </a:solidFill>
                <a:effectLst/>
                <a:latin typeface="+mn-lt"/>
                <a:ea typeface="+mn-ea"/>
                <a:cs typeface="+mn-cs"/>
              </a:rPr>
              <a:t>́ des affaires concernant des enfants</a:t>
            </a:r>
            <a:r>
              <a:rPr lang="fr-FR" sz="1200" b="0" i="0" u="none" strike="noStrike" kern="1200" baseline="0" noProof="0" dirty="0">
                <a:solidFill>
                  <a:schemeClr val="tx1"/>
                </a:solidFill>
                <a:latin typeface="+mn-lt"/>
                <a:ea typeface="+mn-ea"/>
                <a:cs typeface="+mn-cs"/>
                <a:sym typeface="Wingdings" panose="05000000000000000000" pitchFamily="2" charset="2"/>
              </a:rPr>
              <a:t>”, elle devrait être utilisée pour un large éventail d'infractions (même les plus graves, lorsque cela est approprié) et les possibilités de déjudiciarisation devraient être ouvertes à différents stades de la procédure. Ces mesures doivent respecter les droits fondamentaux de l'enfant et la sécurité juridique, c'est pourquoi le Comité énumère plusieurs conditions (consentement libre et volontaire, assistance juridique, etc.)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noProof="0" dirty="0">
                <a:solidFill>
                  <a:schemeClr val="tx1"/>
                </a:solidFill>
                <a:latin typeface="+mn-lt"/>
                <a:ea typeface="+mn-ea"/>
                <a:cs typeface="+mn-cs"/>
                <a:sym typeface="Wingdings" panose="05000000000000000000" pitchFamily="2" charset="2"/>
              </a:rPr>
              <a:t>§19 </a:t>
            </a:r>
            <a:r>
              <a:rPr lang="fr-FR" sz="1200" b="0" kern="1200" noProof="0" dirty="0">
                <a:solidFill>
                  <a:schemeClr val="tx1"/>
                </a:solidFill>
                <a:effectLst/>
                <a:latin typeface="+mn-lt"/>
                <a:ea typeface="+mn-ea"/>
                <a:cs typeface="+mn-cs"/>
              </a:rPr>
              <a:t>Interventions dans le cadre de la </a:t>
            </a:r>
            <a:r>
              <a:rPr lang="fr-FR" sz="1200" b="0" kern="1200" noProof="0" dirty="0" err="1">
                <a:solidFill>
                  <a:schemeClr val="tx1"/>
                </a:solidFill>
                <a:effectLst/>
                <a:latin typeface="+mn-lt"/>
                <a:ea typeface="+mn-ea"/>
                <a:cs typeface="+mn-cs"/>
              </a:rPr>
              <a:t>procédure</a:t>
            </a:r>
            <a:r>
              <a:rPr lang="fr-FR" sz="1200" b="0" kern="1200" noProof="0" dirty="0">
                <a:solidFill>
                  <a:schemeClr val="tx1"/>
                </a:solidFill>
                <a:effectLst/>
                <a:latin typeface="+mn-lt"/>
                <a:ea typeface="+mn-ea"/>
                <a:cs typeface="+mn-cs"/>
              </a:rPr>
              <a:t> judiciaire (jugement)</a:t>
            </a:r>
            <a:r>
              <a:rPr lang="fr-FR" sz="1200" b="0" i="0" u="none" strike="noStrike" kern="1200" baseline="0" noProof="0" dirty="0">
                <a:solidFill>
                  <a:schemeClr val="tx1"/>
                </a:solidFill>
                <a:effectLst/>
                <a:latin typeface="+mn-lt"/>
                <a:ea typeface="+mn-ea"/>
                <a:cs typeface="+mn-cs"/>
              </a:rPr>
              <a:t> : </a:t>
            </a:r>
            <a:r>
              <a:rPr lang="fr-FR" sz="1200" b="0" i="0" u="none" strike="noStrike" kern="1200" baseline="0" noProof="0" dirty="0">
                <a:solidFill>
                  <a:schemeClr val="tx1"/>
                </a:solidFill>
                <a:latin typeface="+mn-lt"/>
                <a:ea typeface="+mn-ea"/>
                <a:cs typeface="+mn-cs"/>
                <a:sym typeface="Wingdings" panose="05000000000000000000" pitchFamily="2" charset="2"/>
              </a:rPr>
              <a:t>“L</a:t>
            </a:r>
            <a:r>
              <a:rPr lang="fr-FR" sz="1200" kern="1200" noProof="0" dirty="0">
                <a:solidFill>
                  <a:schemeClr val="tx1"/>
                </a:solidFill>
                <a:effectLst/>
                <a:latin typeface="+mn-lt"/>
                <a:ea typeface="+mn-ea"/>
                <a:cs typeface="+mn-cs"/>
              </a:rPr>
              <a:t>e </a:t>
            </a:r>
            <a:r>
              <a:rPr lang="fr-FR" sz="1200" kern="1200" noProof="0" dirty="0" err="1">
                <a:solidFill>
                  <a:schemeClr val="tx1"/>
                </a:solidFill>
                <a:effectLst/>
                <a:latin typeface="+mn-lt"/>
                <a:ea typeface="+mn-ea"/>
                <a:cs typeface="+mn-cs"/>
              </a:rPr>
              <a:t>système</a:t>
            </a:r>
            <a:r>
              <a:rPr lang="fr-FR" sz="1200" kern="1200" noProof="0" dirty="0">
                <a:solidFill>
                  <a:schemeClr val="tx1"/>
                </a:solidFill>
                <a:effectLst/>
                <a:latin typeface="+mn-lt"/>
                <a:ea typeface="+mn-ea"/>
                <a:cs typeface="+mn-cs"/>
              </a:rPr>
              <a:t> de justice pour enfants devrait offrir des </a:t>
            </a:r>
            <a:r>
              <a:rPr lang="fr-FR" sz="1200" kern="1200" noProof="0" dirty="0" err="1">
                <a:solidFill>
                  <a:schemeClr val="tx1"/>
                </a:solidFill>
                <a:effectLst/>
                <a:latin typeface="+mn-lt"/>
                <a:ea typeface="+mn-ea"/>
                <a:cs typeface="+mn-cs"/>
              </a:rPr>
              <a:t>possibilités</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étendues</a:t>
            </a:r>
            <a:r>
              <a:rPr lang="fr-FR" sz="1200" kern="1200" noProof="0" dirty="0">
                <a:solidFill>
                  <a:schemeClr val="tx1"/>
                </a:solidFill>
                <a:effectLst/>
                <a:latin typeface="+mn-lt"/>
                <a:ea typeface="+mn-ea"/>
                <a:cs typeface="+mn-cs"/>
              </a:rPr>
              <a:t> d’appliquer des mesures sociales et </a:t>
            </a:r>
            <a:r>
              <a:rPr lang="fr-FR" sz="1200" kern="1200" noProof="0" dirty="0" err="1">
                <a:solidFill>
                  <a:schemeClr val="tx1"/>
                </a:solidFill>
                <a:effectLst/>
                <a:latin typeface="+mn-lt"/>
                <a:ea typeface="+mn-ea"/>
                <a:cs typeface="+mn-cs"/>
              </a:rPr>
              <a:t>éducatives</a:t>
            </a:r>
            <a:r>
              <a:rPr lang="fr-FR" sz="1200" kern="1200" noProof="0" dirty="0">
                <a:solidFill>
                  <a:schemeClr val="tx1"/>
                </a:solidFill>
                <a:effectLst/>
                <a:latin typeface="+mn-lt"/>
                <a:ea typeface="+mn-ea"/>
                <a:cs typeface="+mn-cs"/>
              </a:rPr>
              <a:t> et limiter strictement le recours à la privation de </a:t>
            </a:r>
            <a:r>
              <a:rPr lang="fr-FR" sz="1200" kern="1200" noProof="0" dirty="0" err="1">
                <a:solidFill>
                  <a:schemeClr val="tx1"/>
                </a:solidFill>
                <a:effectLst/>
                <a:latin typeface="+mn-lt"/>
                <a:ea typeface="+mn-ea"/>
                <a:cs typeface="+mn-cs"/>
              </a:rPr>
              <a:t>liberte</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dès</a:t>
            </a:r>
            <a:r>
              <a:rPr lang="fr-FR" sz="1200" kern="1200" noProof="0" dirty="0">
                <a:solidFill>
                  <a:schemeClr val="tx1"/>
                </a:solidFill>
                <a:effectLst/>
                <a:latin typeface="+mn-lt"/>
                <a:ea typeface="+mn-ea"/>
                <a:cs typeface="+mn-cs"/>
              </a:rPr>
              <a:t> l’arrestation et pendant toute la </a:t>
            </a:r>
            <a:r>
              <a:rPr lang="fr-FR" sz="1200" kern="1200" noProof="0" dirty="0" err="1">
                <a:solidFill>
                  <a:schemeClr val="tx1"/>
                </a:solidFill>
                <a:effectLst/>
                <a:latin typeface="+mn-lt"/>
                <a:ea typeface="+mn-ea"/>
                <a:cs typeface="+mn-cs"/>
              </a:rPr>
              <a:t>procédure</a:t>
            </a:r>
            <a:r>
              <a:rPr lang="fr-FR" sz="1200" kern="1200" noProof="0" dirty="0">
                <a:solidFill>
                  <a:schemeClr val="tx1"/>
                </a:solidFill>
                <a:effectLst/>
                <a:latin typeface="+mn-lt"/>
                <a:ea typeface="+mn-ea"/>
                <a:cs typeface="+mn-cs"/>
              </a:rPr>
              <a:t> ainsi que dans le cadre de la </a:t>
            </a:r>
            <a:r>
              <a:rPr lang="fr-FR" sz="1200" kern="1200" noProof="0" dirty="0" err="1">
                <a:solidFill>
                  <a:schemeClr val="tx1"/>
                </a:solidFill>
                <a:effectLst/>
                <a:latin typeface="+mn-lt"/>
                <a:ea typeface="+mn-ea"/>
                <a:cs typeface="+mn-cs"/>
              </a:rPr>
              <a:t>détermination</a:t>
            </a:r>
            <a:r>
              <a:rPr lang="fr-FR" sz="1200" kern="1200" noProof="0" dirty="0">
                <a:solidFill>
                  <a:schemeClr val="tx1"/>
                </a:solidFill>
                <a:effectLst/>
                <a:latin typeface="+mn-lt"/>
                <a:ea typeface="+mn-ea"/>
                <a:cs typeface="+mn-cs"/>
              </a:rPr>
              <a:t> de la peine. Les </a:t>
            </a:r>
            <a:r>
              <a:rPr lang="fr-FR" sz="1200" kern="1200" noProof="0" dirty="0" err="1">
                <a:solidFill>
                  <a:schemeClr val="tx1"/>
                </a:solidFill>
                <a:effectLst/>
                <a:latin typeface="+mn-lt"/>
                <a:ea typeface="+mn-ea"/>
                <a:cs typeface="+mn-cs"/>
              </a:rPr>
              <a:t>États</a:t>
            </a:r>
            <a:r>
              <a:rPr lang="fr-FR" sz="1200" kern="1200" noProof="0" dirty="0">
                <a:solidFill>
                  <a:schemeClr val="tx1"/>
                </a:solidFill>
                <a:effectLst/>
                <a:latin typeface="+mn-lt"/>
                <a:ea typeface="+mn-ea"/>
                <a:cs typeface="+mn-cs"/>
              </a:rPr>
              <a:t> parties devraient se doter d’un service de probation ou d’un organisme analogue disposant d’un personnel qualifié pour garantir l’utilisation maximale et efficace de mesures telles que les ordonnances de supervision et d’orientation, la mise à l’</a:t>
            </a:r>
            <a:r>
              <a:rPr lang="fr-FR" sz="1200" kern="1200" noProof="0" dirty="0" err="1">
                <a:solidFill>
                  <a:schemeClr val="tx1"/>
                </a:solidFill>
                <a:effectLst/>
                <a:latin typeface="+mn-lt"/>
                <a:ea typeface="+mn-ea"/>
                <a:cs typeface="+mn-cs"/>
              </a:rPr>
              <a:t>épreuve</a:t>
            </a:r>
            <a:r>
              <a:rPr lang="fr-FR" sz="1200" kern="1200" noProof="0" dirty="0">
                <a:solidFill>
                  <a:schemeClr val="tx1"/>
                </a:solidFill>
                <a:effectLst/>
                <a:latin typeface="+mn-lt"/>
                <a:ea typeface="+mn-ea"/>
                <a:cs typeface="+mn-cs"/>
              </a:rPr>
              <a:t>, la surveillance par la </a:t>
            </a:r>
            <a:r>
              <a:rPr lang="fr-FR" sz="1200" kern="1200" noProof="0" dirty="0" err="1">
                <a:solidFill>
                  <a:schemeClr val="tx1"/>
                </a:solidFill>
                <a:effectLst/>
                <a:latin typeface="+mn-lt"/>
                <a:ea typeface="+mn-ea"/>
                <a:cs typeface="+mn-cs"/>
              </a:rPr>
              <a:t>communaute</a:t>
            </a:r>
            <a:r>
              <a:rPr lang="fr-FR" sz="1200" kern="1200" noProof="0" dirty="0">
                <a:solidFill>
                  <a:schemeClr val="tx1"/>
                </a:solidFill>
                <a:effectLst/>
                <a:latin typeface="+mn-lt"/>
                <a:ea typeface="+mn-ea"/>
                <a:cs typeface="+mn-cs"/>
              </a:rPr>
              <a:t>́ ou l’obligation de se </a:t>
            </a:r>
            <a:r>
              <a:rPr lang="fr-FR" sz="1200" kern="1200" noProof="0" dirty="0" err="1">
                <a:solidFill>
                  <a:schemeClr val="tx1"/>
                </a:solidFill>
                <a:effectLst/>
                <a:latin typeface="+mn-lt"/>
                <a:ea typeface="+mn-ea"/>
                <a:cs typeface="+mn-cs"/>
              </a:rPr>
              <a:t>présenter</a:t>
            </a:r>
            <a:r>
              <a:rPr lang="fr-FR" sz="1200" kern="1200" noProof="0" dirty="0">
                <a:solidFill>
                  <a:schemeClr val="tx1"/>
                </a:solidFill>
                <a:effectLst/>
                <a:latin typeface="+mn-lt"/>
                <a:ea typeface="+mn-ea"/>
                <a:cs typeface="+mn-cs"/>
              </a:rPr>
              <a:t> chaque jour dans un centre et des </a:t>
            </a:r>
            <a:r>
              <a:rPr lang="fr-FR" sz="1200" kern="1200" noProof="0" dirty="0" err="1">
                <a:solidFill>
                  <a:schemeClr val="tx1"/>
                </a:solidFill>
                <a:effectLst/>
                <a:latin typeface="+mn-lt"/>
                <a:ea typeface="+mn-ea"/>
                <a:cs typeface="+mn-cs"/>
              </a:rPr>
              <a:t>possibilités</a:t>
            </a:r>
            <a:r>
              <a:rPr lang="fr-FR" sz="1200" kern="1200" noProof="0" dirty="0">
                <a:solidFill>
                  <a:schemeClr val="tx1"/>
                </a:solidFill>
                <a:effectLst/>
                <a:latin typeface="+mn-lt"/>
                <a:ea typeface="+mn-ea"/>
                <a:cs typeface="+mn-cs"/>
              </a:rPr>
              <a:t> de </a:t>
            </a:r>
            <a:r>
              <a:rPr lang="fr-FR" sz="1200" kern="1200" noProof="0" dirty="0" err="1">
                <a:solidFill>
                  <a:schemeClr val="tx1"/>
                </a:solidFill>
                <a:effectLst/>
                <a:latin typeface="+mn-lt"/>
                <a:ea typeface="+mn-ea"/>
                <a:cs typeface="+mn-cs"/>
              </a:rPr>
              <a:t>libération</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anticipée</a:t>
            </a:r>
            <a:r>
              <a:rPr lang="fr-FR" sz="1200" kern="1200" noProof="0" dirty="0">
                <a:solidFill>
                  <a:schemeClr val="tx1"/>
                </a:solidFill>
                <a:effectLst/>
                <a:latin typeface="+mn-lt"/>
                <a:ea typeface="+mn-ea"/>
                <a:cs typeface="+mn-cs"/>
              </a:rPr>
              <a:t> </a:t>
            </a:r>
            <a:r>
              <a:rPr lang="fr-FR" sz="1200" b="0" i="0" u="none" strike="noStrike" kern="1200" baseline="0" noProof="0" dirty="0">
                <a:solidFill>
                  <a:schemeClr val="tx1"/>
                </a:solidFill>
                <a:latin typeface="+mn-lt"/>
                <a:ea typeface="+mn-ea"/>
                <a:cs typeface="+mn-cs"/>
                <a:sym typeface="Wingdings" panose="05000000000000000000" pitchFamily="2" charset="2"/>
              </a:rPr>
              <a:t>”. Autres apports dans la partie E des commentaires généraux sur les mesures: “</a:t>
            </a:r>
            <a:r>
              <a:rPr lang="fr-FR" sz="1200" kern="1200" noProof="0" dirty="0">
                <a:solidFill>
                  <a:schemeClr val="tx1"/>
                </a:solidFill>
                <a:effectLst/>
                <a:latin typeface="+mn-lt"/>
                <a:ea typeface="+mn-ea"/>
                <a:cs typeface="+mn-cs"/>
              </a:rPr>
              <a:t>les </a:t>
            </a:r>
            <a:r>
              <a:rPr lang="fr-FR" sz="1200" kern="1200" noProof="0" dirty="0" err="1">
                <a:solidFill>
                  <a:schemeClr val="tx1"/>
                </a:solidFill>
                <a:effectLst/>
                <a:latin typeface="+mn-lt"/>
                <a:ea typeface="+mn-ea"/>
                <a:cs typeface="+mn-cs"/>
              </a:rPr>
              <a:t>autorités</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compétentes</a:t>
            </a:r>
            <a:r>
              <a:rPr lang="fr-FR" sz="1200" kern="1200" noProof="0" dirty="0">
                <a:solidFill>
                  <a:schemeClr val="tx1"/>
                </a:solidFill>
                <a:effectLst/>
                <a:latin typeface="+mn-lt"/>
                <a:ea typeface="+mn-ea"/>
                <a:cs typeface="+mn-cs"/>
              </a:rPr>
              <a:t> − le procureur dans la plupart des </a:t>
            </a:r>
            <a:r>
              <a:rPr lang="fr-FR" sz="1200" kern="1200" noProof="0" dirty="0" err="1">
                <a:solidFill>
                  <a:schemeClr val="tx1"/>
                </a:solidFill>
                <a:effectLst/>
                <a:latin typeface="+mn-lt"/>
                <a:ea typeface="+mn-ea"/>
                <a:cs typeface="+mn-cs"/>
              </a:rPr>
              <a:t>États</a:t>
            </a:r>
            <a:r>
              <a:rPr lang="fr-FR" sz="1200" kern="1200" noProof="0" dirty="0">
                <a:solidFill>
                  <a:schemeClr val="tx1"/>
                </a:solidFill>
                <a:effectLst/>
                <a:latin typeface="+mn-lt"/>
                <a:ea typeface="+mn-ea"/>
                <a:cs typeface="+mn-cs"/>
              </a:rPr>
              <a:t> − devraient </a:t>
            </a:r>
            <a:r>
              <a:rPr lang="fr-FR" sz="1200" kern="1200" noProof="0" dirty="0" err="1">
                <a:solidFill>
                  <a:schemeClr val="tx1"/>
                </a:solidFill>
                <a:effectLst/>
                <a:latin typeface="+mn-lt"/>
                <a:ea typeface="+mn-ea"/>
                <a:cs typeface="+mn-cs"/>
              </a:rPr>
              <a:t>réfléchir</a:t>
            </a:r>
            <a:r>
              <a:rPr lang="fr-FR" sz="1200" kern="1200" noProof="0" dirty="0">
                <a:solidFill>
                  <a:schemeClr val="tx1"/>
                </a:solidFill>
                <a:effectLst/>
                <a:latin typeface="+mn-lt"/>
                <a:ea typeface="+mn-ea"/>
                <a:cs typeface="+mn-cs"/>
              </a:rPr>
              <a:t> constamment à la </a:t>
            </a:r>
            <a:r>
              <a:rPr lang="fr-FR" sz="1200" kern="1200" noProof="0" dirty="0" err="1">
                <a:solidFill>
                  <a:schemeClr val="tx1"/>
                </a:solidFill>
                <a:effectLst/>
                <a:latin typeface="+mn-lt"/>
                <a:ea typeface="+mn-ea"/>
                <a:cs typeface="+mn-cs"/>
              </a:rPr>
              <a:t>manière</a:t>
            </a:r>
            <a:r>
              <a:rPr lang="fr-FR" sz="1200" kern="1200" noProof="0" dirty="0">
                <a:solidFill>
                  <a:schemeClr val="tx1"/>
                </a:solidFill>
                <a:effectLst/>
                <a:latin typeface="+mn-lt"/>
                <a:ea typeface="+mn-ea"/>
                <a:cs typeface="+mn-cs"/>
              </a:rPr>
              <a:t> d’</a:t>
            </a:r>
            <a:r>
              <a:rPr lang="fr-FR" sz="1200" kern="1200" noProof="0" dirty="0" err="1">
                <a:solidFill>
                  <a:schemeClr val="tx1"/>
                </a:solidFill>
                <a:effectLst/>
                <a:latin typeface="+mn-lt"/>
                <a:ea typeface="+mn-ea"/>
                <a:cs typeface="+mn-cs"/>
              </a:rPr>
              <a:t>épargner</a:t>
            </a:r>
            <a:r>
              <a:rPr lang="fr-FR" sz="1200" kern="1200" noProof="0" dirty="0">
                <a:solidFill>
                  <a:schemeClr val="tx1"/>
                </a:solidFill>
                <a:effectLst/>
                <a:latin typeface="+mn-lt"/>
                <a:ea typeface="+mn-ea"/>
                <a:cs typeface="+mn-cs"/>
              </a:rPr>
              <a:t> à l’enfant une </a:t>
            </a:r>
            <a:r>
              <a:rPr lang="fr-FR" sz="1200" kern="1200" noProof="0" dirty="0" err="1">
                <a:solidFill>
                  <a:schemeClr val="tx1"/>
                </a:solidFill>
                <a:effectLst/>
                <a:latin typeface="+mn-lt"/>
                <a:ea typeface="+mn-ea"/>
                <a:cs typeface="+mn-cs"/>
              </a:rPr>
              <a:t>procédure</a:t>
            </a:r>
            <a:r>
              <a:rPr lang="fr-FR" sz="1200" kern="1200" noProof="0" dirty="0">
                <a:solidFill>
                  <a:schemeClr val="tx1"/>
                </a:solidFill>
                <a:effectLst/>
                <a:latin typeface="+mn-lt"/>
                <a:ea typeface="+mn-ea"/>
                <a:cs typeface="+mn-cs"/>
              </a:rPr>
              <a:t> judiciaire ou une condamnation, par des mesures de </a:t>
            </a:r>
            <a:r>
              <a:rPr lang="fr-FR" sz="1200" kern="1200" noProof="0" dirty="0" err="1">
                <a:solidFill>
                  <a:schemeClr val="tx1"/>
                </a:solidFill>
                <a:effectLst/>
                <a:latin typeface="+mn-lt"/>
                <a:ea typeface="+mn-ea"/>
                <a:cs typeface="+mn-cs"/>
              </a:rPr>
              <a:t>déjudiciarisation</a:t>
            </a:r>
            <a:r>
              <a:rPr lang="fr-FR" sz="1200" kern="1200" noProof="0" dirty="0">
                <a:solidFill>
                  <a:schemeClr val="tx1"/>
                </a:solidFill>
                <a:effectLst/>
                <a:latin typeface="+mn-lt"/>
                <a:ea typeface="+mn-ea"/>
                <a:cs typeface="+mn-cs"/>
              </a:rPr>
              <a:t> et d’autres dispositions. </a:t>
            </a:r>
            <a:r>
              <a:rPr lang="fr-FR" sz="1200" b="0" i="0" u="none" strike="noStrike" kern="1200" baseline="0" noProof="0" dirty="0">
                <a:solidFill>
                  <a:schemeClr val="tx1"/>
                </a:solidFill>
                <a:latin typeface="+mn-lt"/>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noProof="0" dirty="0">
                <a:solidFill>
                  <a:schemeClr val="tx1"/>
                </a:solidFill>
                <a:latin typeface="+mn-lt"/>
                <a:ea typeface="+mn-ea"/>
                <a:cs typeface="+mn-cs"/>
                <a:sym typeface="Wingdings" panose="05000000000000000000" pitchFamily="2" charset="2"/>
              </a:rPr>
              <a:t>§75 : pas de </a:t>
            </a:r>
            <a:r>
              <a:rPr lang="fr-FR" sz="1200" b="0" i="0" u="none" strike="noStrike" kern="1200" baseline="0" noProof="0" dirty="0" err="1">
                <a:solidFill>
                  <a:schemeClr val="tx1"/>
                </a:solidFill>
                <a:latin typeface="+mn-lt"/>
                <a:ea typeface="+mn-ea"/>
                <a:cs typeface="+mn-cs"/>
                <a:sym typeface="Wingdings" panose="05000000000000000000" pitchFamily="2" charset="2"/>
              </a:rPr>
              <a:t>chatiments</a:t>
            </a:r>
            <a:r>
              <a:rPr lang="fr-FR" sz="1200" b="0" i="0" u="none" strike="noStrike" kern="1200" baseline="0" noProof="0" dirty="0">
                <a:solidFill>
                  <a:schemeClr val="tx1"/>
                </a:solidFill>
                <a:latin typeface="+mn-lt"/>
                <a:ea typeface="+mn-ea"/>
                <a:cs typeface="+mn-cs"/>
                <a:sym typeface="Wingdings" panose="05000000000000000000" pitchFamily="2" charset="2"/>
              </a:rPr>
              <a:t> corporels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noProof="0" dirty="0">
                <a:solidFill>
                  <a:schemeClr val="tx1"/>
                </a:solidFill>
                <a:latin typeface="+mn-lt"/>
                <a:ea typeface="+mn-ea"/>
                <a:cs typeface="+mn-cs"/>
                <a:sym typeface="Wingdings" panose="05000000000000000000" pitchFamily="2" charset="2"/>
              </a:rPr>
              <a:t>§76: “L</a:t>
            </a:r>
            <a:r>
              <a:rPr lang="fr-FR" sz="1200" kern="1200" noProof="0" dirty="0">
                <a:solidFill>
                  <a:schemeClr val="tx1"/>
                </a:solidFill>
                <a:effectLst/>
                <a:latin typeface="+mn-lt"/>
                <a:ea typeface="+mn-ea"/>
                <a:cs typeface="+mn-cs"/>
              </a:rPr>
              <a:t>a </a:t>
            </a:r>
            <a:r>
              <a:rPr lang="fr-FR" sz="1200" kern="1200" noProof="0" dirty="0" err="1">
                <a:solidFill>
                  <a:schemeClr val="tx1"/>
                </a:solidFill>
                <a:effectLst/>
                <a:latin typeface="+mn-lt"/>
                <a:ea typeface="+mn-ea"/>
                <a:cs typeface="+mn-cs"/>
              </a:rPr>
              <a:t>réaction</a:t>
            </a:r>
            <a:r>
              <a:rPr lang="fr-FR" sz="1200" kern="1200" noProof="0" dirty="0">
                <a:solidFill>
                  <a:schemeClr val="tx1"/>
                </a:solidFill>
                <a:effectLst/>
                <a:latin typeface="+mn-lt"/>
                <a:ea typeface="+mn-ea"/>
                <a:cs typeface="+mn-cs"/>
              </a:rPr>
              <a:t> à une infraction devrait toujours </a:t>
            </a:r>
            <a:r>
              <a:rPr lang="fr-FR" sz="1200" kern="1200" noProof="0" dirty="0" err="1">
                <a:solidFill>
                  <a:schemeClr val="tx1"/>
                </a:solidFill>
                <a:effectLst/>
                <a:latin typeface="+mn-lt"/>
                <a:ea typeface="+mn-ea"/>
                <a:cs typeface="+mn-cs"/>
              </a:rPr>
              <a:t>être</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proportionnée</a:t>
            </a:r>
            <a:r>
              <a:rPr lang="fr-FR" sz="1200" kern="1200" noProof="0" dirty="0">
                <a:solidFill>
                  <a:schemeClr val="tx1"/>
                </a:solidFill>
                <a:effectLst/>
                <a:latin typeface="+mn-lt"/>
                <a:ea typeface="+mn-ea"/>
                <a:cs typeface="+mn-cs"/>
              </a:rPr>
              <a:t> non seulement aux circonstances et à la gravité de l’acte commis, mais aussi à la situation personnelle de l’enfant (</a:t>
            </a:r>
            <a:r>
              <a:rPr lang="fr-FR" sz="1200" kern="1200" noProof="0" dirty="0" err="1">
                <a:solidFill>
                  <a:schemeClr val="tx1"/>
                </a:solidFill>
                <a:effectLst/>
                <a:latin typeface="+mn-lt"/>
                <a:ea typeface="+mn-ea"/>
                <a:cs typeface="+mn-cs"/>
              </a:rPr>
              <a:t>âge</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responsabilite</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atténuée</a:t>
            </a:r>
            <a:r>
              <a:rPr lang="fr-FR" sz="1200" kern="1200" noProof="0" dirty="0">
                <a:solidFill>
                  <a:schemeClr val="tx1"/>
                </a:solidFill>
                <a:effectLst/>
                <a:latin typeface="+mn-lt"/>
                <a:ea typeface="+mn-ea"/>
                <a:cs typeface="+mn-cs"/>
              </a:rPr>
              <a:t>, circonstances et besoins, y compris, s’il y a lieu, les besoins en soins de santé mentale) et aux divers besoins de la </a:t>
            </a:r>
            <a:r>
              <a:rPr lang="fr-FR" sz="1200" kern="1200" noProof="0" dirty="0" err="1">
                <a:solidFill>
                  <a:schemeClr val="tx1"/>
                </a:solidFill>
                <a:effectLst/>
                <a:latin typeface="+mn-lt"/>
                <a:ea typeface="+mn-ea"/>
                <a:cs typeface="+mn-cs"/>
              </a:rPr>
              <a:t>sociéte</a:t>
            </a:r>
            <a:r>
              <a:rPr lang="fr-FR" sz="1200" kern="1200" noProof="0" dirty="0">
                <a:solidFill>
                  <a:schemeClr val="tx1"/>
                </a:solidFill>
                <a:effectLst/>
                <a:latin typeface="+mn-lt"/>
                <a:ea typeface="+mn-ea"/>
                <a:cs typeface="+mn-cs"/>
              </a:rPr>
              <a:t>́, en particulier les besoins à long terme. Une approche exclusivement </a:t>
            </a:r>
            <a:r>
              <a:rPr lang="fr-FR" sz="1200" kern="1200" noProof="0" dirty="0" err="1">
                <a:solidFill>
                  <a:schemeClr val="tx1"/>
                </a:solidFill>
                <a:effectLst/>
                <a:latin typeface="+mn-lt"/>
                <a:ea typeface="+mn-ea"/>
                <a:cs typeface="+mn-cs"/>
              </a:rPr>
              <a:t>répressive</a:t>
            </a:r>
            <a:r>
              <a:rPr lang="fr-FR" sz="1200" kern="1200" noProof="0" dirty="0">
                <a:solidFill>
                  <a:schemeClr val="tx1"/>
                </a:solidFill>
                <a:effectLst/>
                <a:latin typeface="+mn-lt"/>
                <a:ea typeface="+mn-ea"/>
                <a:cs typeface="+mn-cs"/>
              </a:rPr>
              <a:t> n’est pas conforme aux principes de la justice pour enfants </a:t>
            </a:r>
            <a:r>
              <a:rPr lang="fr-FR" sz="1200" kern="1200" noProof="0" dirty="0" err="1">
                <a:solidFill>
                  <a:schemeClr val="tx1"/>
                </a:solidFill>
                <a:effectLst/>
                <a:latin typeface="+mn-lt"/>
                <a:ea typeface="+mn-ea"/>
                <a:cs typeface="+mn-cs"/>
              </a:rPr>
              <a:t>énoncés</a:t>
            </a:r>
            <a:r>
              <a:rPr lang="fr-FR" sz="1200" kern="1200" noProof="0" dirty="0">
                <a:solidFill>
                  <a:schemeClr val="tx1"/>
                </a:solidFill>
                <a:effectLst/>
                <a:latin typeface="+mn-lt"/>
                <a:ea typeface="+mn-ea"/>
                <a:cs typeface="+mn-cs"/>
              </a:rPr>
              <a:t> au paragraphe 1 de l’article 40 de la Convention </a:t>
            </a:r>
            <a:r>
              <a:rPr lang="fr-FR" sz="1200" b="0" i="0" u="none" strike="noStrike" kern="1200" baseline="0" noProof="0" dirty="0">
                <a:solidFill>
                  <a:schemeClr val="tx1"/>
                </a:solidFill>
                <a:latin typeface="+mn-lt"/>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strike="noStrike" kern="1200" baseline="0" noProof="0" dirty="0">
              <a:solidFill>
                <a:schemeClr val="tx1"/>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noProof="0" dirty="0">
                <a:solidFill>
                  <a:schemeClr val="tx1"/>
                </a:solidFill>
                <a:latin typeface="+mn-lt"/>
                <a:ea typeface="+mn-ea"/>
                <a:cs typeface="+mn-cs"/>
                <a:sym typeface="Wingdings" panose="05000000000000000000" pitchFamily="2" charset="2"/>
              </a:rPr>
              <a:t>C. </a:t>
            </a:r>
            <a:r>
              <a:rPr lang="fr-FR" sz="1200" b="1" kern="1200" noProof="0" dirty="0" err="1">
                <a:solidFill>
                  <a:schemeClr val="tx1"/>
                </a:solidFill>
                <a:effectLst/>
                <a:latin typeface="+mn-lt"/>
                <a:ea typeface="+mn-ea"/>
                <a:cs typeface="+mn-cs"/>
              </a:rPr>
              <a:t>Âge</a:t>
            </a:r>
            <a:r>
              <a:rPr lang="fr-FR" sz="1200" b="1" kern="1200" noProof="0" dirty="0">
                <a:solidFill>
                  <a:schemeClr val="tx1"/>
                </a:solidFill>
                <a:effectLst/>
                <a:latin typeface="+mn-lt"/>
                <a:ea typeface="+mn-ea"/>
                <a:cs typeface="+mn-cs"/>
              </a:rPr>
              <a:t> et </a:t>
            </a:r>
            <a:r>
              <a:rPr lang="fr-FR" sz="1200" b="1" kern="1200" noProof="0" dirty="0" err="1">
                <a:solidFill>
                  <a:schemeClr val="tx1"/>
                </a:solidFill>
                <a:effectLst/>
                <a:latin typeface="+mn-lt"/>
                <a:ea typeface="+mn-ea"/>
                <a:cs typeface="+mn-cs"/>
              </a:rPr>
              <a:t>systèmes</a:t>
            </a:r>
            <a:r>
              <a:rPr lang="fr-FR" sz="1200" b="1" kern="1200" noProof="0" dirty="0">
                <a:solidFill>
                  <a:schemeClr val="tx1"/>
                </a:solidFill>
                <a:effectLst/>
                <a:latin typeface="+mn-lt"/>
                <a:ea typeface="+mn-ea"/>
                <a:cs typeface="+mn-cs"/>
              </a:rPr>
              <a:t> de justice pour enfants  : </a:t>
            </a:r>
            <a:r>
              <a:rPr lang="fr-FR" sz="1200" b="0" kern="1200" noProof="0" dirty="0">
                <a:solidFill>
                  <a:schemeClr val="tx1"/>
                </a:solidFill>
                <a:effectLst/>
                <a:latin typeface="+mn-lt"/>
                <a:ea typeface="+mn-ea"/>
                <a:cs typeface="+mn-cs"/>
              </a:rPr>
              <a:t>slide suivante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D. Garanties d’un </a:t>
            </a:r>
            <a:r>
              <a:rPr lang="fr-FR" sz="1200" b="1" kern="1200" noProof="0" dirty="0" err="1">
                <a:solidFill>
                  <a:schemeClr val="tx1"/>
                </a:solidFill>
                <a:effectLst/>
                <a:latin typeface="+mn-lt"/>
                <a:ea typeface="+mn-ea"/>
                <a:cs typeface="+mn-cs"/>
              </a:rPr>
              <a:t>procès</a:t>
            </a:r>
            <a:r>
              <a:rPr lang="fr-FR" sz="1200" b="1" kern="1200" noProof="0" dirty="0">
                <a:solidFill>
                  <a:schemeClr val="tx1"/>
                </a:solidFill>
                <a:effectLst/>
                <a:latin typeface="+mn-lt"/>
                <a:ea typeface="+mn-ea"/>
                <a:cs typeface="+mn-cs"/>
              </a:rPr>
              <a:t> </a:t>
            </a:r>
            <a:r>
              <a:rPr lang="fr-FR" sz="1200" b="1" kern="1200" noProof="0" dirty="0" err="1">
                <a:solidFill>
                  <a:schemeClr val="tx1"/>
                </a:solidFill>
                <a:effectLst/>
                <a:latin typeface="+mn-lt"/>
                <a:ea typeface="+mn-ea"/>
                <a:cs typeface="+mn-cs"/>
              </a:rPr>
              <a:t>équitable</a:t>
            </a:r>
            <a:r>
              <a:rPr lang="fr-FR" sz="1200" b="1" kern="1200" noProof="0" dirty="0">
                <a:solidFill>
                  <a:schemeClr val="tx1"/>
                </a:solidFill>
                <a:effectLst/>
                <a:latin typeface="+mn-lt"/>
                <a:ea typeface="+mn-ea"/>
                <a:cs typeface="+mn-cs"/>
              </a:rPr>
              <a:t> </a:t>
            </a:r>
            <a:r>
              <a:rPr lang="fr-FR" sz="1200" b="1" i="0" u="none" strike="noStrike" kern="1200" baseline="0" noProof="0" dirty="0">
                <a:solidFill>
                  <a:schemeClr val="tx1"/>
                </a:solidFill>
                <a:latin typeface="+mn-lt"/>
                <a:ea typeface="+mn-ea"/>
                <a:cs typeface="+mn-cs"/>
                <a:sym typeface="Wingdings" panose="05000000000000000000" pitchFamily="2" charset="2"/>
              </a:rPr>
              <a:t>(§38 to 71) </a:t>
            </a:r>
            <a:r>
              <a:rPr lang="fr-FR" sz="1200" b="0" i="0" u="none" strike="noStrike" kern="1200" baseline="0" noProof="0" dirty="0">
                <a:solidFill>
                  <a:schemeClr val="tx1"/>
                </a:solidFill>
                <a:latin typeface="+mn-lt"/>
                <a:ea typeface="+mn-ea"/>
                <a:cs typeface="+mn-cs"/>
                <a:sym typeface="Wingdings" panose="05000000000000000000" pitchFamily="2" charset="2"/>
              </a:rPr>
              <a:t>: </a:t>
            </a:r>
            <a:r>
              <a:rPr lang="fr-FR" sz="1200" b="0" kern="1200" noProof="0" dirty="0">
                <a:solidFill>
                  <a:schemeClr val="tx1"/>
                </a:solidFill>
                <a:effectLst/>
                <a:latin typeface="+mn-lt"/>
                <a:ea typeface="+mn-ea"/>
                <a:cs typeface="+mn-cs"/>
              </a:rPr>
              <a:t> Pour garantir efficacement des procès équitables, il est important de former des professionnels et de mettre en place des garanties contre les discriminations. D'autres conditions habituelles pour des procès équitables sont énumérées par le comité telles que: Non-rétroactivité de l’application de la justice pour enfants, Présomption d’innocence, Droit d’être entendu, Participation effective à la procédure, Notification rapide et directe des accusations, Assistance juridique ou toute autre assistance appropriée, Décisions prises sans retard et en présence des parents ou représentants légaux …..</a:t>
            </a:r>
          </a:p>
          <a:p>
            <a:r>
              <a:rPr lang="fr-FR" sz="1200" kern="1200" noProof="0" dirty="0">
                <a:solidFill>
                  <a:schemeClr val="tx1"/>
                </a:solidFill>
                <a:effectLst/>
                <a:latin typeface="+mn-lt"/>
                <a:ea typeface="+mn-ea"/>
                <a:cs typeface="+mn-cs"/>
              </a:rPr>
              <a:t>(§51: «  Le Comité recommande aux États d’accorder une représentation juridique effective et gratuite à tout enfant qui a à répondre d’accusations pénales devant des autorités judiciaires, administratives ou d’autres autorités publiques. Les systèmes de justice pour enfants ne devraient pas permettre à l’enfant de renoncer à son droit d’être représenté en justice, à moins que cette décision ne soit prise librement et sous le contrôle d’un juge impartial ». ) </a:t>
            </a:r>
          </a:p>
          <a:p>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noProof="0" dirty="0">
                <a:solidFill>
                  <a:schemeClr val="tx1"/>
                </a:solidFill>
                <a:effectLst/>
                <a:latin typeface="+mn-lt"/>
                <a:ea typeface="+mn-ea"/>
                <a:cs typeface="+mn-cs"/>
                <a:sym typeface="Wingdings" panose="05000000000000000000" pitchFamily="2" charset="2"/>
              </a:rPr>
              <a:t>F. </a:t>
            </a:r>
            <a:r>
              <a:rPr lang="fr-FR" sz="1200" b="1" kern="1200" noProof="0" dirty="0">
                <a:solidFill>
                  <a:schemeClr val="tx1"/>
                </a:solidFill>
                <a:effectLst/>
                <a:latin typeface="+mn-lt"/>
                <a:ea typeface="+mn-ea"/>
                <a:cs typeface="+mn-cs"/>
              </a:rPr>
              <a:t>Privation de </a:t>
            </a:r>
            <a:r>
              <a:rPr lang="fr-FR" sz="1200" b="1" kern="1200" noProof="0" dirty="0" err="1">
                <a:solidFill>
                  <a:schemeClr val="tx1"/>
                </a:solidFill>
                <a:effectLst/>
                <a:latin typeface="+mn-lt"/>
                <a:ea typeface="+mn-ea"/>
                <a:cs typeface="+mn-cs"/>
              </a:rPr>
              <a:t>liberte</a:t>
            </a:r>
            <a:r>
              <a:rPr lang="fr-FR" sz="1200" b="1" kern="1200" noProof="0" dirty="0">
                <a:solidFill>
                  <a:schemeClr val="tx1"/>
                </a:solidFill>
                <a:effectLst/>
                <a:latin typeface="+mn-lt"/>
                <a:ea typeface="+mn-ea"/>
                <a:cs typeface="+mn-cs"/>
              </a:rPr>
              <a:t>́, y compris la </a:t>
            </a:r>
            <a:r>
              <a:rPr lang="fr-FR" sz="1200" b="1" kern="1200" noProof="0" dirty="0" err="1">
                <a:solidFill>
                  <a:schemeClr val="tx1"/>
                </a:solidFill>
                <a:effectLst/>
                <a:latin typeface="+mn-lt"/>
                <a:ea typeface="+mn-ea"/>
                <a:cs typeface="+mn-cs"/>
              </a:rPr>
              <a:t>détention</a:t>
            </a:r>
            <a:r>
              <a:rPr lang="fr-FR" sz="1200" b="1" kern="1200" noProof="0" dirty="0">
                <a:solidFill>
                  <a:schemeClr val="tx1"/>
                </a:solidFill>
                <a:effectLst/>
                <a:latin typeface="+mn-lt"/>
                <a:ea typeface="+mn-ea"/>
                <a:cs typeface="+mn-cs"/>
              </a:rPr>
              <a:t> provisoire et l’</a:t>
            </a:r>
            <a:r>
              <a:rPr lang="fr-FR" sz="1200" b="1" kern="1200" noProof="0" dirty="0" err="1">
                <a:solidFill>
                  <a:schemeClr val="tx1"/>
                </a:solidFill>
                <a:effectLst/>
                <a:latin typeface="+mn-lt"/>
                <a:ea typeface="+mn-ea"/>
                <a:cs typeface="+mn-cs"/>
              </a:rPr>
              <a:t>incarcération</a:t>
            </a:r>
            <a:r>
              <a:rPr lang="fr-FR" sz="1200" b="1" kern="1200" noProof="0" dirty="0">
                <a:solidFill>
                  <a:schemeClr val="tx1"/>
                </a:solidFill>
                <a:effectLst/>
                <a:latin typeface="+mn-lt"/>
                <a:ea typeface="+mn-ea"/>
                <a:cs typeface="+mn-cs"/>
              </a:rPr>
              <a:t> </a:t>
            </a:r>
            <a:r>
              <a:rPr lang="fr-FR" sz="1200" b="1" kern="1200" noProof="0" dirty="0" err="1">
                <a:solidFill>
                  <a:schemeClr val="tx1"/>
                </a:solidFill>
                <a:effectLst/>
                <a:latin typeface="+mn-lt"/>
                <a:ea typeface="+mn-ea"/>
                <a:cs typeface="+mn-cs"/>
              </a:rPr>
              <a:t>après</a:t>
            </a:r>
            <a:r>
              <a:rPr lang="fr-FR" sz="1200" b="1" kern="1200" noProof="0" dirty="0">
                <a:solidFill>
                  <a:schemeClr val="tx1"/>
                </a:solidFill>
                <a:effectLst/>
                <a:latin typeface="+mn-lt"/>
                <a:ea typeface="+mn-ea"/>
                <a:cs typeface="+mn-cs"/>
              </a:rPr>
              <a:t> le jugement</a:t>
            </a:r>
            <a:r>
              <a:rPr lang="fr-FR" sz="1200" b="1" i="0" u="none" strike="noStrike" kern="1200" baseline="0" noProof="0" dirty="0">
                <a:solidFill>
                  <a:schemeClr val="tx1"/>
                </a:solidFill>
                <a:latin typeface="+mn-lt"/>
                <a:ea typeface="+mn-ea"/>
                <a:cs typeface="+mn-cs"/>
                <a:sym typeface="Wingdings" panose="05000000000000000000" pitchFamily="2" charset="2"/>
              </a:rPr>
              <a:t>– </a:t>
            </a:r>
            <a:r>
              <a:rPr lang="fr-FR" sz="1200" b="0" i="0" u="none" strike="noStrike" kern="1200" baseline="0" noProof="0" dirty="0">
                <a:solidFill>
                  <a:schemeClr val="tx1"/>
                </a:solidFill>
                <a:latin typeface="+mn-lt"/>
                <a:ea typeface="+mn-ea"/>
                <a:cs typeface="+mn-cs"/>
                <a:sym typeface="Wingdings" panose="05000000000000000000" pitchFamily="2" charset="2"/>
              </a:rPr>
              <a:t>“</a:t>
            </a:r>
            <a:r>
              <a:rPr lang="fr-FR" sz="1200" kern="1200" noProof="0" dirty="0">
                <a:solidFill>
                  <a:schemeClr val="tx1"/>
                </a:solidFill>
                <a:effectLst/>
                <a:latin typeface="+mn-lt"/>
                <a:ea typeface="+mn-ea"/>
                <a:cs typeface="+mn-cs"/>
              </a:rPr>
              <a:t>Les principes directeurs du recours à la privation de </a:t>
            </a:r>
            <a:r>
              <a:rPr lang="fr-FR" sz="1200" kern="1200" noProof="0" dirty="0" err="1">
                <a:solidFill>
                  <a:schemeClr val="tx1"/>
                </a:solidFill>
                <a:effectLst/>
                <a:latin typeface="+mn-lt"/>
                <a:ea typeface="+mn-ea"/>
                <a:cs typeface="+mn-cs"/>
              </a:rPr>
              <a:t>liberte</a:t>
            </a:r>
            <a:r>
              <a:rPr lang="fr-FR" sz="1200" kern="1200" noProof="0" dirty="0">
                <a:solidFill>
                  <a:schemeClr val="tx1"/>
                </a:solidFill>
                <a:effectLst/>
                <a:latin typeface="+mn-lt"/>
                <a:ea typeface="+mn-ea"/>
                <a:cs typeface="+mn-cs"/>
              </a:rPr>
              <a:t>́ sont les suivants : a) il ne doit </a:t>
            </a:r>
            <a:r>
              <a:rPr lang="fr-FR" sz="1200" kern="1200" noProof="0" dirty="0" err="1">
                <a:solidFill>
                  <a:schemeClr val="tx1"/>
                </a:solidFill>
                <a:effectLst/>
                <a:latin typeface="+mn-lt"/>
                <a:ea typeface="+mn-ea"/>
                <a:cs typeface="+mn-cs"/>
              </a:rPr>
              <a:t>être</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procéde</a:t>
            </a:r>
            <a:r>
              <a:rPr lang="fr-FR" sz="1200" kern="1200" noProof="0" dirty="0">
                <a:solidFill>
                  <a:schemeClr val="tx1"/>
                </a:solidFill>
                <a:effectLst/>
                <a:latin typeface="+mn-lt"/>
                <a:ea typeface="+mn-ea"/>
                <a:cs typeface="+mn-cs"/>
              </a:rPr>
              <a:t>́ à l’arrestation, à la </a:t>
            </a:r>
            <a:r>
              <a:rPr lang="fr-FR" sz="1200" kern="1200" noProof="0" dirty="0" err="1">
                <a:solidFill>
                  <a:schemeClr val="tx1"/>
                </a:solidFill>
                <a:effectLst/>
                <a:latin typeface="+mn-lt"/>
                <a:ea typeface="+mn-ea"/>
                <a:cs typeface="+mn-cs"/>
              </a:rPr>
              <a:t>détention</a:t>
            </a:r>
            <a:r>
              <a:rPr lang="fr-FR" sz="1200" kern="1200" noProof="0" dirty="0">
                <a:solidFill>
                  <a:schemeClr val="tx1"/>
                </a:solidFill>
                <a:effectLst/>
                <a:latin typeface="+mn-lt"/>
                <a:ea typeface="+mn-ea"/>
                <a:cs typeface="+mn-cs"/>
              </a:rPr>
              <a:t> ou à l’</a:t>
            </a:r>
            <a:r>
              <a:rPr lang="fr-FR" sz="1200" kern="1200" noProof="0" dirty="0" err="1">
                <a:solidFill>
                  <a:schemeClr val="tx1"/>
                </a:solidFill>
                <a:effectLst/>
                <a:latin typeface="+mn-lt"/>
                <a:ea typeface="+mn-ea"/>
                <a:cs typeface="+mn-cs"/>
              </a:rPr>
              <a:t>incarcération</a:t>
            </a:r>
            <a:r>
              <a:rPr lang="fr-FR" sz="1200" kern="1200" noProof="0" dirty="0">
                <a:solidFill>
                  <a:schemeClr val="tx1"/>
                </a:solidFill>
                <a:effectLst/>
                <a:latin typeface="+mn-lt"/>
                <a:ea typeface="+mn-ea"/>
                <a:cs typeface="+mn-cs"/>
              </a:rPr>
              <a:t> d’un enfant que </a:t>
            </a:r>
            <a:r>
              <a:rPr lang="fr-FR" sz="1200" kern="1200" noProof="0" dirty="0" err="1">
                <a:solidFill>
                  <a:schemeClr val="tx1"/>
                </a:solidFill>
                <a:effectLst/>
                <a:latin typeface="+mn-lt"/>
                <a:ea typeface="+mn-ea"/>
                <a:cs typeface="+mn-cs"/>
              </a:rPr>
              <a:t>conformément</a:t>
            </a:r>
            <a:r>
              <a:rPr lang="fr-FR" sz="1200" kern="1200" noProof="0" dirty="0">
                <a:solidFill>
                  <a:schemeClr val="tx1"/>
                </a:solidFill>
                <a:effectLst/>
                <a:latin typeface="+mn-lt"/>
                <a:ea typeface="+mn-ea"/>
                <a:cs typeface="+mn-cs"/>
              </a:rPr>
              <a:t> à la loi et en dernier ressort uniquement, et cette mesure doit </a:t>
            </a:r>
            <a:r>
              <a:rPr lang="fr-FR" sz="1200" kern="1200" noProof="0" dirty="0" err="1">
                <a:solidFill>
                  <a:schemeClr val="tx1"/>
                </a:solidFill>
                <a:effectLst/>
                <a:latin typeface="+mn-lt"/>
                <a:ea typeface="+mn-ea"/>
                <a:cs typeface="+mn-cs"/>
              </a:rPr>
              <a:t>être</a:t>
            </a:r>
            <a:r>
              <a:rPr lang="fr-FR" sz="1200" kern="1200" noProof="0" dirty="0">
                <a:solidFill>
                  <a:schemeClr val="tx1"/>
                </a:solidFill>
                <a:effectLst/>
                <a:latin typeface="+mn-lt"/>
                <a:ea typeface="+mn-ea"/>
                <a:cs typeface="+mn-cs"/>
              </a:rPr>
              <a:t> d’une </a:t>
            </a:r>
            <a:r>
              <a:rPr lang="fr-FR" sz="1200" kern="1200" noProof="0" dirty="0" err="1">
                <a:solidFill>
                  <a:schemeClr val="tx1"/>
                </a:solidFill>
                <a:effectLst/>
                <a:latin typeface="+mn-lt"/>
                <a:ea typeface="+mn-ea"/>
                <a:cs typeface="+mn-cs"/>
              </a:rPr>
              <a:t>durée</a:t>
            </a:r>
            <a:r>
              <a:rPr lang="fr-FR" sz="1200" kern="1200" noProof="0" dirty="0">
                <a:solidFill>
                  <a:schemeClr val="tx1"/>
                </a:solidFill>
                <a:effectLst/>
                <a:latin typeface="+mn-lt"/>
                <a:ea typeface="+mn-ea"/>
                <a:cs typeface="+mn-cs"/>
              </a:rPr>
              <a:t> aussi </a:t>
            </a:r>
            <a:r>
              <a:rPr lang="fr-FR" sz="1200" kern="1200" noProof="0" dirty="0" err="1">
                <a:solidFill>
                  <a:schemeClr val="tx1"/>
                </a:solidFill>
                <a:effectLst/>
                <a:latin typeface="+mn-lt"/>
                <a:ea typeface="+mn-ea"/>
                <a:cs typeface="+mn-cs"/>
              </a:rPr>
              <a:t>brève</a:t>
            </a:r>
            <a:r>
              <a:rPr lang="fr-FR" sz="1200" kern="1200" noProof="0" dirty="0">
                <a:solidFill>
                  <a:schemeClr val="tx1"/>
                </a:solidFill>
                <a:effectLst/>
                <a:latin typeface="+mn-lt"/>
                <a:ea typeface="+mn-ea"/>
                <a:cs typeface="+mn-cs"/>
              </a:rPr>
              <a:t> que possible ; b) nul enfant ne doit </a:t>
            </a:r>
            <a:r>
              <a:rPr lang="fr-FR" sz="1200" kern="1200" noProof="0" dirty="0" err="1">
                <a:solidFill>
                  <a:schemeClr val="tx1"/>
                </a:solidFill>
                <a:effectLst/>
                <a:latin typeface="+mn-lt"/>
                <a:ea typeface="+mn-ea"/>
                <a:cs typeface="+mn-cs"/>
              </a:rPr>
              <a:t>être</a:t>
            </a:r>
            <a:r>
              <a:rPr lang="fr-FR" sz="1200" kern="1200" noProof="0" dirty="0">
                <a:solidFill>
                  <a:schemeClr val="tx1"/>
                </a:solidFill>
                <a:effectLst/>
                <a:latin typeface="+mn-lt"/>
                <a:ea typeface="+mn-ea"/>
                <a:cs typeface="+mn-cs"/>
              </a:rPr>
              <a:t> privé de </a:t>
            </a:r>
            <a:r>
              <a:rPr lang="fr-FR" sz="1200" kern="1200" noProof="0" dirty="0" err="1">
                <a:solidFill>
                  <a:schemeClr val="tx1"/>
                </a:solidFill>
                <a:effectLst/>
                <a:latin typeface="+mn-lt"/>
                <a:ea typeface="+mn-ea"/>
                <a:cs typeface="+mn-cs"/>
              </a:rPr>
              <a:t>liberte</a:t>
            </a:r>
            <a:r>
              <a:rPr lang="fr-FR" sz="1200" kern="1200" noProof="0" dirty="0">
                <a:solidFill>
                  <a:schemeClr val="tx1"/>
                </a:solidFill>
                <a:effectLst/>
                <a:latin typeface="+mn-lt"/>
                <a:ea typeface="+mn-ea"/>
                <a:cs typeface="+mn-cs"/>
              </a:rPr>
              <a:t>́ de </a:t>
            </a:r>
            <a:r>
              <a:rPr lang="fr-FR" sz="1200" kern="1200" noProof="0" dirty="0" err="1">
                <a:solidFill>
                  <a:schemeClr val="tx1"/>
                </a:solidFill>
                <a:effectLst/>
                <a:latin typeface="+mn-lt"/>
                <a:ea typeface="+mn-ea"/>
                <a:cs typeface="+mn-cs"/>
              </a:rPr>
              <a:t>façon</a:t>
            </a:r>
            <a:r>
              <a:rPr lang="fr-FR" sz="1200" kern="1200" noProof="0" dirty="0">
                <a:solidFill>
                  <a:schemeClr val="tx1"/>
                </a:solidFill>
                <a:effectLst/>
                <a:latin typeface="+mn-lt"/>
                <a:ea typeface="+mn-ea"/>
                <a:cs typeface="+mn-cs"/>
              </a:rPr>
              <a:t> </a:t>
            </a:r>
            <a:r>
              <a:rPr lang="fr-FR" sz="1200" kern="1200" noProof="0" dirty="0" err="1">
                <a:solidFill>
                  <a:schemeClr val="tx1"/>
                </a:solidFill>
                <a:effectLst/>
                <a:latin typeface="+mn-lt"/>
                <a:ea typeface="+mn-ea"/>
                <a:cs typeface="+mn-cs"/>
              </a:rPr>
              <a:t>illégale</a:t>
            </a:r>
            <a:r>
              <a:rPr lang="fr-FR" sz="1200" kern="1200" noProof="0" dirty="0">
                <a:solidFill>
                  <a:schemeClr val="tx1"/>
                </a:solidFill>
                <a:effectLst/>
                <a:latin typeface="+mn-lt"/>
                <a:ea typeface="+mn-ea"/>
                <a:cs typeface="+mn-cs"/>
              </a:rPr>
              <a:t> ou arbitraire. </a:t>
            </a:r>
            <a:r>
              <a:rPr lang="fr-FR" sz="1200" b="0" i="0" u="none" strike="noStrike" kern="1200" baseline="0" noProof="0" dirty="0">
                <a:solidFill>
                  <a:schemeClr val="tx1"/>
                </a:solidFill>
                <a:latin typeface="+mn-lt"/>
                <a:ea typeface="+mn-ea"/>
                <a:cs typeface="+mn-cs"/>
                <a:sym typeface="Wingdings" panose="05000000000000000000" pitchFamily="2" charset="2"/>
              </a:rPr>
              <a:t>” (</a:t>
            </a:r>
            <a:r>
              <a:rPr lang="fr-FR" sz="1200" kern="1200" noProof="0" dirty="0">
                <a:solidFill>
                  <a:schemeClr val="tx1"/>
                </a:solidFill>
                <a:effectLst/>
                <a:latin typeface="+mn-lt"/>
                <a:ea typeface="+mn-ea"/>
                <a:cs typeface="+mn-cs"/>
              </a:rPr>
              <a:t>§85) </a:t>
            </a:r>
            <a:endParaRPr lang="fr-FR" sz="1200" b="0" i="0" u="none" strike="noStrike" kern="1200" baseline="0" noProof="0" dirty="0">
              <a:solidFill>
                <a:schemeClr val="tx1"/>
              </a:solidFill>
              <a:latin typeface="+mn-lt"/>
              <a:ea typeface="+mn-ea"/>
              <a:cs typeface="+mn-cs"/>
              <a:sym typeface="Wingdings" panose="05000000000000000000" pitchFamily="2" charset="2"/>
            </a:endParaRPr>
          </a:p>
          <a:p>
            <a:pPr marL="228600" indent="-228600">
              <a:buAutoNum type="alphaUcPeriod"/>
            </a:pPr>
            <a:endParaRPr lang="fr-FR" sz="1200" b="1" i="0" u="none" strike="noStrike" kern="1200" baseline="0" noProof="0" dirty="0">
              <a:solidFill>
                <a:schemeClr val="tx1"/>
              </a:solidFill>
              <a:latin typeface="+mn-lt"/>
              <a:ea typeface="+mn-ea"/>
              <a:cs typeface="+mn-cs"/>
              <a:sym typeface="Wingdings" panose="05000000000000000000" pitchFamily="2" charset="2"/>
            </a:endParaRPr>
          </a:p>
          <a:p>
            <a:pPr marL="228600" indent="-228600">
              <a:buAutoNum type="alphaUcPeriod"/>
            </a:pPr>
            <a:endParaRPr lang="fr-FR" sz="1200" b="0" i="0" u="none" strike="noStrike" kern="1200" baseline="0" noProof="0" dirty="0">
              <a:solidFill>
                <a:schemeClr val="tx1"/>
              </a:solidFill>
              <a:latin typeface="+mn-lt"/>
              <a:ea typeface="+mn-ea"/>
              <a:cs typeface="+mn-cs"/>
              <a:sym typeface="Wingdings" panose="05000000000000000000" pitchFamily="2" charset="2"/>
            </a:endParaRPr>
          </a:p>
          <a:p>
            <a:pPr marL="228600" indent="-228600">
              <a:buAutoNum type="alphaUcPeriod"/>
            </a:pPr>
            <a:endParaRPr lang="fr-FR" sz="1200" b="0" i="0" u="none" strike="noStrike" kern="1200" baseline="0" noProof="0" dirty="0">
              <a:solidFill>
                <a:schemeClr val="tx1"/>
              </a:solidFill>
              <a:latin typeface="+mn-lt"/>
              <a:ea typeface="+mn-ea"/>
              <a:cs typeface="+mn-cs"/>
              <a:sym typeface="Wingdings" panose="05000000000000000000" pitchFamily="2" charset="2"/>
            </a:endParaRPr>
          </a:p>
          <a:p>
            <a:pPr marL="228600" indent="-228600">
              <a:buAutoNum type="alphaUcPeriod"/>
            </a:pPr>
            <a:endParaRPr lang="fr-FR" sz="1200" b="0" i="0" u="none" strike="noStrike" kern="1200" baseline="0" noProof="0" dirty="0">
              <a:solidFill>
                <a:schemeClr val="tx1"/>
              </a:solidFill>
              <a:latin typeface="+mn-lt"/>
              <a:ea typeface="+mn-ea"/>
              <a:cs typeface="+mn-cs"/>
              <a:sym typeface="Wingdings" panose="05000000000000000000" pitchFamily="2" charset="2"/>
            </a:endParaRPr>
          </a:p>
          <a:p>
            <a:pPr marL="228600" indent="-228600">
              <a:buAutoNum type="alphaUcPeriod"/>
            </a:pPr>
            <a:endParaRPr lang="fr-BE" b="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8</a:t>
            </a:fld>
            <a:endParaRPr lang="fr-BE">
              <a:solidFill>
                <a:prstClr val="black"/>
              </a:solidFill>
            </a:endParaRPr>
          </a:p>
        </p:txBody>
      </p:sp>
    </p:spTree>
    <p:extLst>
      <p:ext uri="{BB962C8B-B14F-4D97-AF65-F5344CB8AC3E}">
        <p14:creationId xmlns:p14="http://schemas.microsoft.com/office/powerpoint/2010/main" val="389478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Pour qu'un système de justice pour mineurs soit conforme aux droits de l'enfant, il doit non seulement être conforme à la CIDE (et aux observations générales n°24), mais aussi à d'autres normes internationales primordiales telles que :</a:t>
            </a:r>
          </a:p>
          <a:p>
            <a:r>
              <a:rPr lang="fr-FR" sz="1200" kern="1200" dirty="0">
                <a:solidFill>
                  <a:schemeClr val="tx1"/>
                </a:solidFill>
                <a:effectLst/>
                <a:latin typeface="+mn-lt"/>
                <a:ea typeface="+mn-ea"/>
                <a:cs typeface="+mn-cs"/>
              </a:rPr>
              <a:t>- D'autres observations générales de la CIDE telles que l'observation générale n°12 sur le droit d'être entendu (contient quelques § spécifiques à la justice) et 14 sur l'intérêt supérieur de l'enfant ; </a:t>
            </a:r>
          </a:p>
          <a:p>
            <a:r>
              <a:rPr lang="fr-FR" sz="1200"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L’Ensemble de règles minima des Nations unies concernant l'administration de la justice pour mineurs ("Règles de Beijing") (</a:t>
            </a:r>
            <a:r>
              <a:rPr lang="fr-FR" sz="1200" b="0" kern="1200" dirty="0">
                <a:solidFill>
                  <a:schemeClr val="tx1"/>
                </a:solidFill>
                <a:effectLst/>
                <a:latin typeface="+mn-lt"/>
                <a:ea typeface="+mn-ea"/>
                <a:cs typeface="+mn-cs"/>
                <a:hlinkClick r:id="rId3"/>
              </a:rPr>
              <a:t>https://www.ohchr.org/fr/instruments-mechanisms/instruments/united-nations-standard-minimum-rules-administration-juvenile</a:t>
            </a:r>
            <a:r>
              <a:rPr lang="fr-FR" sz="1200" b="0" kern="1200" dirty="0">
                <a:solidFill>
                  <a:schemeClr val="tx1"/>
                </a:solidFill>
                <a:effectLst/>
                <a:latin typeface="+mn-lt"/>
                <a:ea typeface="+mn-ea"/>
                <a:cs typeface="+mn-cs"/>
              </a:rPr>
              <a:t>) qui, même s'il ne présente pas un caractère juridiquement contraignant (soft </a:t>
            </a:r>
            <a:r>
              <a:rPr lang="fr-FR" sz="1200" b="0" kern="1200" dirty="0" err="1">
                <a:solidFill>
                  <a:schemeClr val="tx1"/>
                </a:solidFill>
                <a:effectLst/>
                <a:latin typeface="+mn-lt"/>
                <a:ea typeface="+mn-ea"/>
                <a:cs typeface="+mn-cs"/>
              </a:rPr>
              <a:t>law</a:t>
            </a:r>
            <a:r>
              <a:rPr lang="fr-FR" sz="1200" b="0" kern="1200" dirty="0">
                <a:solidFill>
                  <a:schemeClr val="tx1"/>
                </a:solidFill>
                <a:effectLst/>
                <a:latin typeface="+mn-lt"/>
                <a:ea typeface="+mn-ea"/>
                <a:cs typeface="+mn-cs"/>
              </a:rPr>
              <a:t>), présente les conditions minimales acceptées au niveau international pour le traitement des enfants en conflit avec la loi.</a:t>
            </a:r>
          </a:p>
          <a:p>
            <a:r>
              <a:rPr lang="fr-FR" sz="1200" b="0" kern="1200" dirty="0">
                <a:solidFill>
                  <a:schemeClr val="tx1"/>
                </a:solidFill>
                <a:effectLst/>
                <a:latin typeface="+mn-lt"/>
                <a:ea typeface="+mn-ea"/>
                <a:cs typeface="+mn-cs"/>
              </a:rPr>
              <a:t>Exemple: Règles de Beijing", Règle 5 “Objectifs de la justice pour mineurs”: “5.1 Le système de la justice pour mineurs recherche le bien-être du mineur et fait en sorte que les réactions vis-à-vis des délinquants juvéniles soient toujours proportionnées aux circonstances propres aux délinquants et aux délits.”.</a:t>
            </a:r>
          </a:p>
          <a:p>
            <a:r>
              <a:rPr lang="fr-FR" sz="1200" b="0" kern="1200" dirty="0">
                <a:solidFill>
                  <a:schemeClr val="tx1"/>
                </a:solidFill>
                <a:effectLst/>
                <a:latin typeface="+mn-lt"/>
                <a:ea typeface="+mn-ea"/>
                <a:cs typeface="+mn-cs"/>
              </a:rPr>
              <a:t>- Les Principes directeurs des Nations unies pour la prévention de la délinquance juvénile ("Principes directeurs de Riyad")  (</a:t>
            </a:r>
            <a:r>
              <a:rPr lang="fr-FR" sz="1200" b="0" kern="1200" dirty="0">
                <a:solidFill>
                  <a:schemeClr val="tx1"/>
                </a:solidFill>
                <a:effectLst/>
                <a:latin typeface="+mn-lt"/>
                <a:ea typeface="+mn-ea"/>
                <a:cs typeface="+mn-cs"/>
                <a:hlinkClick r:id="rId4"/>
              </a:rPr>
              <a:t>https://www.ohchr.org/fr/instruments-mechanisms/instruments/united-nations-guidelines-prevention-juvenile-delinquency-riyadh</a:t>
            </a:r>
            <a:r>
              <a:rPr lang="fr-FR" sz="1200" b="0" kern="1200" dirty="0">
                <a:solidFill>
                  <a:schemeClr val="tx1"/>
                </a:solidFill>
                <a:effectLst/>
                <a:latin typeface="+mn-lt"/>
                <a:ea typeface="+mn-ea"/>
                <a:cs typeface="+mn-cs"/>
              </a:rPr>
              <a:t> ) proposent une approche pratique, positive et proactive pour prévenir l'augmentation de la criminalité chez les jeunes en énumérant diverses méthodes (non contraignantes) pour désamorcer la délinquance juvénile.</a:t>
            </a:r>
          </a:p>
          <a:p>
            <a:r>
              <a:rPr lang="fr-FR" sz="1200" b="0" kern="1200" dirty="0">
                <a:solidFill>
                  <a:schemeClr val="tx1"/>
                </a:solidFill>
                <a:effectLst/>
                <a:latin typeface="+mn-lt"/>
                <a:ea typeface="+mn-ea"/>
                <a:cs typeface="+mn-cs"/>
              </a:rPr>
              <a:t>Exemple: Principe de  Riyad, “Principes fondamentaux”: “La prévention de la délinquance juvénile est un élément essentiel de la prévention du crime. En s'adonnant à des activités licites et utiles à la société et en se plaçant à l'égard de celle-ci et de la vie dans une perspective humaniste, les jeunes peuvent acquérir une mentalité non criminogène.”</a:t>
            </a:r>
          </a:p>
          <a:p>
            <a:r>
              <a:rPr lang="fr-FR" sz="1200" b="0" kern="1200" dirty="0">
                <a:solidFill>
                  <a:schemeClr val="tx1"/>
                </a:solidFill>
                <a:effectLst/>
                <a:latin typeface="+mn-lt"/>
                <a:ea typeface="+mn-ea"/>
                <a:cs typeface="+mn-cs"/>
              </a:rPr>
              <a:t>- Règles des Nations Unies pour la protection des mineurs privés de liberté ("Règles de La Havane"). (</a:t>
            </a:r>
            <a:r>
              <a:rPr lang="fr-FR" sz="1200" b="0" kern="1200" dirty="0">
                <a:solidFill>
                  <a:schemeClr val="tx1"/>
                </a:solidFill>
                <a:effectLst/>
                <a:latin typeface="+mn-lt"/>
                <a:ea typeface="+mn-ea"/>
                <a:cs typeface="+mn-cs"/>
                <a:hlinkClick r:id="rId5"/>
              </a:rPr>
              <a:t>https://www.ohchr.org/fr/instruments-mechanisms/instruments/united-nations-rules-protection-juveniles-deprived-their-liberty-</a:t>
            </a:r>
            <a:r>
              <a:rPr lang="fr-FR" sz="1200" b="0" kern="1200" dirty="0">
                <a:solidFill>
                  <a:schemeClr val="tx1"/>
                </a:solidFill>
                <a:effectLst/>
                <a:latin typeface="+mn-lt"/>
                <a:ea typeface="+mn-ea"/>
                <a:cs typeface="+mn-cs"/>
              </a:rPr>
              <a:t>). Ces règles visent à établir des normes minimales pour la protection des enfants privés de liberté sous toutes ses formes, conformément aux droits de l'homme et aux libertés fondamentales, en vue de contrecarrer les effets néfastes de tous les types de privation de liberté et de favoriser la réintégration de l'enfant dans la société.</a:t>
            </a:r>
          </a:p>
          <a:p>
            <a:r>
              <a:rPr lang="fr-FR" sz="1200" b="0" kern="1200" dirty="0">
                <a:solidFill>
                  <a:schemeClr val="tx1"/>
                </a:solidFill>
                <a:effectLst/>
                <a:latin typeface="+mn-lt"/>
                <a:ea typeface="+mn-ea"/>
                <a:cs typeface="+mn-cs"/>
              </a:rPr>
              <a:t>Exemple: Règles de La Havane, “Perspectives fondamentales”: “La justice pour mineurs devrait protéger les droits et la sécurité et promouvoir le bien-être physique et moral des mineurs. L'incarcération devrait être une mesure de dernier recours.”</a:t>
            </a:r>
          </a:p>
          <a:p>
            <a:pPr marL="0" indent="0">
              <a:buNone/>
            </a:pPr>
            <a:endParaRPr lang="en-US" sz="1200" b="0" i="0" u="none" strike="noStrike" kern="1200" baseline="0" dirty="0">
              <a:solidFill>
                <a:schemeClr val="tx1"/>
              </a:solidFill>
              <a:latin typeface="+mn-lt"/>
              <a:ea typeface="+mn-ea"/>
              <a:cs typeface="+mn-cs"/>
              <a:sym typeface="Wingdings" panose="05000000000000000000" pitchFamily="2" charset="2"/>
            </a:endParaRPr>
          </a:p>
          <a:p>
            <a:pPr marL="228600" indent="-228600">
              <a:buAutoNum type="alphaUcPeriod"/>
            </a:pPr>
            <a:endParaRPr lang="fr-BE" b="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127399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a:t>Présentez brièvement le graphique aux participants. Il s'agit d'un résumé des principes fondamentaux énoncés dans la CNUDE (articles 40 et 37), le CRC/C/GC/24 et d'autres normes internationales mentionnées précédemment. Source: </a:t>
            </a:r>
            <a:r>
              <a:rPr lang="fr-BE" dirty="0" err="1"/>
              <a:t>Defence</a:t>
            </a:r>
            <a:r>
              <a:rPr lang="fr-BE" dirty="0"/>
              <a:t> for </a:t>
            </a:r>
            <a:r>
              <a:rPr lang="fr-BE" dirty="0" err="1"/>
              <a:t>children</a:t>
            </a:r>
            <a:r>
              <a:rPr lang="fr-BE" dirty="0"/>
              <a:t> international (DCI) – </a:t>
            </a:r>
            <a:r>
              <a:rPr lang="fr-BE" dirty="0" err="1"/>
              <a:t>Belgium</a:t>
            </a:r>
            <a:r>
              <a:rPr lang="fr-BE" dirty="0"/>
              <a:t>, </a:t>
            </a:r>
            <a:r>
              <a:rPr lang="fr-BE" dirty="0" err="1"/>
              <a:t>Practical</a:t>
            </a:r>
            <a:r>
              <a:rPr lang="fr-BE" baseline="0" dirty="0"/>
              <a:t> Guide for </a:t>
            </a:r>
            <a:r>
              <a:rPr lang="fr-BE" baseline="0" dirty="0" err="1"/>
              <a:t>Lawyers</a:t>
            </a:r>
            <a:r>
              <a:rPr lang="fr-BE" baseline="0" dirty="0"/>
              <a:t> – How to </a:t>
            </a:r>
            <a:r>
              <a:rPr lang="fr-BE" baseline="0" dirty="0" err="1"/>
              <a:t>defend</a:t>
            </a:r>
            <a:r>
              <a:rPr lang="fr-BE" baseline="0" dirty="0"/>
              <a:t> a </a:t>
            </a:r>
            <a:r>
              <a:rPr lang="fr-BE" baseline="0" dirty="0" err="1"/>
              <a:t>child</a:t>
            </a:r>
            <a:r>
              <a:rPr lang="fr-BE" baseline="0" dirty="0"/>
              <a:t> in </a:t>
            </a:r>
            <a:r>
              <a:rPr lang="fr-BE" baseline="0" dirty="0" err="1"/>
              <a:t>conflict</a:t>
            </a:r>
            <a:r>
              <a:rPr lang="fr-BE" baseline="0" dirty="0"/>
              <a:t> </a:t>
            </a:r>
            <a:r>
              <a:rPr lang="fr-BE" baseline="0" dirty="0" err="1"/>
              <a:t>with</a:t>
            </a:r>
            <a:r>
              <a:rPr lang="fr-BE" baseline="0" dirty="0"/>
              <a:t> the </a:t>
            </a:r>
            <a:r>
              <a:rPr lang="fr-BE" baseline="0" dirty="0" err="1"/>
              <a:t>law</a:t>
            </a:r>
            <a:r>
              <a:rPr lang="fr-BE" baseline="0" dirty="0"/>
              <a:t>?, page 36. (</a:t>
            </a:r>
            <a:r>
              <a:rPr lang="fr-BE" dirty="0" err="1"/>
              <a:t>My</a:t>
            </a:r>
            <a:r>
              <a:rPr lang="fr-BE" dirty="0"/>
              <a:t> </a:t>
            </a:r>
            <a:r>
              <a:rPr lang="fr-BE" dirty="0" err="1"/>
              <a:t>Lawyer</a:t>
            </a:r>
            <a:r>
              <a:rPr lang="fr-BE" dirty="0"/>
              <a:t>, </a:t>
            </a:r>
            <a:r>
              <a:rPr lang="fr-BE" dirty="0" err="1"/>
              <a:t>My</a:t>
            </a:r>
            <a:r>
              <a:rPr lang="fr-BE" dirty="0"/>
              <a:t> Rights</a:t>
            </a:r>
            <a:r>
              <a:rPr lang="fr-BE" baseline="0" dirty="0"/>
              <a:t> </a:t>
            </a:r>
            <a:r>
              <a:rPr lang="fr-BE" baseline="0" dirty="0" err="1"/>
              <a:t>project</a:t>
            </a:r>
            <a:r>
              <a:rPr lang="fr-BE" baseline="0" dirty="0"/>
              <a:t>, https://lachild.eu/wp-content/uploads/2016/05/PRACTICAL-GUIDE-FOR-LAWYERS.pdf )</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40178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80B54-4C05-4C1D-9B6A-9CD15D138E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D98138B-B8BD-4A73-929F-116FD1C4C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ECD9408-23E1-4FD8-98BC-B572663672C3}"/>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78A36DBF-2F51-4323-998B-0B2B30C8F7F5}"/>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4431778-1174-49D9-BE7E-FCE0580799E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918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6627F-6F5B-44F1-89EE-2B66959AF85F}"/>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BECB95A-4CBB-4B68-9AB6-82B41BC1C9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123B34C-0C09-4ABA-B45C-0B446C61FBED}"/>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5C0A081-4CFA-48AF-A685-58D7D1BD31E2}"/>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BD692E5-9B09-4B23-8CBC-92CDC6A16866}"/>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5766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143E2E-EE7B-41AF-B814-47DE0DC0C6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89A1E56-8958-4F1F-B3D9-4FD3082E4F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2AAE143-B369-47D1-9F8B-F2840800645E}"/>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29CEA827-6D67-455B-BF5A-39861060C8A4}"/>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17F12379-B238-4F5F-873C-21F1854B7E1D}"/>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4522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1ABCB-E12C-4725-8B49-33D2D2CFB15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B4086BA-D517-49E7-B4DA-01724D3CF1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6EF0278-7C0E-4F5D-BCD4-29C9027D1CE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C15E462-8192-4BE1-A456-9E57B382AEEB}"/>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CEC9E-3F14-4DBF-AE72-701A4F78623A}"/>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473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5C56B-5B6C-40BB-88AD-CF7E7F613B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38FFA9B-FC16-4D3F-BE5B-57CBB2E86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448A2C-AEE5-4BBF-9F69-56A9F0AA7C4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9AD4BC16-A6A9-4827-8131-19F12752CA10}"/>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CDFAA24-FE3F-41AA-A2A5-A8590573BA2F}"/>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1955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A7F92-7AB4-42BB-826B-AA69B53BF9B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EA9B18D-D7C5-46A8-B1E9-34BB06656D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E76C2E3-03FE-49AC-98D6-8CF6ADF137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DA483E18-DB4D-43A6-B432-0BF5B3EBDA7C}"/>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5AD973F5-DD40-4196-A1D1-ACDA5CD841B1}"/>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11AF6E36-65F0-4202-B744-D89389EFDF8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7982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C586B-A845-433A-918D-F99193C01D1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87B96CB-A6E3-401E-BB0F-F58ED1A1C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ACE8E1-5C1C-49C3-A53C-19FEB9184F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8B44616-4E3A-486C-819D-E7C78B03B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58C432-085B-4D93-8BEA-92C687F05C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603A240-8F17-4F7B-A0E1-400B563EF2C1}"/>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8" name="Espace réservé du pied de page 7">
            <a:extLst>
              <a:ext uri="{FF2B5EF4-FFF2-40B4-BE49-F238E27FC236}">
                <a16:creationId xmlns:a16="http://schemas.microsoft.com/office/drawing/2014/main" id="{BA3014D0-2C90-4028-A5B1-B0E19F698101}"/>
              </a:ext>
            </a:extLst>
          </p:cNvPr>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E146029-2F21-458C-9B49-B3BD9C607692}"/>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4105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792E5-C09E-4EB5-AFB6-4F3EE7E993D4}"/>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00BB169-2ADC-4439-8B68-65307A42B660}"/>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4" name="Espace réservé du pied de page 3">
            <a:extLst>
              <a:ext uri="{FF2B5EF4-FFF2-40B4-BE49-F238E27FC236}">
                <a16:creationId xmlns:a16="http://schemas.microsoft.com/office/drawing/2014/main" id="{8C8B7838-F56D-4EFF-B010-F45E91EB1A65}"/>
              </a:ext>
            </a:extLst>
          </p:cNvPr>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420864BC-71CF-4677-9B4F-15774F74528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2188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3A4FCC-4DBB-4C44-B85B-64409F7B6F87}"/>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3" name="Espace réservé du pied de page 2">
            <a:extLst>
              <a:ext uri="{FF2B5EF4-FFF2-40B4-BE49-F238E27FC236}">
                <a16:creationId xmlns:a16="http://schemas.microsoft.com/office/drawing/2014/main" id="{8A3A9E6D-7BE1-4547-9C58-D37A25CFDF1D}"/>
              </a:ext>
            </a:extLst>
          </p:cNvPr>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A8B257B-89FE-467E-8B53-BC2064BC623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4330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A5067-DEFB-4E31-BE49-CCB64D2F62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53B253C4-6F1C-448A-98B6-EEECF4345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181425F-8F77-48ED-B893-ECED5BD3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F5BE8C-8B39-4D0E-9267-7108528B68BF}"/>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2A34CF30-A01D-4371-ABEA-F33016BD7A4E}"/>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2610EA20-376C-49E9-BB53-4CD5BD711F70}"/>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3879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F24F0-B9E6-4E49-A646-CCE370E5B8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9C28880-1078-47BF-8C57-D205BE64D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3B82B628-5DCB-4364-8613-EF9C614F5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943AE7-4153-4E38-9A0B-76C23785F36B}"/>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106208B0-0786-43D4-8C3F-BBA1678888D4}"/>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EBF21D50-ADC1-4E30-90D3-6D49C9FE4663}"/>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329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6BCF83-7792-4375-94E2-E24B1EA46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46808AB-AFCA-4BDA-9B30-8669F1C94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A271974-C271-4A13-8BFE-DB9EAE927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85D1D-A931-455B-9F6E-2CEB9CA43B54}" type="datetimeFigureOut">
              <a:rPr lang="fr-BE" smtClean="0">
                <a:solidFill>
                  <a:prstClr val="black">
                    <a:tint val="75000"/>
                  </a:prstClr>
                </a:solidFill>
              </a:rPr>
              <a:pPr/>
              <a:t>22-03-23</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ECF05F6F-CF0B-4322-8876-758961CB0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DC0A854-5E3C-43C9-95E0-4608C7A5B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7196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736346" y="2337167"/>
            <a:ext cx="9144000" cy="1762239"/>
          </a:xfrm>
        </p:spPr>
        <p:txBody>
          <a:bodyPr>
            <a:normAutofit fontScale="90000"/>
          </a:bodyPr>
          <a:lstStyle/>
          <a:p>
            <a:r>
              <a:rPr lang="fr-BE" dirty="0">
                <a:solidFill>
                  <a:srgbClr val="EC7F20"/>
                </a:solidFill>
              </a:rPr>
              <a:t>Améliorer l’assistance juridique des mineurs en conflit avec la loi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pic>
        <p:nvPicPr>
          <p:cNvPr id="11" name="Image 10" descr="Une image contenant texte&#10;&#10;Description générée automatiquement">
            <a:extLst>
              <a:ext uri="{FF2B5EF4-FFF2-40B4-BE49-F238E27FC236}">
                <a16:creationId xmlns:a16="http://schemas.microsoft.com/office/drawing/2014/main" id="{3DF47E9E-FC11-6145-C3AA-797CACA18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56903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32527" y="192710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 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10" name="ZoneTexte 9">
            <a:extLst>
              <a:ext uri="{FF2B5EF4-FFF2-40B4-BE49-F238E27FC236}">
                <a16:creationId xmlns:a16="http://schemas.microsoft.com/office/drawing/2014/main" id="{31378776-A142-408E-9964-67E8A49530E5}"/>
              </a:ext>
            </a:extLst>
          </p:cNvPr>
          <p:cNvSpPr txBox="1"/>
          <p:nvPr/>
        </p:nvSpPr>
        <p:spPr>
          <a:xfrm>
            <a:off x="4299547" y="279415"/>
            <a:ext cx="5846403" cy="830997"/>
          </a:xfrm>
          <a:prstGeom prst="rect">
            <a:avLst/>
          </a:prstGeom>
          <a:noFill/>
        </p:spPr>
        <p:txBody>
          <a:bodyPr wrap="square" rtlCol="0">
            <a:spAutoFit/>
          </a:bodyPr>
          <a:lstStyle/>
          <a:p>
            <a:r>
              <a:rPr lang="en-US" sz="2400" b="1" dirty="0" err="1"/>
              <a:t>Principales</a:t>
            </a:r>
            <a:r>
              <a:rPr lang="en-US" sz="2400" b="1" dirty="0"/>
              <a:t> </a:t>
            </a:r>
            <a:r>
              <a:rPr lang="en-US" sz="2400" b="1" dirty="0" err="1"/>
              <a:t>caractéristiques</a:t>
            </a:r>
            <a:r>
              <a:rPr lang="en-US" sz="2400" b="1" dirty="0"/>
              <a:t> d'un </a:t>
            </a:r>
            <a:r>
              <a:rPr lang="en-US" sz="2400" b="1" dirty="0" err="1"/>
              <a:t>système</a:t>
            </a:r>
            <a:r>
              <a:rPr lang="en-US" sz="2400" b="1" dirty="0"/>
              <a:t> de justice pour enfants </a:t>
            </a:r>
            <a:r>
              <a:rPr lang="en-US" sz="2400" b="1" dirty="0" err="1"/>
              <a:t>efficace</a:t>
            </a:r>
            <a:r>
              <a:rPr lang="en-US" sz="2400" b="1" dirty="0"/>
              <a:t> et </a:t>
            </a:r>
            <a:r>
              <a:rPr lang="en-US" sz="2400" b="1" dirty="0" err="1"/>
              <a:t>approprié</a:t>
            </a:r>
            <a:endParaRPr lang="en-US" sz="2400" b="1" dirty="0"/>
          </a:p>
        </p:txBody>
      </p:sp>
      <p:sp>
        <p:nvSpPr>
          <p:cNvPr id="6" name="ZoneTexte 5"/>
          <p:cNvSpPr txBox="1"/>
          <p:nvPr/>
        </p:nvSpPr>
        <p:spPr>
          <a:xfrm>
            <a:off x="5246795" y="2717740"/>
            <a:ext cx="2919663" cy="923330"/>
          </a:xfrm>
          <a:prstGeom prst="rect">
            <a:avLst/>
          </a:prstGeom>
          <a:solidFill>
            <a:srgbClr val="FBA617"/>
          </a:solidFill>
          <a:ln w="38100">
            <a:solidFill>
              <a:srgbClr val="FBA617"/>
            </a:solidFill>
          </a:ln>
        </p:spPr>
        <p:txBody>
          <a:bodyPr wrap="square" rtlCol="0">
            <a:spAutoFit/>
          </a:bodyPr>
          <a:lstStyle/>
          <a:p>
            <a:pPr algn="ctr"/>
            <a:r>
              <a:rPr lang="fr-BE" b="1" dirty="0">
                <a:solidFill>
                  <a:schemeClr val="bg1"/>
                </a:solidFill>
              </a:rPr>
              <a:t>Principes fondamentaux pour une bonne justice pénale pour mineurs</a:t>
            </a:r>
          </a:p>
        </p:txBody>
      </p:sp>
      <p:sp>
        <p:nvSpPr>
          <p:cNvPr id="8" name="ZoneTexte 7"/>
          <p:cNvSpPr txBox="1"/>
          <p:nvPr/>
        </p:nvSpPr>
        <p:spPr>
          <a:xfrm>
            <a:off x="4601965" y="1510309"/>
            <a:ext cx="4795728" cy="584775"/>
          </a:xfrm>
          <a:prstGeom prst="rect">
            <a:avLst/>
          </a:prstGeom>
          <a:solidFill>
            <a:srgbClr val="5CBDB2"/>
          </a:solidFill>
          <a:ln w="38100">
            <a:solidFill>
              <a:srgbClr val="5CBDB2"/>
            </a:solidFill>
          </a:ln>
        </p:spPr>
        <p:txBody>
          <a:bodyPr wrap="square" rtlCol="0">
            <a:spAutoFit/>
          </a:bodyPr>
          <a:lstStyle/>
          <a:p>
            <a:pPr algn="ctr"/>
            <a:r>
              <a:rPr lang="fr-BE" sz="1600" b="1" dirty="0">
                <a:solidFill>
                  <a:schemeClr val="bg1"/>
                </a:solidFill>
              </a:rPr>
              <a:t>Un système qui respecte la dignité de l'enfant et qui tient compte de son âge et de ses besoins spécifiques</a:t>
            </a:r>
          </a:p>
        </p:txBody>
      </p:sp>
      <p:sp>
        <p:nvSpPr>
          <p:cNvPr id="11" name="ZoneTexte 10"/>
          <p:cNvSpPr txBox="1"/>
          <p:nvPr/>
        </p:nvSpPr>
        <p:spPr>
          <a:xfrm>
            <a:off x="2957910" y="2582043"/>
            <a:ext cx="1341637" cy="338554"/>
          </a:xfrm>
          <a:prstGeom prst="rect">
            <a:avLst/>
          </a:prstGeom>
          <a:solidFill>
            <a:srgbClr val="5CBDB2"/>
          </a:solidFill>
          <a:ln w="38100">
            <a:solidFill>
              <a:srgbClr val="5CBDB2"/>
            </a:solidFill>
          </a:ln>
        </p:spPr>
        <p:txBody>
          <a:bodyPr wrap="square" rtlCol="0">
            <a:spAutoFit/>
          </a:bodyPr>
          <a:lstStyle/>
          <a:p>
            <a:r>
              <a:rPr lang="fr-BE" sz="1600" b="1" dirty="0">
                <a:solidFill>
                  <a:schemeClr val="bg1"/>
                </a:solidFill>
              </a:rPr>
              <a:t>Prévention </a:t>
            </a:r>
          </a:p>
        </p:txBody>
      </p:sp>
      <p:sp>
        <p:nvSpPr>
          <p:cNvPr id="12" name="ZoneTexte 11"/>
          <p:cNvSpPr txBox="1"/>
          <p:nvPr/>
        </p:nvSpPr>
        <p:spPr>
          <a:xfrm>
            <a:off x="2361533" y="3540912"/>
            <a:ext cx="2269437" cy="646331"/>
          </a:xfrm>
          <a:prstGeom prst="rect">
            <a:avLst/>
          </a:prstGeom>
          <a:solidFill>
            <a:srgbClr val="5CBDB2"/>
          </a:solidFill>
          <a:ln w="38100">
            <a:solidFill>
              <a:srgbClr val="5CBDB2"/>
            </a:solidFill>
          </a:ln>
        </p:spPr>
        <p:txBody>
          <a:bodyPr wrap="square" rtlCol="0">
            <a:spAutoFit/>
          </a:bodyPr>
          <a:lstStyle/>
          <a:p>
            <a:pPr algn="ctr"/>
            <a:r>
              <a:rPr lang="fr-BE" b="1" dirty="0">
                <a:solidFill>
                  <a:schemeClr val="bg1"/>
                </a:solidFill>
              </a:rPr>
              <a:t>Formation des professionnels</a:t>
            </a:r>
            <a:r>
              <a:rPr lang="fr-BE" dirty="0">
                <a:solidFill>
                  <a:schemeClr val="bg1"/>
                </a:solidFill>
              </a:rPr>
              <a:t> </a:t>
            </a:r>
          </a:p>
        </p:txBody>
      </p:sp>
      <p:sp>
        <p:nvSpPr>
          <p:cNvPr id="13" name="ZoneTexte 12"/>
          <p:cNvSpPr txBox="1"/>
          <p:nvPr/>
        </p:nvSpPr>
        <p:spPr>
          <a:xfrm>
            <a:off x="9008300" y="2608353"/>
            <a:ext cx="3015087" cy="1077218"/>
          </a:xfrm>
          <a:prstGeom prst="rect">
            <a:avLst/>
          </a:prstGeom>
          <a:solidFill>
            <a:srgbClr val="5CBDB2"/>
          </a:solidFill>
          <a:ln w="38100">
            <a:solidFill>
              <a:srgbClr val="5CBDB2"/>
            </a:solidFill>
          </a:ln>
        </p:spPr>
        <p:txBody>
          <a:bodyPr wrap="square" rtlCol="0">
            <a:spAutoFit/>
          </a:bodyPr>
          <a:lstStyle/>
          <a:p>
            <a:pPr algn="ctr"/>
            <a:r>
              <a:rPr lang="fr-BE" sz="1600" b="1" dirty="0">
                <a:solidFill>
                  <a:schemeClr val="bg1"/>
                </a:solidFill>
              </a:rPr>
              <a:t>Un traitement qui renforce le sentiment de respect de l'enfant à l'égard des droits de l'homme et des libertés des autres</a:t>
            </a:r>
          </a:p>
        </p:txBody>
      </p:sp>
      <p:sp>
        <p:nvSpPr>
          <p:cNvPr id="14" name="ZoneTexte 13"/>
          <p:cNvSpPr txBox="1"/>
          <p:nvPr/>
        </p:nvSpPr>
        <p:spPr>
          <a:xfrm>
            <a:off x="5443321" y="3773918"/>
            <a:ext cx="3715669" cy="1815882"/>
          </a:xfrm>
          <a:prstGeom prst="rect">
            <a:avLst/>
          </a:prstGeom>
          <a:solidFill>
            <a:srgbClr val="5CBDB2"/>
          </a:solidFill>
          <a:ln w="38100">
            <a:solidFill>
              <a:srgbClr val="5CBDB2"/>
            </a:solidFill>
          </a:ln>
        </p:spPr>
        <p:txBody>
          <a:bodyPr wrap="square" rtlCol="0">
            <a:spAutoFit/>
          </a:bodyPr>
          <a:lstStyle/>
          <a:p>
            <a:pPr algn="ctr"/>
            <a:r>
              <a:rPr lang="fr-BE" sz="1600" b="1" dirty="0">
                <a:solidFill>
                  <a:schemeClr val="bg1"/>
                </a:solidFill>
              </a:rPr>
              <a:t>Un système qui favorise le droit de l'enfant à l'éducation, à la formation professionnelle, à l'emploi, à la réadaptation et à la réintégration dans la société</a:t>
            </a:r>
          </a:p>
          <a:p>
            <a:pPr algn="ctr"/>
            <a:r>
              <a:rPr lang="fr-BE" sz="1600" dirty="0">
                <a:solidFill>
                  <a:schemeClr val="bg1"/>
                </a:solidFill>
              </a:rPr>
              <a:t>.</a:t>
            </a:r>
          </a:p>
          <a:p>
            <a:pPr algn="ctr"/>
            <a:endParaRPr lang="fr-BE" sz="1600" dirty="0">
              <a:solidFill>
                <a:schemeClr val="bg1"/>
              </a:solidFill>
            </a:endParaRPr>
          </a:p>
        </p:txBody>
      </p:sp>
      <p:sp>
        <p:nvSpPr>
          <p:cNvPr id="9" name="Flèche droite 8"/>
          <p:cNvSpPr/>
          <p:nvPr/>
        </p:nvSpPr>
        <p:spPr>
          <a:xfrm>
            <a:off x="8242987" y="2909509"/>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èche droite 14"/>
          <p:cNvSpPr/>
          <p:nvPr/>
        </p:nvSpPr>
        <p:spPr>
          <a:xfrm rot="2412616">
            <a:off x="8138003" y="3385158"/>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rot="8049530">
            <a:off x="4585316" y="3490422"/>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rot="10800000">
            <a:off x="4404953" y="2791423"/>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Flèche droite 18"/>
          <p:cNvSpPr/>
          <p:nvPr/>
        </p:nvSpPr>
        <p:spPr>
          <a:xfrm rot="16027927">
            <a:off x="6410642" y="2430533"/>
            <a:ext cx="302524" cy="16911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2369782" y="5097297"/>
            <a:ext cx="3127905" cy="646331"/>
          </a:xfrm>
          <a:prstGeom prst="rect">
            <a:avLst/>
          </a:prstGeom>
          <a:solidFill>
            <a:srgbClr val="EC7F20"/>
          </a:solidFill>
          <a:ln w="38100">
            <a:solidFill>
              <a:schemeClr val="accent2"/>
            </a:solidFill>
          </a:ln>
        </p:spPr>
        <p:txBody>
          <a:bodyPr wrap="square" rtlCol="0">
            <a:spAutoFit/>
          </a:bodyPr>
          <a:lstStyle/>
          <a:p>
            <a:pPr algn="ctr"/>
            <a:r>
              <a:rPr lang="fr-BE" b="1" dirty="0">
                <a:solidFill>
                  <a:schemeClr val="bg1"/>
                </a:solidFill>
              </a:rPr>
              <a:t>Garanties d’un procès équitable</a:t>
            </a:r>
          </a:p>
        </p:txBody>
      </p:sp>
      <p:sp>
        <p:nvSpPr>
          <p:cNvPr id="21" name="ZoneTexte 20"/>
          <p:cNvSpPr txBox="1"/>
          <p:nvPr/>
        </p:nvSpPr>
        <p:spPr>
          <a:xfrm>
            <a:off x="5803866" y="5291768"/>
            <a:ext cx="3127905" cy="646331"/>
          </a:xfrm>
          <a:prstGeom prst="rect">
            <a:avLst/>
          </a:prstGeom>
          <a:solidFill>
            <a:srgbClr val="EC7F20"/>
          </a:solidFill>
          <a:ln w="38100">
            <a:solidFill>
              <a:schemeClr val="accent2"/>
            </a:solidFill>
          </a:ln>
        </p:spPr>
        <p:txBody>
          <a:bodyPr wrap="square" rtlCol="0">
            <a:spAutoFit/>
          </a:bodyPr>
          <a:lstStyle/>
          <a:p>
            <a:pPr algn="ctr"/>
            <a:r>
              <a:rPr lang="fr-BE" b="1" dirty="0">
                <a:solidFill>
                  <a:schemeClr val="bg1"/>
                </a:solidFill>
              </a:rPr>
              <a:t>Protection spécifique en cas de privation de liberté </a:t>
            </a:r>
          </a:p>
        </p:txBody>
      </p:sp>
      <p:sp>
        <p:nvSpPr>
          <p:cNvPr id="22" name="ZoneTexte 21"/>
          <p:cNvSpPr txBox="1"/>
          <p:nvPr/>
        </p:nvSpPr>
        <p:spPr>
          <a:xfrm>
            <a:off x="9350820" y="5251246"/>
            <a:ext cx="2609653" cy="584775"/>
          </a:xfrm>
          <a:prstGeom prst="rect">
            <a:avLst/>
          </a:prstGeom>
          <a:solidFill>
            <a:srgbClr val="EC7F20"/>
          </a:solidFill>
          <a:ln w="38100">
            <a:solidFill>
              <a:schemeClr val="accent2"/>
            </a:solidFill>
          </a:ln>
        </p:spPr>
        <p:txBody>
          <a:bodyPr wrap="square" rtlCol="0">
            <a:spAutoFit/>
          </a:bodyPr>
          <a:lstStyle/>
          <a:p>
            <a:pPr algn="ctr"/>
            <a:r>
              <a:rPr lang="fr-BE" sz="1600" b="1" dirty="0">
                <a:solidFill>
                  <a:schemeClr val="bg1"/>
                </a:solidFill>
              </a:rPr>
              <a:t>Déjudiciarisation des procédures </a:t>
            </a:r>
            <a:endParaRPr lang="fr-BE" dirty="0">
              <a:solidFill>
                <a:schemeClr val="bg1"/>
              </a:solidFill>
            </a:endParaRPr>
          </a:p>
        </p:txBody>
      </p:sp>
      <p:pic>
        <p:nvPicPr>
          <p:cNvPr id="23" name="Image 22"/>
          <p:cNvPicPr>
            <a:picLocks noChangeAspect="1"/>
          </p:cNvPicPr>
          <p:nvPr/>
        </p:nvPicPr>
        <p:blipFill rotWithShape="1">
          <a:blip r:embed="rId3"/>
          <a:srcRect l="4500" t="15058" r="6212" b="9802"/>
          <a:stretch/>
        </p:blipFill>
        <p:spPr>
          <a:xfrm>
            <a:off x="10000451" y="45578"/>
            <a:ext cx="2168434" cy="111541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4C2C832D-53D8-FADA-3844-53EF6732B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8291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rot="2146561">
            <a:off x="8808652" y="2072784"/>
            <a:ext cx="2454822" cy="3374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32527" y="192710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Partiz</a:t>
            </a:r>
            <a:r>
              <a:rPr lang="en-US" sz="3600" dirty="0">
                <a:solidFill>
                  <a:schemeClr val="bg1"/>
                </a:solidFill>
              </a:rPr>
              <a:t> 1:Philosophie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10" name="ZoneTexte 9">
            <a:extLst>
              <a:ext uri="{FF2B5EF4-FFF2-40B4-BE49-F238E27FC236}">
                <a16:creationId xmlns:a16="http://schemas.microsoft.com/office/drawing/2014/main" id="{31378776-A142-408E-9964-67E8A49530E5}"/>
              </a:ext>
            </a:extLst>
          </p:cNvPr>
          <p:cNvSpPr txBox="1"/>
          <p:nvPr/>
        </p:nvSpPr>
        <p:spPr>
          <a:xfrm>
            <a:off x="5130538" y="312158"/>
            <a:ext cx="6345989" cy="461665"/>
          </a:xfrm>
          <a:prstGeom prst="rect">
            <a:avLst/>
          </a:prstGeom>
          <a:noFill/>
        </p:spPr>
        <p:txBody>
          <a:bodyPr wrap="square" rtlCol="0">
            <a:spAutoFit/>
          </a:bodyPr>
          <a:lstStyle/>
          <a:p>
            <a:r>
              <a:rPr lang="fr-FR" sz="2400" b="1" dirty="0"/>
              <a:t>Standards européens </a:t>
            </a:r>
          </a:p>
        </p:txBody>
      </p:sp>
      <p:pic>
        <p:nvPicPr>
          <p:cNvPr id="3" name="Image 2"/>
          <p:cNvPicPr>
            <a:picLocks noChangeAspect="1"/>
          </p:cNvPicPr>
          <p:nvPr/>
        </p:nvPicPr>
        <p:blipFill>
          <a:blip r:embed="rId4"/>
          <a:stretch>
            <a:fillRect/>
          </a:stretch>
        </p:blipFill>
        <p:spPr>
          <a:xfrm>
            <a:off x="10145949" y="265056"/>
            <a:ext cx="1595029" cy="1662047"/>
          </a:xfrm>
          <a:prstGeom prst="rect">
            <a:avLst/>
          </a:prstGeom>
        </p:spPr>
      </p:pic>
      <p:pic>
        <p:nvPicPr>
          <p:cNvPr id="6" name="Image 5"/>
          <p:cNvPicPr>
            <a:picLocks noChangeAspect="1"/>
          </p:cNvPicPr>
          <p:nvPr/>
        </p:nvPicPr>
        <p:blipFill>
          <a:blip r:embed="rId5"/>
          <a:stretch>
            <a:fillRect/>
          </a:stretch>
        </p:blipFill>
        <p:spPr>
          <a:xfrm>
            <a:off x="3659684" y="1554756"/>
            <a:ext cx="2290401" cy="3340801"/>
          </a:xfrm>
          <a:prstGeom prst="rect">
            <a:avLst/>
          </a:prstGeom>
        </p:spPr>
      </p:pic>
      <p:pic>
        <p:nvPicPr>
          <p:cNvPr id="9" name="Image 8"/>
          <p:cNvPicPr>
            <a:picLocks noChangeAspect="1"/>
          </p:cNvPicPr>
          <p:nvPr/>
        </p:nvPicPr>
        <p:blipFill>
          <a:blip r:embed="rId6"/>
          <a:stretch>
            <a:fillRect/>
          </a:stretch>
        </p:blipFill>
        <p:spPr>
          <a:xfrm rot="622626">
            <a:off x="8078792" y="1772359"/>
            <a:ext cx="2450542" cy="3391271"/>
          </a:xfrm>
          <a:prstGeom prst="rect">
            <a:avLst/>
          </a:prstGeom>
        </p:spPr>
      </p:pic>
      <p:pic>
        <p:nvPicPr>
          <p:cNvPr id="8" name="Image 7"/>
          <p:cNvPicPr>
            <a:picLocks noChangeAspect="1"/>
          </p:cNvPicPr>
          <p:nvPr/>
        </p:nvPicPr>
        <p:blipFill>
          <a:blip r:embed="rId7"/>
          <a:stretch>
            <a:fillRect/>
          </a:stretch>
        </p:blipFill>
        <p:spPr>
          <a:xfrm rot="20883463">
            <a:off x="7001178" y="1769433"/>
            <a:ext cx="2424730" cy="3344456"/>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54BE6964-E870-D0C9-3AC8-9F3BA80D65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874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443534" y="169662"/>
            <a:ext cx="7473043" cy="869492"/>
          </a:xfrm>
        </p:spPr>
        <p:txBody>
          <a:bodyPr>
            <a:noAutofit/>
          </a:bodyPr>
          <a:lstStyle/>
          <a:p>
            <a:pPr>
              <a:lnSpc>
                <a:spcPct val="100000"/>
              </a:lnSpc>
            </a:pPr>
            <a:r>
              <a:rPr lang="fr-BE" sz="2800" dirty="0">
                <a:solidFill>
                  <a:srgbClr val="FF9933"/>
                </a:solidFill>
              </a:rPr>
              <a:t>Principes fondamentaux </a:t>
            </a:r>
          </a:p>
        </p:txBody>
      </p:sp>
      <p:pic>
        <p:nvPicPr>
          <p:cNvPr id="8" name="Image 7"/>
          <p:cNvPicPr>
            <a:picLocks noChangeAspect="1"/>
          </p:cNvPicPr>
          <p:nvPr/>
        </p:nvPicPr>
        <p:blipFill>
          <a:blip r:embed="rId3"/>
          <a:stretch>
            <a:fillRect/>
          </a:stretch>
        </p:blipFill>
        <p:spPr>
          <a:xfrm>
            <a:off x="4554072" y="809272"/>
            <a:ext cx="4912657" cy="4745381"/>
          </a:xfrm>
          <a:prstGeom prst="rect">
            <a:avLst/>
          </a:prstGeom>
        </p:spPr>
      </p:pic>
      <p:sp>
        <p:nvSpPr>
          <p:cNvPr id="10" name="ZoneTexte 9"/>
          <p:cNvSpPr txBox="1"/>
          <p:nvPr/>
        </p:nvSpPr>
        <p:spPr>
          <a:xfrm>
            <a:off x="7349062" y="1706193"/>
            <a:ext cx="1685331" cy="369332"/>
          </a:xfrm>
          <a:prstGeom prst="rect">
            <a:avLst/>
          </a:prstGeom>
          <a:noFill/>
        </p:spPr>
        <p:txBody>
          <a:bodyPr wrap="square" rtlCol="0">
            <a:spAutoFit/>
          </a:bodyPr>
          <a:lstStyle/>
          <a:p>
            <a:pPr algn="ctr"/>
            <a:r>
              <a:rPr lang="en-GB" dirty="0"/>
              <a:t>Participation</a:t>
            </a:r>
          </a:p>
        </p:txBody>
      </p:sp>
      <p:sp>
        <p:nvSpPr>
          <p:cNvPr id="11" name="ZoneTexte 10"/>
          <p:cNvSpPr txBox="1"/>
          <p:nvPr/>
        </p:nvSpPr>
        <p:spPr>
          <a:xfrm>
            <a:off x="6682086" y="3195820"/>
            <a:ext cx="1942111" cy="646331"/>
          </a:xfrm>
          <a:prstGeom prst="rect">
            <a:avLst/>
          </a:prstGeom>
          <a:noFill/>
        </p:spPr>
        <p:txBody>
          <a:bodyPr wrap="square" rtlCol="0">
            <a:spAutoFit/>
          </a:bodyPr>
          <a:lstStyle/>
          <a:p>
            <a:pPr algn="r"/>
            <a:r>
              <a:rPr lang="en-GB" dirty="0"/>
              <a:t>Protection </a:t>
            </a:r>
            <a:r>
              <a:rPr lang="en-GB" dirty="0" err="1"/>
              <a:t>contre</a:t>
            </a:r>
            <a:r>
              <a:rPr lang="en-GB" dirty="0"/>
              <a:t> les discriminations </a:t>
            </a:r>
          </a:p>
        </p:txBody>
      </p:sp>
      <p:sp>
        <p:nvSpPr>
          <p:cNvPr id="12" name="ZoneTexte 11"/>
          <p:cNvSpPr txBox="1"/>
          <p:nvPr/>
        </p:nvSpPr>
        <p:spPr>
          <a:xfrm>
            <a:off x="6265549" y="2552466"/>
            <a:ext cx="1099446" cy="369332"/>
          </a:xfrm>
          <a:prstGeom prst="rect">
            <a:avLst/>
          </a:prstGeom>
          <a:noFill/>
        </p:spPr>
        <p:txBody>
          <a:bodyPr wrap="square" rtlCol="0">
            <a:spAutoFit/>
          </a:bodyPr>
          <a:lstStyle/>
          <a:p>
            <a:pPr algn="ctr"/>
            <a:r>
              <a:rPr lang="en-GB" dirty="0" err="1"/>
              <a:t>Dignité</a:t>
            </a:r>
            <a:endParaRPr lang="en-GB" dirty="0"/>
          </a:p>
        </p:txBody>
      </p:sp>
      <p:sp>
        <p:nvSpPr>
          <p:cNvPr id="13" name="ZoneTexte 12"/>
          <p:cNvSpPr txBox="1"/>
          <p:nvPr/>
        </p:nvSpPr>
        <p:spPr>
          <a:xfrm>
            <a:off x="5237197" y="1753970"/>
            <a:ext cx="1465835" cy="646331"/>
          </a:xfrm>
          <a:prstGeom prst="rect">
            <a:avLst/>
          </a:prstGeom>
          <a:noFill/>
        </p:spPr>
        <p:txBody>
          <a:bodyPr wrap="square" rtlCol="0">
            <a:spAutoFit/>
          </a:bodyPr>
          <a:lstStyle/>
          <a:p>
            <a:pPr algn="ctr"/>
            <a:r>
              <a:rPr lang="en-GB" dirty="0" err="1"/>
              <a:t>Primauté</a:t>
            </a:r>
            <a:r>
              <a:rPr lang="en-GB" dirty="0"/>
              <a:t> du droit  </a:t>
            </a:r>
          </a:p>
        </p:txBody>
      </p:sp>
      <p:sp>
        <p:nvSpPr>
          <p:cNvPr id="14" name="ZoneTexte 13"/>
          <p:cNvSpPr txBox="1"/>
          <p:nvPr/>
        </p:nvSpPr>
        <p:spPr>
          <a:xfrm>
            <a:off x="4696170" y="3386385"/>
            <a:ext cx="1797862" cy="646331"/>
          </a:xfrm>
          <a:prstGeom prst="rect">
            <a:avLst/>
          </a:prstGeom>
          <a:noFill/>
        </p:spPr>
        <p:txBody>
          <a:bodyPr wrap="square" rtlCol="0">
            <a:spAutoFit/>
          </a:bodyPr>
          <a:lstStyle/>
          <a:p>
            <a:pPr algn="ctr"/>
            <a:r>
              <a:rPr lang="en-GB" dirty="0" err="1"/>
              <a:t>Intérêt</a:t>
            </a:r>
            <a:r>
              <a:rPr lang="en-GB" dirty="0"/>
              <a:t> </a:t>
            </a:r>
            <a:r>
              <a:rPr lang="en-GB" dirty="0" err="1"/>
              <a:t>supérieur</a:t>
            </a:r>
            <a:r>
              <a:rPr lang="en-GB" dirty="0"/>
              <a:t> de </a:t>
            </a:r>
            <a:r>
              <a:rPr lang="en-GB" dirty="0" err="1"/>
              <a:t>l’enfant</a:t>
            </a:r>
            <a:r>
              <a:rPr lang="en-GB" dirty="0"/>
              <a:t> </a:t>
            </a:r>
          </a:p>
        </p:txBody>
      </p:sp>
      <p:sp>
        <p:nvSpPr>
          <p:cNvPr id="16" name="ZoneTexte 15">
            <a:extLst>
              <a:ext uri="{FF2B5EF4-FFF2-40B4-BE49-F238E27FC236}">
                <a16:creationId xmlns:a16="http://schemas.microsoft.com/office/drawing/2014/main" id="{678B3120-F2F7-6D46-B639-1B54D057F5F2}"/>
              </a:ext>
            </a:extLst>
          </p:cNvPr>
          <p:cNvSpPr txBox="1"/>
          <p:nvPr/>
        </p:nvSpPr>
        <p:spPr>
          <a:xfrm>
            <a:off x="393036" y="427865"/>
            <a:ext cx="3879161" cy="1754326"/>
          </a:xfrm>
          <a:prstGeom prst="rect">
            <a:avLst/>
          </a:prstGeom>
          <a:noFill/>
        </p:spPr>
        <p:txBody>
          <a:bodyPr wrap="square">
            <a:spAutoFit/>
          </a:bodyPr>
          <a:lstStyle/>
          <a:p>
            <a:pPr algn="l"/>
            <a:r>
              <a:rPr lang="en-US" sz="3600" dirty="0" err="1">
                <a:solidFill>
                  <a:schemeClr val="bg1"/>
                </a:solidFill>
              </a:rPr>
              <a:t>Partie</a:t>
            </a:r>
            <a:r>
              <a:rPr lang="en-US" sz="3600" dirty="0">
                <a:solidFill>
                  <a:schemeClr val="bg1"/>
                </a:solidFill>
              </a:rPr>
              <a:t> 1:  Philosophie du </a:t>
            </a:r>
            <a:r>
              <a:rPr lang="en-US" sz="3600" dirty="0" err="1">
                <a:solidFill>
                  <a:schemeClr val="bg1"/>
                </a:solidFill>
              </a:rPr>
              <a:t>système</a:t>
            </a:r>
            <a:endParaRPr lang="fr-BE" sz="3600" dirty="0">
              <a:solidFill>
                <a:schemeClr val="bg1"/>
              </a:solidFill>
            </a:endParaRPr>
          </a:p>
        </p:txBody>
      </p:sp>
      <p:pic>
        <p:nvPicPr>
          <p:cNvPr id="3" name="Image 2" descr="Une image contenant texte&#10;&#10;Description générée automatiquement">
            <a:extLst>
              <a:ext uri="{FF2B5EF4-FFF2-40B4-BE49-F238E27FC236}">
                <a16:creationId xmlns:a16="http://schemas.microsoft.com/office/drawing/2014/main" id="{865C1BC8-A545-5D18-0C7B-915F874CF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61856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a:solidFill>
                  <a:schemeClr val="bg1"/>
                </a:solidFill>
              </a:rPr>
              <a:t>Part 1:  Philosophy of the system</a:t>
            </a:r>
            <a:endParaRPr lang="fr-BE" sz="3600" dirty="0">
              <a:solidFill>
                <a:schemeClr val="bg1"/>
              </a:solidFill>
            </a:endParaRPr>
          </a:p>
        </p:txBody>
      </p:sp>
      <p:sp>
        <p:nvSpPr>
          <p:cNvPr id="10" name="ZoneTexte 9">
            <a:extLst>
              <a:ext uri="{FF2B5EF4-FFF2-40B4-BE49-F238E27FC236}">
                <a16:creationId xmlns:a16="http://schemas.microsoft.com/office/drawing/2014/main" id="{31378776-A142-408E-9964-67E8A49530E5}"/>
              </a:ext>
            </a:extLst>
          </p:cNvPr>
          <p:cNvSpPr txBox="1"/>
          <p:nvPr/>
        </p:nvSpPr>
        <p:spPr>
          <a:xfrm>
            <a:off x="4781862" y="444133"/>
            <a:ext cx="6161601" cy="461665"/>
          </a:xfrm>
          <a:prstGeom prst="rect">
            <a:avLst/>
          </a:prstGeom>
          <a:noFill/>
        </p:spPr>
        <p:txBody>
          <a:bodyPr wrap="square" rtlCol="0">
            <a:spAutoFit/>
          </a:bodyPr>
          <a:lstStyle/>
          <a:p>
            <a:r>
              <a:rPr lang="fr-FR" sz="2400" b="1" dirty="0"/>
              <a:t>Les directives européennes </a:t>
            </a:r>
          </a:p>
        </p:txBody>
      </p:sp>
      <p:pic>
        <p:nvPicPr>
          <p:cNvPr id="3" name="Image 2"/>
          <p:cNvPicPr>
            <a:picLocks noChangeAspect="1"/>
          </p:cNvPicPr>
          <p:nvPr/>
        </p:nvPicPr>
        <p:blipFill>
          <a:blip r:embed="rId3"/>
          <a:stretch>
            <a:fillRect/>
          </a:stretch>
        </p:blipFill>
        <p:spPr>
          <a:xfrm>
            <a:off x="10145949" y="265056"/>
            <a:ext cx="1595029" cy="1662047"/>
          </a:xfrm>
          <a:prstGeom prst="rect">
            <a:avLst/>
          </a:prstGeom>
        </p:spPr>
      </p:pic>
      <p:sp>
        <p:nvSpPr>
          <p:cNvPr id="11" name="ZoneTexte 10">
            <a:extLst>
              <a:ext uri="{FF2B5EF4-FFF2-40B4-BE49-F238E27FC236}">
                <a16:creationId xmlns:a16="http://schemas.microsoft.com/office/drawing/2014/main" id="{31378776-A142-408E-9964-67E8A49530E5}"/>
              </a:ext>
            </a:extLst>
          </p:cNvPr>
          <p:cNvSpPr txBox="1"/>
          <p:nvPr/>
        </p:nvSpPr>
        <p:spPr>
          <a:xfrm>
            <a:off x="2789921" y="1648917"/>
            <a:ext cx="5968099" cy="3046988"/>
          </a:xfrm>
          <a:prstGeom prst="rect">
            <a:avLst/>
          </a:prstGeom>
          <a:noFill/>
        </p:spPr>
        <p:txBody>
          <a:bodyPr wrap="square" rtlCol="0">
            <a:spAutoFit/>
          </a:bodyPr>
          <a:lstStyle/>
          <a:p>
            <a:pPr marL="171450" indent="-171450" algn="just">
              <a:buFont typeface="Arial" panose="020B0604020202020204" pitchFamily="34" charset="0"/>
              <a:buChar char="•"/>
            </a:pPr>
            <a:r>
              <a:rPr lang="en-US" sz="1600" dirty="0"/>
              <a:t>Directive 2010/64/EU </a:t>
            </a:r>
            <a:r>
              <a:rPr lang="fr-FR" sz="1600" dirty="0"/>
              <a:t>relative au droit à l’interprétation et à la traduction dans le cadre des procédures pénales</a:t>
            </a:r>
          </a:p>
          <a:p>
            <a:pPr marL="171450" indent="-171450" algn="just">
              <a:buFont typeface="Arial" panose="020B0604020202020204" pitchFamily="34" charset="0"/>
              <a:buChar char="•"/>
            </a:pPr>
            <a:r>
              <a:rPr lang="en-US" sz="1600" dirty="0"/>
              <a:t>Directive 2012/13/EU </a:t>
            </a:r>
            <a:r>
              <a:rPr lang="fr-FR" sz="1600" dirty="0"/>
              <a:t>relative au droit à l’information dans le cadre des procédures pénales</a:t>
            </a:r>
            <a:endParaRPr lang="en-US" sz="1600" dirty="0"/>
          </a:p>
          <a:p>
            <a:pPr marL="171450" indent="-171450" algn="just">
              <a:buFont typeface="Arial" panose="020B0604020202020204" pitchFamily="34" charset="0"/>
              <a:buChar char="•"/>
            </a:pPr>
            <a:r>
              <a:rPr lang="en-US" sz="1600" dirty="0"/>
              <a:t>Directive 2013/48/EU </a:t>
            </a:r>
            <a:r>
              <a:rPr lang="fr-FR" sz="1600" dirty="0"/>
              <a:t>relative au droit d’accès à un avocat dans le cadre des procédures pénales</a:t>
            </a:r>
            <a:endParaRPr lang="en-US" sz="1600" dirty="0"/>
          </a:p>
          <a:p>
            <a:pPr marL="171450" indent="-171450" algn="just">
              <a:buFont typeface="Arial" panose="020B0604020202020204" pitchFamily="34" charset="0"/>
              <a:buChar char="•"/>
            </a:pPr>
            <a:r>
              <a:rPr lang="en-US" sz="1600" dirty="0"/>
              <a:t>Directive (EU) 2016/343 </a:t>
            </a:r>
            <a:r>
              <a:rPr lang="fr-FR" sz="1600" dirty="0"/>
              <a:t>portant renforcement de certains aspects de la présomption d'innocence et du droit d'assister à son procès dans le cadre des procédures pénales</a:t>
            </a:r>
            <a:r>
              <a:rPr lang="en-US" sz="1600" dirty="0"/>
              <a:t>,</a:t>
            </a:r>
          </a:p>
          <a:p>
            <a:pPr marL="171450" indent="-171450" algn="just">
              <a:buFont typeface="Arial" panose="020B0604020202020204" pitchFamily="34" charset="0"/>
              <a:buChar char="•"/>
            </a:pPr>
            <a:r>
              <a:rPr lang="en-US" sz="1600" dirty="0"/>
              <a:t>Directive (EU) 2016/1919 </a:t>
            </a:r>
            <a:r>
              <a:rPr lang="fr-FR" sz="1600" dirty="0"/>
              <a:t>concernant l'aide juridictionnelle pour les suspects et les personnes poursuivies dans le cadre des procédures pénales</a:t>
            </a:r>
            <a:endParaRPr lang="en-US" sz="1600" dirty="0"/>
          </a:p>
        </p:txBody>
      </p:sp>
      <p:pic>
        <p:nvPicPr>
          <p:cNvPr id="18" name="Image 17"/>
          <p:cNvPicPr>
            <a:picLocks noChangeAspect="1"/>
          </p:cNvPicPr>
          <p:nvPr/>
        </p:nvPicPr>
        <p:blipFill>
          <a:blip r:embed="rId4"/>
          <a:stretch>
            <a:fillRect/>
          </a:stretch>
        </p:blipFill>
        <p:spPr>
          <a:xfrm rot="2146561">
            <a:off x="10410748" y="3153187"/>
            <a:ext cx="1394650" cy="1917098"/>
          </a:xfrm>
          <a:prstGeom prst="rect">
            <a:avLst/>
          </a:prstGeom>
        </p:spPr>
      </p:pic>
      <p:pic>
        <p:nvPicPr>
          <p:cNvPr id="19" name="Image 18"/>
          <p:cNvPicPr>
            <a:picLocks noChangeAspect="1"/>
          </p:cNvPicPr>
          <p:nvPr/>
        </p:nvPicPr>
        <p:blipFill>
          <a:blip r:embed="rId5"/>
          <a:stretch>
            <a:fillRect/>
          </a:stretch>
        </p:blipFill>
        <p:spPr>
          <a:xfrm rot="622626">
            <a:off x="9766187" y="2853947"/>
            <a:ext cx="1392217" cy="1926670"/>
          </a:xfrm>
          <a:prstGeom prst="rect">
            <a:avLst/>
          </a:prstGeom>
        </p:spPr>
      </p:pic>
      <p:pic>
        <p:nvPicPr>
          <p:cNvPr id="20" name="Image 19"/>
          <p:cNvPicPr>
            <a:picLocks noChangeAspect="1"/>
          </p:cNvPicPr>
          <p:nvPr/>
        </p:nvPicPr>
        <p:blipFill>
          <a:blip r:embed="rId6"/>
          <a:stretch>
            <a:fillRect/>
          </a:stretch>
        </p:blipFill>
        <p:spPr>
          <a:xfrm rot="20883463">
            <a:off x="8915275" y="2868210"/>
            <a:ext cx="1377553" cy="1900074"/>
          </a:xfrm>
          <a:prstGeom prst="rect">
            <a:avLst/>
          </a:prstGeom>
        </p:spPr>
      </p:pic>
      <p:sp>
        <p:nvSpPr>
          <p:cNvPr id="21" name="ZoneTexte 20">
            <a:extLst>
              <a:ext uri="{FF2B5EF4-FFF2-40B4-BE49-F238E27FC236}">
                <a16:creationId xmlns:a16="http://schemas.microsoft.com/office/drawing/2014/main" id="{31378776-A142-408E-9964-67E8A49530E5}"/>
              </a:ext>
            </a:extLst>
          </p:cNvPr>
          <p:cNvSpPr txBox="1"/>
          <p:nvPr/>
        </p:nvSpPr>
        <p:spPr>
          <a:xfrm>
            <a:off x="2576549" y="4890248"/>
            <a:ext cx="5968099" cy="830997"/>
          </a:xfrm>
          <a:prstGeom prst="rect">
            <a:avLst/>
          </a:prstGeom>
          <a:solidFill>
            <a:srgbClr val="FBA617"/>
          </a:solidFill>
        </p:spPr>
        <p:txBody>
          <a:bodyPr wrap="square" rtlCol="0">
            <a:spAutoFit/>
          </a:bodyPr>
          <a:lstStyle/>
          <a:p>
            <a:pPr algn="ctr"/>
            <a:r>
              <a:rPr lang="en-US" sz="1600" b="1" dirty="0">
                <a:solidFill>
                  <a:schemeClr val="bg1"/>
                </a:solidFill>
              </a:rPr>
              <a:t>Directive (EU) 2016/800 r</a:t>
            </a:r>
            <a:r>
              <a:rPr lang="fr-FR" sz="1600" b="1" dirty="0" err="1">
                <a:solidFill>
                  <a:schemeClr val="bg1"/>
                </a:solidFill>
              </a:rPr>
              <a:t>elative</a:t>
            </a:r>
            <a:r>
              <a:rPr lang="fr-FR" sz="1600" b="1" dirty="0">
                <a:solidFill>
                  <a:schemeClr val="bg1"/>
                </a:solidFill>
              </a:rPr>
              <a:t> à la mise en place de garanties procédurales en faveur des enfants qui sont des suspects ou des personnes poursuivies dans le cadre des procédures pénales</a:t>
            </a:r>
            <a:endParaRPr lang="en-US" sz="1600" b="1"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1AC985EA-F271-7DF7-1BB7-027718A47C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22840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299547" y="1208982"/>
            <a:ext cx="65162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F9933"/>
                </a:solidFill>
              </a:rPr>
              <a:t>Droit national </a:t>
            </a:r>
          </a:p>
        </p:txBody>
      </p:sp>
      <p:pic>
        <p:nvPicPr>
          <p:cNvPr id="4" name="Image 3" descr="Une image contenant texte&#10;&#10;Description générée automatiquement">
            <a:extLst>
              <a:ext uri="{FF2B5EF4-FFF2-40B4-BE49-F238E27FC236}">
                <a16:creationId xmlns:a16="http://schemas.microsoft.com/office/drawing/2014/main" id="{F6142861-918F-D7B7-B713-F0C50228A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04019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a:p>
            <a:pPr algn="l"/>
            <a:endParaRPr lang="fr-BE" sz="3600" dirty="0">
              <a:solidFill>
                <a:schemeClr val="bg1"/>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25690" y="1129029"/>
            <a:ext cx="742949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t>Discussion : notre système national est-il conforme à ces normes internationales ?</a:t>
            </a:r>
          </a:p>
        </p:txBody>
      </p:sp>
      <p:sp>
        <p:nvSpPr>
          <p:cNvPr id="3" name="Bulle ronde 2"/>
          <p:cNvSpPr/>
          <p:nvPr/>
        </p:nvSpPr>
        <p:spPr>
          <a:xfrm>
            <a:off x="7740440" y="3284250"/>
            <a:ext cx="3143385" cy="1148137"/>
          </a:xfrm>
          <a:prstGeom prst="wedgeEllipseCallout">
            <a:avLst>
              <a:gd name="adj1" fmla="val -24469"/>
              <a:gd name="adj2" fmla="val 79092"/>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9436488" y="3758454"/>
            <a:ext cx="2146300" cy="1111068"/>
          </a:xfrm>
          <a:prstGeom prst="wedgeEllipseCallout">
            <a:avLst>
              <a:gd name="adj1" fmla="val 44619"/>
              <a:gd name="adj2" fmla="val 55863"/>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Arc plein 9"/>
          <p:cNvSpPr/>
          <p:nvPr/>
        </p:nvSpPr>
        <p:spPr>
          <a:xfrm>
            <a:off x="3797478" y="3141033"/>
            <a:ext cx="2593847" cy="1784060"/>
          </a:xfrm>
          <a:prstGeom prst="blockArc">
            <a:avLst>
              <a:gd name="adj1" fmla="val 587774"/>
              <a:gd name="adj2" fmla="val 21299863"/>
              <a:gd name="adj3" fmla="val 136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Image 10"/>
          <p:cNvPicPr>
            <a:picLocks noChangeAspect="1"/>
          </p:cNvPicPr>
          <p:nvPr/>
        </p:nvPicPr>
        <p:blipFill rotWithShape="1">
          <a:blip r:embed="rId3"/>
          <a:srcRect l="4500" t="15058" r="6212" b="9802"/>
          <a:stretch/>
        </p:blipFill>
        <p:spPr>
          <a:xfrm>
            <a:off x="2295435" y="3010743"/>
            <a:ext cx="2168434" cy="1115419"/>
          </a:xfrm>
          <a:prstGeom prst="rect">
            <a:avLst/>
          </a:prstGeom>
        </p:spPr>
      </p:pic>
      <p:pic>
        <p:nvPicPr>
          <p:cNvPr id="12" name="Image 11"/>
          <p:cNvPicPr>
            <a:picLocks noChangeAspect="1"/>
          </p:cNvPicPr>
          <p:nvPr/>
        </p:nvPicPr>
        <p:blipFill>
          <a:blip r:embed="rId4"/>
          <a:stretch>
            <a:fillRect/>
          </a:stretch>
        </p:blipFill>
        <p:spPr>
          <a:xfrm>
            <a:off x="5762601" y="3493735"/>
            <a:ext cx="1066773" cy="1111595"/>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CFF11DD0-14FD-3712-EEA9-50670684C3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42282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831900"/>
            <a:ext cx="742949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BA617"/>
                </a:solidFill>
              </a:rPr>
              <a:t>De l'infraction à la remise en liberté, description des différentes étapes de la procédure au niveau national</a:t>
            </a: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048000" y="889338"/>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Partie 2</a:t>
            </a:r>
            <a:br>
              <a:rPr lang="fr-BE" sz="16000" dirty="0">
                <a:solidFill>
                  <a:srgbClr val="FF6600"/>
                </a:solidFill>
              </a:rPr>
            </a:br>
            <a:r>
              <a:rPr lang="fr-BE" dirty="0">
                <a:solidFill>
                  <a:srgbClr val="FF6600"/>
                </a:solidFill>
              </a:rPr>
              <a:t> </a:t>
            </a:r>
          </a:p>
        </p:txBody>
      </p:sp>
      <p:pic>
        <p:nvPicPr>
          <p:cNvPr id="4" name="Image 3" descr="Une image contenant texte&#10;&#10;Description générée automatiquement">
            <a:extLst>
              <a:ext uri="{FF2B5EF4-FFF2-40B4-BE49-F238E27FC236}">
                <a16:creationId xmlns:a16="http://schemas.microsoft.com/office/drawing/2014/main" id="{35704626-CCF3-6518-84C1-687626508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7586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831900"/>
            <a:ext cx="742949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BA617"/>
                </a:solidFill>
              </a:rPr>
              <a:t>Qui est qui ? </a:t>
            </a: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048000" y="889338"/>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Partie 3</a:t>
            </a:r>
            <a:br>
              <a:rPr lang="fr-BE" sz="16000" dirty="0">
                <a:solidFill>
                  <a:srgbClr val="FF6600"/>
                </a:solidFill>
              </a:rPr>
            </a:br>
            <a:r>
              <a:rPr lang="fr-BE" dirty="0">
                <a:solidFill>
                  <a:srgbClr val="FF6600"/>
                </a:solidFill>
              </a:rPr>
              <a:t> </a:t>
            </a:r>
          </a:p>
        </p:txBody>
      </p:sp>
      <p:pic>
        <p:nvPicPr>
          <p:cNvPr id="4" name="Image 3" descr="Une image contenant texte&#10;&#10;Description générée automatiquement">
            <a:extLst>
              <a:ext uri="{FF2B5EF4-FFF2-40B4-BE49-F238E27FC236}">
                <a16:creationId xmlns:a16="http://schemas.microsoft.com/office/drawing/2014/main" id="{2F4095ED-D105-223A-0E4F-551774B5B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77693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3: Qui </a:t>
            </a:r>
            <a:r>
              <a:rPr lang="en-US" sz="3600" dirty="0" err="1">
                <a:solidFill>
                  <a:schemeClr val="bg1"/>
                </a:solidFill>
              </a:rPr>
              <a:t>est</a:t>
            </a:r>
            <a:r>
              <a:rPr lang="en-US" sz="3600" dirty="0">
                <a:solidFill>
                  <a:schemeClr val="bg1"/>
                </a:solidFill>
              </a:rPr>
              <a:t> qui ? </a:t>
            </a:r>
            <a:endParaRPr lang="fr-BE" sz="3600" dirty="0">
              <a:solidFill>
                <a:schemeClr val="bg1"/>
              </a:solidFill>
            </a:endParaRPr>
          </a:p>
        </p:txBody>
      </p:sp>
      <p:sp>
        <p:nvSpPr>
          <p:cNvPr id="3" name="ZoneTexte 2"/>
          <p:cNvSpPr txBox="1"/>
          <p:nvPr/>
        </p:nvSpPr>
        <p:spPr>
          <a:xfrm>
            <a:off x="2635842" y="5000345"/>
            <a:ext cx="7991197" cy="923330"/>
          </a:xfrm>
          <a:prstGeom prst="rect">
            <a:avLst/>
          </a:prstGeom>
          <a:noFill/>
        </p:spPr>
        <p:txBody>
          <a:bodyPr wrap="square" rtlCol="0">
            <a:spAutoFit/>
          </a:bodyPr>
          <a:lstStyle/>
          <a:p>
            <a:r>
              <a:rPr lang="en-GB" dirty="0" err="1"/>
              <a:t>Liste</a:t>
            </a:r>
            <a:r>
              <a:rPr lang="en-GB" dirty="0"/>
              <a:t> des </a:t>
            </a:r>
            <a:r>
              <a:rPr lang="en-GB" dirty="0" err="1"/>
              <a:t>acteurs</a:t>
            </a:r>
            <a:r>
              <a:rPr lang="en-GB" dirty="0"/>
              <a:t> et institutions : police, </a:t>
            </a:r>
            <a:r>
              <a:rPr lang="en-GB" dirty="0" err="1"/>
              <a:t>victime</a:t>
            </a:r>
            <a:r>
              <a:rPr lang="en-GB" dirty="0"/>
              <a:t>, procureur, </a:t>
            </a:r>
            <a:r>
              <a:rPr lang="en-GB" dirty="0" err="1"/>
              <a:t>juge</a:t>
            </a:r>
            <a:r>
              <a:rPr lang="en-GB" dirty="0"/>
              <a:t>, jury, </a:t>
            </a:r>
            <a:r>
              <a:rPr lang="en-GB" dirty="0" err="1"/>
              <a:t>cour</a:t>
            </a:r>
            <a:r>
              <a:rPr lang="en-GB" dirty="0"/>
              <a:t> </a:t>
            </a:r>
            <a:r>
              <a:rPr lang="en-GB" dirty="0" err="1"/>
              <a:t>d'appel</a:t>
            </a:r>
            <a:r>
              <a:rPr lang="en-GB" dirty="0"/>
              <a:t>, avocat, service de </a:t>
            </a:r>
            <a:r>
              <a:rPr lang="en-GB" dirty="0" err="1"/>
              <a:t>médiation</a:t>
            </a:r>
            <a:r>
              <a:rPr lang="en-GB" dirty="0"/>
              <a:t>, service de protection des </a:t>
            </a:r>
            <a:r>
              <a:rPr lang="en-GB" dirty="0" err="1"/>
              <a:t>mineurs</a:t>
            </a:r>
            <a:r>
              <a:rPr lang="en-GB" dirty="0"/>
              <a:t>, etc.</a:t>
            </a:r>
          </a:p>
          <a:p>
            <a:endParaRPr lang="en-GB" dirty="0"/>
          </a:p>
        </p:txBody>
      </p:sp>
      <p:sp>
        <p:nvSpPr>
          <p:cNvPr id="9" name="ZoneTexte 8"/>
          <p:cNvSpPr txBox="1"/>
          <p:nvPr/>
        </p:nvSpPr>
        <p:spPr>
          <a:xfrm>
            <a:off x="2988041" y="1846601"/>
            <a:ext cx="1592788" cy="1754326"/>
          </a:xfrm>
          <a:prstGeom prst="rect">
            <a:avLst/>
          </a:prstGeom>
          <a:solidFill>
            <a:srgbClr val="FBA617"/>
          </a:solidFill>
          <a:ln>
            <a:noFill/>
          </a:ln>
        </p:spPr>
        <p:txBody>
          <a:bodyPr wrap="square" rtlCol="0">
            <a:spAutoFit/>
          </a:bodyPr>
          <a:lstStyle/>
          <a:p>
            <a:pPr algn="ctr"/>
            <a:r>
              <a:rPr lang="en-GB" dirty="0" err="1">
                <a:solidFill>
                  <a:schemeClr val="bg1"/>
                </a:solidFill>
              </a:rPr>
              <a:t>Enquête</a:t>
            </a:r>
            <a:r>
              <a:rPr lang="en-GB" dirty="0">
                <a:solidFill>
                  <a:schemeClr val="bg1"/>
                </a:solidFill>
              </a:rPr>
              <a:t> </a:t>
            </a:r>
          </a:p>
          <a:p>
            <a:endParaRPr lang="en-GB" dirty="0"/>
          </a:p>
          <a:p>
            <a:endParaRPr lang="en-GB" dirty="0"/>
          </a:p>
          <a:p>
            <a:endParaRPr lang="en-GB" dirty="0"/>
          </a:p>
          <a:p>
            <a:endParaRPr lang="en-GB" dirty="0"/>
          </a:p>
          <a:p>
            <a:endParaRPr lang="en-GB" dirty="0"/>
          </a:p>
        </p:txBody>
      </p:sp>
      <p:sp>
        <p:nvSpPr>
          <p:cNvPr id="11" name="ZoneTexte 10"/>
          <p:cNvSpPr txBox="1"/>
          <p:nvPr/>
        </p:nvSpPr>
        <p:spPr>
          <a:xfrm>
            <a:off x="4986249" y="1846601"/>
            <a:ext cx="1645192" cy="1477328"/>
          </a:xfrm>
          <a:prstGeom prst="rect">
            <a:avLst/>
          </a:prstGeom>
          <a:solidFill>
            <a:srgbClr val="FBA617"/>
          </a:solidFill>
          <a:ln>
            <a:noFill/>
          </a:ln>
        </p:spPr>
        <p:txBody>
          <a:bodyPr wrap="square" rtlCol="0">
            <a:spAutoFit/>
          </a:bodyPr>
          <a:lstStyle/>
          <a:p>
            <a:pPr algn="ctr"/>
            <a:r>
              <a:rPr lang="en-GB" dirty="0">
                <a:solidFill>
                  <a:schemeClr val="bg1"/>
                </a:solidFill>
              </a:rPr>
              <a:t>Instruction</a:t>
            </a:r>
            <a:r>
              <a:rPr lang="en-GB" dirty="0"/>
              <a:t> </a:t>
            </a:r>
          </a:p>
          <a:p>
            <a:endParaRPr lang="en-GB" dirty="0"/>
          </a:p>
          <a:p>
            <a:endParaRPr lang="en-GB" dirty="0"/>
          </a:p>
          <a:p>
            <a:endParaRPr lang="en-GB" dirty="0"/>
          </a:p>
          <a:p>
            <a:endParaRPr lang="en-GB" dirty="0"/>
          </a:p>
        </p:txBody>
      </p:sp>
      <p:sp>
        <p:nvSpPr>
          <p:cNvPr id="12" name="ZoneTexte 11"/>
          <p:cNvSpPr txBox="1"/>
          <p:nvPr/>
        </p:nvSpPr>
        <p:spPr>
          <a:xfrm>
            <a:off x="6952654" y="1846601"/>
            <a:ext cx="1614572" cy="1754326"/>
          </a:xfrm>
          <a:prstGeom prst="rect">
            <a:avLst/>
          </a:prstGeom>
          <a:solidFill>
            <a:srgbClr val="FBA617"/>
          </a:solidFill>
          <a:ln>
            <a:noFill/>
          </a:ln>
        </p:spPr>
        <p:txBody>
          <a:bodyPr wrap="square" rtlCol="0">
            <a:spAutoFit/>
          </a:bodyPr>
          <a:lstStyle/>
          <a:p>
            <a:pPr algn="ctr"/>
            <a:r>
              <a:rPr lang="en-GB" dirty="0">
                <a:solidFill>
                  <a:schemeClr val="bg1"/>
                </a:solidFill>
              </a:rPr>
              <a:t>Le </a:t>
            </a:r>
            <a:r>
              <a:rPr lang="en-GB" dirty="0" err="1">
                <a:solidFill>
                  <a:schemeClr val="bg1"/>
                </a:solidFill>
              </a:rPr>
              <a:t>procès</a:t>
            </a:r>
            <a:r>
              <a:rPr lang="en-GB" dirty="0">
                <a:solidFill>
                  <a:schemeClr val="bg1"/>
                </a:solidFill>
              </a:rPr>
              <a:t> </a:t>
            </a:r>
          </a:p>
          <a:p>
            <a:endParaRPr lang="en-GB" dirty="0"/>
          </a:p>
          <a:p>
            <a:endParaRPr lang="en-GB" dirty="0"/>
          </a:p>
          <a:p>
            <a:endParaRPr lang="en-GB" dirty="0"/>
          </a:p>
          <a:p>
            <a:endParaRPr lang="en-GB" dirty="0"/>
          </a:p>
          <a:p>
            <a:endParaRPr lang="en-GB" dirty="0"/>
          </a:p>
        </p:txBody>
      </p:sp>
      <p:sp>
        <p:nvSpPr>
          <p:cNvPr id="13" name="ZoneTexte 12"/>
          <p:cNvSpPr txBox="1"/>
          <p:nvPr/>
        </p:nvSpPr>
        <p:spPr>
          <a:xfrm>
            <a:off x="8896657" y="854087"/>
            <a:ext cx="1579473" cy="1754326"/>
          </a:xfrm>
          <a:prstGeom prst="rect">
            <a:avLst/>
          </a:prstGeom>
          <a:solidFill>
            <a:srgbClr val="FBA617"/>
          </a:solidFill>
          <a:ln>
            <a:noFill/>
          </a:ln>
        </p:spPr>
        <p:txBody>
          <a:bodyPr wrap="square" rtlCol="0">
            <a:spAutoFit/>
          </a:bodyPr>
          <a:lstStyle/>
          <a:p>
            <a:r>
              <a:rPr lang="en-GB" dirty="0" err="1">
                <a:solidFill>
                  <a:schemeClr val="bg1"/>
                </a:solidFill>
              </a:rPr>
              <a:t>L’appel</a:t>
            </a:r>
            <a:r>
              <a:rPr lang="en-GB" dirty="0">
                <a:solidFill>
                  <a:schemeClr val="bg1"/>
                </a:solidFill>
              </a:rPr>
              <a:t> </a:t>
            </a:r>
          </a:p>
          <a:p>
            <a:endParaRPr lang="en-GB" dirty="0"/>
          </a:p>
          <a:p>
            <a:endParaRPr lang="en-GB" dirty="0"/>
          </a:p>
          <a:p>
            <a:endParaRPr lang="en-GB" dirty="0"/>
          </a:p>
          <a:p>
            <a:endParaRPr lang="en-GB" dirty="0"/>
          </a:p>
          <a:p>
            <a:endParaRPr lang="en-GB" dirty="0"/>
          </a:p>
        </p:txBody>
      </p:sp>
      <p:sp>
        <p:nvSpPr>
          <p:cNvPr id="14" name="ZoneTexte 13"/>
          <p:cNvSpPr txBox="1"/>
          <p:nvPr/>
        </p:nvSpPr>
        <p:spPr>
          <a:xfrm>
            <a:off x="8933976" y="3018964"/>
            <a:ext cx="1504834" cy="1477328"/>
          </a:xfrm>
          <a:prstGeom prst="rect">
            <a:avLst/>
          </a:prstGeom>
          <a:solidFill>
            <a:srgbClr val="FBA617"/>
          </a:solidFill>
          <a:ln>
            <a:noFill/>
          </a:ln>
        </p:spPr>
        <p:txBody>
          <a:bodyPr wrap="square" rtlCol="0">
            <a:spAutoFit/>
          </a:bodyPr>
          <a:lstStyle/>
          <a:p>
            <a:r>
              <a:rPr lang="en-GB" dirty="0" err="1">
                <a:solidFill>
                  <a:schemeClr val="bg1"/>
                </a:solidFill>
              </a:rPr>
              <a:t>Exécution</a:t>
            </a:r>
            <a:r>
              <a:rPr lang="en-GB" dirty="0">
                <a:solidFill>
                  <a:schemeClr val="bg1"/>
                </a:solidFill>
              </a:rPr>
              <a:t> de la </a:t>
            </a:r>
            <a:r>
              <a:rPr lang="en-GB" dirty="0" err="1">
                <a:solidFill>
                  <a:schemeClr val="bg1"/>
                </a:solidFill>
              </a:rPr>
              <a:t>décision</a:t>
            </a:r>
            <a:endParaRPr lang="en-GB" dirty="0">
              <a:solidFill>
                <a:schemeClr val="bg1"/>
              </a:solidFill>
            </a:endParaRPr>
          </a:p>
          <a:p>
            <a:endParaRPr lang="en-GB" dirty="0"/>
          </a:p>
          <a:p>
            <a:endParaRPr lang="en-GB" dirty="0"/>
          </a:p>
          <a:p>
            <a:endParaRPr lang="en-GB" dirty="0"/>
          </a:p>
        </p:txBody>
      </p:sp>
      <p:pic>
        <p:nvPicPr>
          <p:cNvPr id="6" name="Image 5" descr="Une image contenant texte&#10;&#10;Description générée automatiquement">
            <a:extLst>
              <a:ext uri="{FF2B5EF4-FFF2-40B4-BE49-F238E27FC236}">
                <a16:creationId xmlns:a16="http://schemas.microsoft.com/office/drawing/2014/main" id="{21BADB92-D5C6-FFEA-8B9D-5B10EF8A4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50182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437016"/>
            <a:ext cx="7429499" cy="165576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Droits </a:t>
            </a:r>
            <a:r>
              <a:rPr lang="en-US" sz="3600" dirty="0" err="1">
                <a:solidFill>
                  <a:srgbClr val="FBA617"/>
                </a:solidFill>
              </a:rPr>
              <a:t>procéduraux</a:t>
            </a:r>
            <a:r>
              <a:rPr lang="en-US" sz="3600" dirty="0">
                <a:solidFill>
                  <a:srgbClr val="FBA617"/>
                </a:solidFill>
              </a:rPr>
              <a:t> de </a:t>
            </a:r>
            <a:r>
              <a:rPr lang="en-US" sz="3600" dirty="0" err="1">
                <a:solidFill>
                  <a:srgbClr val="FBA617"/>
                </a:solidFill>
              </a:rPr>
              <a:t>l'enfant</a:t>
            </a:r>
            <a:r>
              <a:rPr lang="en-US" sz="3600" dirty="0">
                <a:solidFill>
                  <a:srgbClr val="FBA617"/>
                </a:solidFill>
              </a:rPr>
              <a:t> </a:t>
            </a:r>
            <a:r>
              <a:rPr lang="en-US" sz="3600" dirty="0" err="1">
                <a:solidFill>
                  <a:srgbClr val="FBA617"/>
                </a:solidFill>
              </a:rPr>
              <a:t>suspecté</a:t>
            </a:r>
            <a:r>
              <a:rPr lang="en-US" sz="3600" dirty="0">
                <a:solidFill>
                  <a:srgbClr val="FBA617"/>
                </a:solidFill>
              </a:rPr>
              <a:t> au poste de police </a:t>
            </a:r>
          </a:p>
          <a:p>
            <a:endParaRPr lang="en-US" sz="3600" dirty="0">
              <a:solidFill>
                <a:srgbClr val="FBA617"/>
              </a:solidFill>
            </a:endParaRPr>
          </a:p>
          <a:p>
            <a:r>
              <a:rPr lang="en-US" sz="3600" dirty="0">
                <a:solidFill>
                  <a:srgbClr val="FBA617"/>
                </a:solidFill>
              </a:rPr>
              <a:t>Brainstorming </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237903" y="845896"/>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Partie 4</a:t>
            </a:r>
            <a:br>
              <a:rPr lang="fr-BE" sz="16000" dirty="0">
                <a:solidFill>
                  <a:srgbClr val="FF6600"/>
                </a:solidFill>
              </a:rPr>
            </a:br>
            <a:r>
              <a:rPr lang="fr-BE" dirty="0">
                <a:solidFill>
                  <a:srgbClr val="FF6600"/>
                </a:solidFill>
              </a:rPr>
              <a:t> </a:t>
            </a:r>
          </a:p>
        </p:txBody>
      </p:sp>
      <p:sp>
        <p:nvSpPr>
          <p:cNvPr id="7" name="Bulle ronde 6"/>
          <p:cNvSpPr/>
          <p:nvPr/>
        </p:nvSpPr>
        <p:spPr>
          <a:xfrm>
            <a:off x="2806700" y="2762069"/>
            <a:ext cx="3143385" cy="1148137"/>
          </a:xfrm>
          <a:prstGeom prst="wedgeEllipseCallout">
            <a:avLst>
              <a:gd name="adj1" fmla="val -24469"/>
              <a:gd name="adj2" fmla="val 79092"/>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4502748" y="3236273"/>
            <a:ext cx="2146300" cy="1111068"/>
          </a:xfrm>
          <a:prstGeom prst="wedgeEllipseCallout">
            <a:avLst>
              <a:gd name="adj1" fmla="val 44619"/>
              <a:gd name="adj2" fmla="val 55863"/>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descr="Une image contenant texte&#10;&#10;Description générée automatiquement">
            <a:extLst>
              <a:ext uri="{FF2B5EF4-FFF2-40B4-BE49-F238E27FC236}">
                <a16:creationId xmlns:a16="http://schemas.microsoft.com/office/drawing/2014/main" id="{9ACA1796-1B27-D8AF-A235-72C1DE379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01012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EBFA58-63AD-5336-67D4-30537D5F0D3A}"/>
              </a:ext>
            </a:extLst>
          </p:cNvPr>
          <p:cNvSpPr>
            <a:spLocks noGrp="1"/>
          </p:cNvSpPr>
          <p:nvPr>
            <p:ph idx="1"/>
          </p:nvPr>
        </p:nvSpPr>
        <p:spPr>
          <a:xfrm>
            <a:off x="4686300" y="358774"/>
            <a:ext cx="6999376" cy="5089525"/>
          </a:xfrm>
        </p:spPr>
        <p:txBody>
          <a:bodyPr>
            <a:normAutofit/>
          </a:bodyPr>
          <a:lstStyle/>
          <a:p>
            <a:pPr marL="0" indent="0">
              <a:buNone/>
            </a:pPr>
            <a:r>
              <a:rPr lang="fr-FR" dirty="0"/>
              <a:t>Le présent module a été développé principalement par Défense des Enfants International – Belgique (DEI-Belgique) dans le cadre du projet européen CLEAR-</a:t>
            </a:r>
            <a:r>
              <a:rPr lang="fr-FR" dirty="0" err="1"/>
              <a:t>Rights</a:t>
            </a:r>
            <a:r>
              <a:rPr lang="fr-FR" dirty="0"/>
              <a:t>.</a:t>
            </a:r>
          </a:p>
          <a:p>
            <a:pPr marL="0" indent="0">
              <a:buNone/>
            </a:pPr>
            <a:endParaRPr lang="fr-FR" dirty="0"/>
          </a:p>
          <a:p>
            <a:pPr marL="0" indent="0">
              <a:buNone/>
            </a:pPr>
            <a:r>
              <a:rPr lang="fr-FR" dirty="0"/>
              <a:t>Le projet CLEAR-</a:t>
            </a:r>
            <a:r>
              <a:rPr lang="fr-FR" dirty="0" err="1"/>
              <a:t>Rights</a:t>
            </a:r>
            <a:r>
              <a:rPr lang="fr-FR" dirty="0"/>
              <a:t> a été coordonné par Terre des Hommes Hongrie et mené par PILNET, AADH, DEI-Pays Bas et DEI-Belgique.</a:t>
            </a:r>
          </a:p>
          <a:p>
            <a:pPr marL="0" indent="0">
              <a:buNone/>
            </a:pPr>
            <a:endParaRPr lang="fr-FR" dirty="0"/>
          </a:p>
          <a:p>
            <a:pPr marL="0" indent="0">
              <a:buNone/>
            </a:pPr>
            <a:r>
              <a:rPr lang="fr-FR" dirty="0"/>
              <a:t>Nous vous invitons à répliquer cette formation dans votre pays.</a:t>
            </a:r>
          </a:p>
        </p:txBody>
      </p:sp>
      <p:pic>
        <p:nvPicPr>
          <p:cNvPr id="4" name="Image 3" descr="Une image contenant texte&#10;&#10;Description générée automatiquement">
            <a:extLst>
              <a:ext uri="{FF2B5EF4-FFF2-40B4-BE49-F238E27FC236}">
                <a16:creationId xmlns:a16="http://schemas.microsoft.com/office/drawing/2014/main" id="{8FCA06A1-A795-911D-CE8F-C5A8248CA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83960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437016"/>
            <a:ext cx="7429499"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Droits </a:t>
            </a:r>
            <a:r>
              <a:rPr lang="en-US" sz="3600" dirty="0" err="1">
                <a:solidFill>
                  <a:srgbClr val="FBA617"/>
                </a:solidFill>
              </a:rPr>
              <a:t>procéduraux</a:t>
            </a:r>
            <a:r>
              <a:rPr lang="en-US" sz="3600" dirty="0">
                <a:solidFill>
                  <a:srgbClr val="FBA617"/>
                </a:solidFill>
              </a:rPr>
              <a:t> de </a:t>
            </a:r>
            <a:r>
              <a:rPr lang="en-US" sz="3600" dirty="0" err="1">
                <a:solidFill>
                  <a:srgbClr val="FBA617"/>
                </a:solidFill>
              </a:rPr>
              <a:t>l'enfant</a:t>
            </a:r>
            <a:r>
              <a:rPr lang="en-US" sz="3600" dirty="0">
                <a:solidFill>
                  <a:srgbClr val="FBA617"/>
                </a:solidFill>
              </a:rPr>
              <a:t> </a:t>
            </a:r>
            <a:r>
              <a:rPr lang="en-US" sz="3600" dirty="0" err="1">
                <a:solidFill>
                  <a:srgbClr val="FBA617"/>
                </a:solidFill>
              </a:rPr>
              <a:t>lors</a:t>
            </a:r>
            <a:r>
              <a:rPr lang="en-US" sz="3600" dirty="0">
                <a:solidFill>
                  <a:srgbClr val="FBA617"/>
                </a:solidFill>
              </a:rPr>
              <a:t> </a:t>
            </a:r>
            <a:r>
              <a:rPr lang="en-US" sz="3600" dirty="0" err="1">
                <a:solidFill>
                  <a:srgbClr val="FBA617"/>
                </a:solidFill>
              </a:rPr>
              <a:t>d'une</a:t>
            </a:r>
            <a:r>
              <a:rPr lang="en-US" sz="3600" dirty="0">
                <a:solidFill>
                  <a:srgbClr val="FBA617"/>
                </a:solidFill>
              </a:rPr>
              <a:t> audience avec un </a:t>
            </a:r>
            <a:r>
              <a:rPr lang="en-US" sz="3600" dirty="0" err="1">
                <a:solidFill>
                  <a:srgbClr val="FBA617"/>
                </a:solidFill>
              </a:rPr>
              <a:t>juge</a:t>
            </a:r>
            <a:r>
              <a:rPr lang="en-US" sz="3600" dirty="0">
                <a:solidFill>
                  <a:srgbClr val="FBA617"/>
                </a:solidFill>
              </a:rPr>
              <a:t> </a:t>
            </a:r>
          </a:p>
          <a:p>
            <a:r>
              <a:rPr lang="en-US" sz="3600" dirty="0">
                <a:solidFill>
                  <a:srgbClr val="FBA617"/>
                </a:solidFill>
              </a:rPr>
              <a:t>Brainstorming </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237903" y="845896"/>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Partie 5</a:t>
            </a:r>
            <a:br>
              <a:rPr lang="fr-BE" sz="16000" dirty="0">
                <a:solidFill>
                  <a:srgbClr val="FF6600"/>
                </a:solidFill>
              </a:rPr>
            </a:br>
            <a:r>
              <a:rPr lang="fr-BE" dirty="0">
                <a:solidFill>
                  <a:srgbClr val="FF6600"/>
                </a:solidFill>
              </a:rPr>
              <a:t> </a:t>
            </a:r>
          </a:p>
        </p:txBody>
      </p:sp>
      <p:sp>
        <p:nvSpPr>
          <p:cNvPr id="7" name="Bulle ronde 6"/>
          <p:cNvSpPr/>
          <p:nvPr/>
        </p:nvSpPr>
        <p:spPr>
          <a:xfrm>
            <a:off x="5575898" y="3650232"/>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147590" y="4224300"/>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89641" y="4271055"/>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descr="Une image contenant texte&#10;&#10;Description générée automatiquement">
            <a:extLst>
              <a:ext uri="{FF2B5EF4-FFF2-40B4-BE49-F238E27FC236}">
                <a16:creationId xmlns:a16="http://schemas.microsoft.com/office/drawing/2014/main" id="{902A9CC3-E9C7-2BBD-7FC1-9A3A2216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106149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2036863"/>
            <a:ext cx="7429499" cy="27176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BA617"/>
                </a:solidFill>
              </a:rPr>
              <a:t>Informer le jeune sur ses droits et la procédure </a:t>
            </a:r>
          </a:p>
          <a:p>
            <a:endParaRPr lang="fr-BE" sz="3600" dirty="0">
              <a:solidFill>
                <a:srgbClr val="FBA617"/>
              </a:solidFill>
            </a:endParaRPr>
          </a:p>
          <a:p>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237903" y="1482676"/>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Partie 6</a:t>
            </a:r>
            <a:br>
              <a:rPr lang="fr-BE" sz="16000" dirty="0">
                <a:solidFill>
                  <a:srgbClr val="FF6600"/>
                </a:solidFill>
              </a:rPr>
            </a:br>
            <a:r>
              <a:rPr lang="fr-BE" dirty="0">
                <a:solidFill>
                  <a:srgbClr val="FF6600"/>
                </a:solidFill>
              </a:rPr>
              <a:t> </a:t>
            </a:r>
          </a:p>
        </p:txBody>
      </p:sp>
      <p:pic>
        <p:nvPicPr>
          <p:cNvPr id="4" name="Image 3" descr="Une image contenant texte&#10;&#10;Description générée automatiquement">
            <a:extLst>
              <a:ext uri="{FF2B5EF4-FFF2-40B4-BE49-F238E27FC236}">
                <a16:creationId xmlns:a16="http://schemas.microsoft.com/office/drawing/2014/main" id="{D0EDD64D-F2F3-7820-258C-6983823C5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34123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2709086" y="2546856"/>
            <a:ext cx="3907409" cy="169781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BA617"/>
                </a:solidFill>
              </a:rPr>
              <a:t>Utiliser un support adapté à l'enfant pour l'informer des prochaines étapes de la procédure.</a:t>
            </a:r>
          </a:p>
          <a:p>
            <a:endParaRPr lang="fr-BE" sz="3600" dirty="0">
              <a:solidFill>
                <a:srgbClr val="FBA617"/>
              </a:solidFill>
            </a:endParaRPr>
          </a:p>
          <a:p>
            <a:endParaRPr lang="fr-BE" sz="3600" dirty="0">
              <a:solidFill>
                <a:srgbClr val="FBA617"/>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6: Information</a:t>
            </a:r>
            <a:endParaRPr lang="fr-BE" sz="3600" dirty="0">
              <a:solidFill>
                <a:schemeClr val="bg1"/>
              </a:solidFill>
            </a:endParaRPr>
          </a:p>
        </p:txBody>
      </p:sp>
      <p:pic>
        <p:nvPicPr>
          <p:cNvPr id="3" name="Image 2"/>
          <p:cNvPicPr>
            <a:picLocks noChangeAspect="1"/>
          </p:cNvPicPr>
          <p:nvPr/>
        </p:nvPicPr>
        <p:blipFill rotWithShape="1">
          <a:blip r:embed="rId3"/>
          <a:srcRect l="1412"/>
          <a:stretch/>
        </p:blipFill>
        <p:spPr>
          <a:xfrm>
            <a:off x="7033846" y="112542"/>
            <a:ext cx="4030917" cy="5697416"/>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B31AE6DB-F8CD-35CA-8C11-D54C4ED69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60897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16180" y="5907401"/>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878127" y="372486"/>
            <a:ext cx="3907409" cy="1697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BA617"/>
                </a:solidFill>
              </a:rPr>
              <a:t>Informer un enfant - Jeu de rôle</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65897" y="185148"/>
            <a:ext cx="4159847" cy="1129633"/>
          </a:xfrm>
        </p:spPr>
        <p:txBody>
          <a:bodyPr>
            <a:normAutofit/>
          </a:bodyPr>
          <a:lstStyle/>
          <a:p>
            <a:pPr algn="l"/>
            <a:r>
              <a:rPr lang="en-US" sz="3600" dirty="0" err="1">
                <a:solidFill>
                  <a:schemeClr val="bg1"/>
                </a:solidFill>
              </a:rPr>
              <a:t>Partie</a:t>
            </a:r>
            <a:r>
              <a:rPr lang="en-US" sz="3600" dirty="0">
                <a:solidFill>
                  <a:schemeClr val="bg1"/>
                </a:solidFill>
              </a:rPr>
              <a:t> 6: Information</a:t>
            </a:r>
            <a:endParaRPr lang="fr-BE" sz="3600" dirty="0">
              <a:solidFill>
                <a:schemeClr val="bg1"/>
              </a:solidFill>
            </a:endParaRPr>
          </a:p>
        </p:txBody>
      </p:sp>
      <p:sp>
        <p:nvSpPr>
          <p:cNvPr id="6" name="ZoneTexte 5"/>
          <p:cNvSpPr txBox="1"/>
          <p:nvPr/>
        </p:nvSpPr>
        <p:spPr>
          <a:xfrm>
            <a:off x="3049075" y="2721834"/>
            <a:ext cx="4914764" cy="3970318"/>
          </a:xfrm>
          <a:prstGeom prst="rect">
            <a:avLst/>
          </a:prstGeom>
          <a:noFill/>
        </p:spPr>
        <p:txBody>
          <a:bodyPr wrap="square" rtlCol="0">
            <a:spAutoFit/>
          </a:bodyPr>
          <a:lstStyle/>
          <a:p>
            <a:pPr marL="342900" indent="-342900" fontAlgn="t">
              <a:buAutoNum type="arabicPeriod"/>
            </a:pPr>
            <a:r>
              <a:rPr lang="fr-FR" dirty="0"/>
              <a:t>Se mettre en binôme ; </a:t>
            </a:r>
          </a:p>
          <a:p>
            <a:pPr marL="342900" indent="-342900" fontAlgn="t">
              <a:buAutoNum type="arabicPeriod"/>
            </a:pPr>
            <a:r>
              <a:rPr lang="fr-FR" dirty="0"/>
              <a:t>Choisissez la situation 1 ;</a:t>
            </a:r>
          </a:p>
          <a:p>
            <a:pPr marL="342900" indent="-342900" fontAlgn="t">
              <a:buAutoNum type="arabicPeriod"/>
            </a:pPr>
            <a:r>
              <a:rPr lang="fr-FR" dirty="0"/>
              <a:t>Lisez la situation ; </a:t>
            </a:r>
          </a:p>
          <a:p>
            <a:pPr marL="342900" indent="-342900" fontAlgn="t">
              <a:buAutoNum type="arabicPeriod"/>
            </a:pPr>
            <a:r>
              <a:rPr lang="fr-FR" dirty="0"/>
              <a:t>Jouez la situation : incarnez réellement l'enfant ou l'avocat que vous êtes censé être ; </a:t>
            </a:r>
          </a:p>
          <a:p>
            <a:pPr marL="342900" indent="-342900" fontAlgn="t">
              <a:buAutoNum type="arabicPeriod"/>
            </a:pPr>
            <a:r>
              <a:rPr lang="fr-FR" dirty="0"/>
              <a:t>Prenez des notes sur la fiche, </a:t>
            </a:r>
          </a:p>
          <a:p>
            <a:pPr marL="342900" indent="-342900" fontAlgn="t">
              <a:buAutoNum type="arabicPeriod"/>
            </a:pPr>
            <a:r>
              <a:rPr lang="fr-FR" dirty="0"/>
              <a:t>Terminez le jeu et échangez avec votre binôme sur vos impressions et ce que vous avez écrit.</a:t>
            </a:r>
          </a:p>
          <a:p>
            <a:pPr marL="342900" indent="-342900" fontAlgn="t">
              <a:buAutoNum type="arabicPeriod"/>
            </a:pPr>
            <a:r>
              <a:rPr lang="fr-FR" dirty="0"/>
              <a:t>Recommencez avec les situations 2, 3 et 4.</a:t>
            </a:r>
          </a:p>
          <a:p>
            <a:pPr fontAlgn="t"/>
            <a:endParaRPr lang="fr-FR" dirty="0"/>
          </a:p>
          <a:p>
            <a:br>
              <a:rPr lang="fr-FR" dirty="0"/>
            </a:br>
            <a:endParaRPr lang="en-GB" dirty="0"/>
          </a:p>
          <a:p>
            <a:pPr marL="285750" indent="-285750">
              <a:buFontTx/>
              <a:buChar char="-"/>
            </a:pPr>
            <a:endParaRPr lang="en-GB" dirty="0"/>
          </a:p>
          <a:p>
            <a:pPr marL="285750" indent="-285750">
              <a:buFontTx/>
              <a:buChar char="-"/>
            </a:pPr>
            <a:endParaRPr lang="en-GB" dirty="0"/>
          </a:p>
        </p:txBody>
      </p:sp>
      <p:pic>
        <p:nvPicPr>
          <p:cNvPr id="9" name="Image 8"/>
          <p:cNvPicPr>
            <a:picLocks noChangeAspect="1"/>
          </p:cNvPicPr>
          <p:nvPr/>
        </p:nvPicPr>
        <p:blipFill>
          <a:blip r:embed="rId3"/>
          <a:stretch>
            <a:fillRect/>
          </a:stretch>
        </p:blipFill>
        <p:spPr>
          <a:xfrm>
            <a:off x="10345287" y="2124610"/>
            <a:ext cx="1419225" cy="1562100"/>
          </a:xfrm>
          <a:prstGeom prst="rect">
            <a:avLst/>
          </a:prstGeom>
        </p:spPr>
      </p:pic>
      <p:pic>
        <p:nvPicPr>
          <p:cNvPr id="10" name="Image 9"/>
          <p:cNvPicPr>
            <a:picLocks noChangeAspect="1"/>
          </p:cNvPicPr>
          <p:nvPr/>
        </p:nvPicPr>
        <p:blipFill>
          <a:blip r:embed="rId4"/>
          <a:stretch>
            <a:fillRect/>
          </a:stretch>
        </p:blipFill>
        <p:spPr>
          <a:xfrm>
            <a:off x="10481392" y="233305"/>
            <a:ext cx="1083501" cy="1536601"/>
          </a:xfrm>
          <a:prstGeom prst="rect">
            <a:avLst/>
          </a:prstGeom>
        </p:spPr>
      </p:pic>
      <p:pic>
        <p:nvPicPr>
          <p:cNvPr id="11" name="Image 10"/>
          <p:cNvPicPr>
            <a:picLocks noChangeAspect="1"/>
          </p:cNvPicPr>
          <p:nvPr/>
        </p:nvPicPr>
        <p:blipFill rotWithShape="1">
          <a:blip r:embed="rId5"/>
          <a:srcRect t="3683"/>
          <a:stretch/>
        </p:blipFill>
        <p:spPr>
          <a:xfrm>
            <a:off x="8997666" y="704951"/>
            <a:ext cx="1004008" cy="1533578"/>
          </a:xfrm>
          <a:prstGeom prst="rect">
            <a:avLst/>
          </a:prstGeom>
        </p:spPr>
      </p:pic>
      <p:pic>
        <p:nvPicPr>
          <p:cNvPr id="12" name="Image 11"/>
          <p:cNvPicPr>
            <a:picLocks noChangeAspect="1"/>
          </p:cNvPicPr>
          <p:nvPr/>
        </p:nvPicPr>
        <p:blipFill>
          <a:blip r:embed="rId6"/>
          <a:stretch>
            <a:fillRect/>
          </a:stretch>
        </p:blipFill>
        <p:spPr>
          <a:xfrm>
            <a:off x="8630188" y="2531171"/>
            <a:ext cx="1093497" cy="1669710"/>
          </a:xfrm>
          <a:prstGeom prst="rect">
            <a:avLst/>
          </a:prstGeom>
        </p:spPr>
      </p:pic>
      <p:pic>
        <p:nvPicPr>
          <p:cNvPr id="13" name="Image 12"/>
          <p:cNvPicPr>
            <a:picLocks noChangeAspect="1"/>
          </p:cNvPicPr>
          <p:nvPr/>
        </p:nvPicPr>
        <p:blipFill>
          <a:blip r:embed="rId7"/>
          <a:stretch>
            <a:fillRect/>
          </a:stretch>
        </p:blipFill>
        <p:spPr>
          <a:xfrm>
            <a:off x="10001674" y="4157309"/>
            <a:ext cx="1096799" cy="1633189"/>
          </a:xfrm>
          <a:prstGeom prst="rect">
            <a:avLst/>
          </a:prstGeom>
        </p:spPr>
      </p:pic>
      <p:pic>
        <p:nvPicPr>
          <p:cNvPr id="14" name="Image 13"/>
          <p:cNvPicPr>
            <a:picLocks noChangeAspect="1"/>
          </p:cNvPicPr>
          <p:nvPr/>
        </p:nvPicPr>
        <p:blipFill>
          <a:blip r:embed="rId8"/>
          <a:stretch>
            <a:fillRect/>
          </a:stretch>
        </p:blipFill>
        <p:spPr>
          <a:xfrm>
            <a:off x="4063262" y="1314781"/>
            <a:ext cx="1417600" cy="1319834"/>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A37703-3118-5348-1299-E554625F41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21773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1286438389"/>
              </p:ext>
            </p:extLst>
          </p:nvPr>
        </p:nvGraphicFramePr>
        <p:xfrm>
          <a:off x="6871407" y="2936925"/>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1 – Le </a:t>
            </a:r>
            <a:r>
              <a:rPr lang="en-GB" sz="2400" b="1" dirty="0" err="1">
                <a:solidFill>
                  <a:srgbClr val="5CBDB2"/>
                </a:solidFill>
              </a:rPr>
              <a:t>mineur</a:t>
            </a:r>
            <a:r>
              <a:rPr lang="en-GB" sz="2400" b="1" dirty="0">
                <a:solidFill>
                  <a:srgbClr val="5CBDB2"/>
                </a:solidFill>
              </a:rPr>
              <a:t> </a:t>
            </a:r>
          </a:p>
        </p:txBody>
      </p:sp>
      <p:sp>
        <p:nvSpPr>
          <p:cNvPr id="3" name="Espace réservé du contenu 2"/>
          <p:cNvSpPr>
            <a:spLocks noGrp="1"/>
          </p:cNvSpPr>
          <p:nvPr>
            <p:ph sz="half" idx="1"/>
          </p:nvPr>
        </p:nvSpPr>
        <p:spPr>
          <a:xfrm>
            <a:off x="996901" y="906235"/>
            <a:ext cx="4702273" cy="1477108"/>
          </a:xfrm>
        </p:spPr>
        <p:txBody>
          <a:bodyPr>
            <a:normAutofit/>
          </a:bodyPr>
          <a:lstStyle/>
          <a:p>
            <a:pPr marL="0" indent="0" algn="just">
              <a:buNone/>
            </a:pPr>
            <a:r>
              <a:rPr lang="en-GB" sz="1200" b="1" dirty="0"/>
              <a:t>Situation: </a:t>
            </a:r>
            <a:r>
              <a:rPr lang="en-GB" sz="1200" dirty="0" err="1"/>
              <a:t>Vous</a:t>
            </a:r>
            <a:r>
              <a:rPr lang="en-GB" sz="1200" dirty="0"/>
              <a:t> </a:t>
            </a:r>
            <a:r>
              <a:rPr lang="en-GB" sz="1200" dirty="0" err="1"/>
              <a:t>êtes</a:t>
            </a:r>
            <a:r>
              <a:rPr lang="en-GB" sz="1200" dirty="0"/>
              <a:t> un </a:t>
            </a:r>
            <a:r>
              <a:rPr lang="en-GB" sz="1200" dirty="0" err="1"/>
              <a:t>jeune</a:t>
            </a:r>
            <a:r>
              <a:rPr lang="en-GB" sz="1200" dirty="0"/>
              <a:t> homme de 17 ans. </a:t>
            </a:r>
            <a:r>
              <a:rPr lang="en-GB" sz="1200" dirty="0" err="1"/>
              <a:t>Vous</a:t>
            </a:r>
            <a:r>
              <a:rPr lang="en-GB" sz="1200" dirty="0"/>
              <a:t> </a:t>
            </a:r>
            <a:r>
              <a:rPr lang="en-GB" sz="1200" dirty="0" err="1"/>
              <a:t>venez</a:t>
            </a:r>
            <a:r>
              <a:rPr lang="en-GB" sz="1200" dirty="0"/>
              <a:t> d'être </a:t>
            </a:r>
            <a:r>
              <a:rPr lang="en-GB" sz="1200" dirty="0" err="1"/>
              <a:t>interpellé</a:t>
            </a:r>
            <a:r>
              <a:rPr lang="en-GB" sz="1200" dirty="0"/>
              <a:t> par la police avec du cannabis sur </a:t>
            </a:r>
            <a:r>
              <a:rPr lang="en-GB" sz="1200" dirty="0" err="1"/>
              <a:t>vous</a:t>
            </a:r>
            <a:r>
              <a:rPr lang="en-GB" sz="1200" dirty="0"/>
              <a:t>. La police a </a:t>
            </a:r>
            <a:r>
              <a:rPr lang="en-GB" sz="1200" dirty="0" err="1"/>
              <a:t>également</a:t>
            </a:r>
            <a:r>
              <a:rPr lang="en-GB" sz="1200" dirty="0"/>
              <a:t> trouvé 5 </a:t>
            </a:r>
            <a:r>
              <a:rPr lang="en-GB" sz="1200" dirty="0" err="1"/>
              <a:t>téléphones</a:t>
            </a:r>
            <a:r>
              <a:rPr lang="en-GB" sz="1200" dirty="0"/>
              <a:t> portables dans </a:t>
            </a:r>
            <a:r>
              <a:rPr lang="en-GB" sz="1200" dirty="0" err="1"/>
              <a:t>vos</a:t>
            </a:r>
            <a:r>
              <a:rPr lang="en-GB" sz="1200" dirty="0"/>
              <a:t> poches. </a:t>
            </a:r>
            <a:r>
              <a:rPr lang="en-GB" sz="1200" dirty="0" err="1"/>
              <a:t>Vous</a:t>
            </a:r>
            <a:r>
              <a:rPr lang="en-GB" sz="1200" dirty="0"/>
              <a:t> ne </a:t>
            </a:r>
            <a:r>
              <a:rPr lang="en-GB" sz="1200" dirty="0" err="1"/>
              <a:t>voulez</a:t>
            </a:r>
            <a:r>
              <a:rPr lang="en-GB" sz="1200" dirty="0"/>
              <a:t> pas </a:t>
            </a:r>
            <a:r>
              <a:rPr lang="en-GB" sz="1200" dirty="0" err="1"/>
              <a:t>parler</a:t>
            </a:r>
            <a:r>
              <a:rPr lang="en-GB" sz="1200" dirty="0"/>
              <a:t> </a:t>
            </a:r>
            <a:r>
              <a:rPr lang="en-GB" sz="1200" dirty="0" err="1"/>
              <a:t>à</a:t>
            </a:r>
            <a:r>
              <a:rPr lang="en-GB" sz="1200" dirty="0"/>
              <a:t> la police </a:t>
            </a:r>
            <a:r>
              <a:rPr lang="en-GB" sz="1200" dirty="0" err="1"/>
              <a:t>ni</a:t>
            </a:r>
            <a:r>
              <a:rPr lang="en-GB" sz="1200" dirty="0"/>
              <a:t> </a:t>
            </a:r>
            <a:r>
              <a:rPr lang="en-GB" sz="1200" dirty="0" err="1"/>
              <a:t>à</a:t>
            </a:r>
            <a:r>
              <a:rPr lang="en-GB" sz="1200" dirty="0"/>
              <a:t> </a:t>
            </a:r>
            <a:r>
              <a:rPr lang="en-GB" sz="1200" dirty="0" err="1"/>
              <a:t>personne</a:t>
            </a:r>
            <a:r>
              <a:rPr lang="en-GB" sz="1200" dirty="0"/>
              <a:t> </a:t>
            </a:r>
            <a:r>
              <a:rPr lang="en-GB" sz="1200" dirty="0" err="1"/>
              <a:t>d'autre</a:t>
            </a:r>
            <a:r>
              <a:rPr lang="en-GB" sz="1200" dirty="0"/>
              <a:t>. </a:t>
            </a:r>
            <a:r>
              <a:rPr lang="en-GB" sz="1200" dirty="0" err="1"/>
              <a:t>Vous</a:t>
            </a:r>
            <a:r>
              <a:rPr lang="en-GB" sz="1200" dirty="0"/>
              <a:t> </a:t>
            </a:r>
            <a:r>
              <a:rPr lang="en-GB" sz="1200" dirty="0" err="1"/>
              <a:t>êtes</a:t>
            </a:r>
            <a:r>
              <a:rPr lang="en-GB" sz="1200" dirty="0"/>
              <a:t> </a:t>
            </a:r>
            <a:r>
              <a:rPr lang="en-GB" sz="1200" dirty="0" err="1"/>
              <a:t>sûr</a:t>
            </a:r>
            <a:r>
              <a:rPr lang="en-GB" sz="1200" dirty="0"/>
              <a:t> que </a:t>
            </a:r>
            <a:r>
              <a:rPr lang="en-GB" sz="1200" dirty="0" err="1"/>
              <a:t>vous</a:t>
            </a:r>
            <a:r>
              <a:rPr lang="en-GB" sz="1200" dirty="0"/>
              <a:t> </a:t>
            </a:r>
            <a:r>
              <a:rPr lang="en-GB" sz="1200" dirty="0" err="1"/>
              <a:t>serez</a:t>
            </a:r>
            <a:r>
              <a:rPr lang="en-GB" sz="1200" dirty="0"/>
              <a:t> </a:t>
            </a:r>
            <a:r>
              <a:rPr lang="en-GB" sz="1200" dirty="0" err="1"/>
              <a:t>libéré</a:t>
            </a:r>
            <a:r>
              <a:rPr lang="en-GB" sz="1200" dirty="0"/>
              <a:t> dans </a:t>
            </a:r>
            <a:r>
              <a:rPr lang="en-GB" sz="1200" dirty="0" err="1"/>
              <a:t>une</a:t>
            </a:r>
            <a:r>
              <a:rPr lang="en-GB" sz="1200" dirty="0"/>
              <a:t> </a:t>
            </a:r>
            <a:r>
              <a:rPr lang="en-GB" sz="1200" dirty="0" err="1"/>
              <a:t>ou</a:t>
            </a:r>
            <a:r>
              <a:rPr lang="en-GB" sz="1200" dirty="0"/>
              <a:t> deux </a:t>
            </a:r>
            <a:r>
              <a:rPr lang="en-GB" sz="1200" dirty="0" err="1"/>
              <a:t>heures</a:t>
            </a:r>
            <a:r>
              <a:rPr lang="en-GB" sz="1200" dirty="0"/>
              <a:t> </a:t>
            </a:r>
            <a:r>
              <a:rPr lang="en-GB" sz="1200" dirty="0" err="1"/>
              <a:t>si</a:t>
            </a:r>
            <a:r>
              <a:rPr lang="en-GB" sz="1200" dirty="0"/>
              <a:t> </a:t>
            </a:r>
            <a:r>
              <a:rPr lang="en-GB" sz="1200" dirty="0" err="1"/>
              <a:t>vous</a:t>
            </a:r>
            <a:r>
              <a:rPr lang="en-GB" sz="1200" dirty="0"/>
              <a:t> </a:t>
            </a:r>
            <a:r>
              <a:rPr lang="en-GB" sz="1200" dirty="0" err="1"/>
              <a:t>gardez</a:t>
            </a:r>
            <a:r>
              <a:rPr lang="en-GB" sz="1200" dirty="0"/>
              <a:t> le silence et ne </a:t>
            </a:r>
            <a:r>
              <a:rPr lang="en-GB" sz="1200" dirty="0" err="1"/>
              <a:t>dites</a:t>
            </a:r>
            <a:r>
              <a:rPr lang="en-GB" sz="1200" dirty="0"/>
              <a:t> pas un mot </a:t>
            </a:r>
            <a:r>
              <a:rPr lang="en-GB" sz="1200" dirty="0" err="1"/>
              <a:t>à</a:t>
            </a:r>
            <a:r>
              <a:rPr lang="en-GB" sz="1200" dirty="0"/>
              <a:t> qui que </a:t>
            </a:r>
            <a:r>
              <a:rPr lang="en-GB" sz="1200" dirty="0" err="1"/>
              <a:t>ce</a:t>
            </a:r>
            <a:r>
              <a:rPr lang="en-GB" sz="1200" dirty="0"/>
              <a:t> </a:t>
            </a:r>
            <a:r>
              <a:rPr lang="en-GB" sz="1200" dirty="0" err="1"/>
              <a:t>soit</a:t>
            </a:r>
            <a:r>
              <a:rPr lang="en-GB" sz="1200" dirty="0"/>
              <a:t>.</a:t>
            </a:r>
          </a:p>
          <a:p>
            <a:pPr marL="0" indent="0" algn="just">
              <a:buNone/>
            </a:pPr>
            <a:r>
              <a:rPr lang="en-GB" sz="1200" dirty="0"/>
              <a:t>Un </a:t>
            </a:r>
            <a:r>
              <a:rPr lang="en-GB" sz="1200" dirty="0" err="1"/>
              <a:t>professionnel</a:t>
            </a:r>
            <a:r>
              <a:rPr lang="en-GB" sz="1200" dirty="0"/>
              <a:t> entre dans la pièce, il commence </a:t>
            </a:r>
            <a:r>
              <a:rPr lang="en-GB" sz="1200" dirty="0" err="1"/>
              <a:t>à</a:t>
            </a:r>
            <a:r>
              <a:rPr lang="en-GB" sz="1200" dirty="0"/>
              <a:t> </a:t>
            </a:r>
            <a:r>
              <a:rPr lang="en-GB" sz="1200" dirty="0" err="1"/>
              <a:t>vous</a:t>
            </a:r>
            <a:r>
              <a:rPr lang="en-GB" sz="1200" dirty="0"/>
              <a:t> </a:t>
            </a:r>
            <a:r>
              <a:rPr lang="en-GB" sz="1200" dirty="0" err="1"/>
              <a:t>parler</a:t>
            </a:r>
            <a:r>
              <a:rPr lang="en-GB" sz="1200" dirty="0"/>
              <a:t>.</a:t>
            </a:r>
            <a:endParaRPr lang="en-GB" dirty="0"/>
          </a:p>
          <a:p>
            <a:endParaRPr lang="en-GB" dirty="0"/>
          </a:p>
          <a:p>
            <a:endParaRPr lang="en-GB"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3963062855"/>
              </p:ext>
            </p:extLst>
          </p:nvPr>
        </p:nvGraphicFramePr>
        <p:xfrm>
          <a:off x="854026" y="3056102"/>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1 – </a:t>
            </a:r>
            <a:r>
              <a:rPr lang="en-GB" sz="2400" b="1" dirty="0" err="1">
                <a:solidFill>
                  <a:srgbClr val="5CBDB2"/>
                </a:solidFill>
              </a:rPr>
              <a:t>L’avocat</a:t>
            </a:r>
            <a:r>
              <a:rPr lang="en-GB" sz="2400" b="1" dirty="0">
                <a:solidFill>
                  <a:srgbClr val="5CBDB2"/>
                </a:solidFill>
              </a:rPr>
              <a:t> </a:t>
            </a:r>
          </a:p>
        </p:txBody>
      </p:sp>
      <p:pic>
        <p:nvPicPr>
          <p:cNvPr id="6" name="Image 5"/>
          <p:cNvPicPr>
            <a:picLocks noChangeAspect="1"/>
          </p:cNvPicPr>
          <p:nvPr/>
        </p:nvPicPr>
        <p:blipFill>
          <a:blip r:embed="rId3"/>
          <a:stretch>
            <a:fillRect/>
          </a:stretch>
        </p:blipFill>
        <p:spPr>
          <a:xfrm>
            <a:off x="10517210" y="5056992"/>
            <a:ext cx="1419225" cy="1562100"/>
          </a:xfrm>
          <a:prstGeom prst="rect">
            <a:avLst/>
          </a:prstGeom>
        </p:spPr>
      </p:pic>
      <p:sp>
        <p:nvSpPr>
          <p:cNvPr id="7" name="Espace réservé du contenu 2"/>
          <p:cNvSpPr txBox="1">
            <a:spLocks/>
          </p:cNvSpPr>
          <p:nvPr/>
        </p:nvSpPr>
        <p:spPr>
          <a:xfrm>
            <a:off x="685800" y="2461448"/>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err="1"/>
              <a:t>Qu'avez-vous</a:t>
            </a:r>
            <a:r>
              <a:rPr lang="en-GB" sz="1400" b="1" dirty="0"/>
              <a:t> </a:t>
            </a:r>
            <a:r>
              <a:rPr lang="en-GB" sz="1400" b="1" dirty="0" err="1"/>
              <a:t>compris</a:t>
            </a:r>
            <a:r>
              <a:rPr lang="en-GB" sz="1400" b="1" dirty="0"/>
              <a:t> ?</a:t>
            </a:r>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685800" y="2305237"/>
            <a:ext cx="622203" cy="638722"/>
          </a:xfrm>
          <a:prstGeom prst="rect">
            <a:avLst/>
          </a:prstGeom>
        </p:spPr>
      </p:pic>
      <p:sp>
        <p:nvSpPr>
          <p:cNvPr id="10" name="Espace réservé du contenu 2"/>
          <p:cNvSpPr txBox="1">
            <a:spLocks/>
          </p:cNvSpPr>
          <p:nvPr/>
        </p:nvSpPr>
        <p:spPr>
          <a:xfrm>
            <a:off x="6907822" y="841969"/>
            <a:ext cx="4702273" cy="1477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b="1" dirty="0"/>
              <a:t>Situation :</a:t>
            </a:r>
            <a:r>
              <a:rPr lang="en-GB" sz="1200" dirty="0" err="1"/>
              <a:t>Vous</a:t>
            </a:r>
            <a:r>
              <a:rPr lang="en-GB" sz="1200" dirty="0"/>
              <a:t> </a:t>
            </a:r>
            <a:r>
              <a:rPr lang="en-GB" sz="1200" dirty="0" err="1"/>
              <a:t>êtes</a:t>
            </a:r>
            <a:r>
              <a:rPr lang="en-GB" sz="1200" dirty="0"/>
              <a:t> avocat, </a:t>
            </a:r>
            <a:r>
              <a:rPr lang="en-GB" sz="1200" dirty="0" err="1"/>
              <a:t>vous</a:t>
            </a:r>
            <a:r>
              <a:rPr lang="en-GB" sz="1200" dirty="0"/>
              <a:t> </a:t>
            </a:r>
            <a:r>
              <a:rPr lang="en-GB" sz="1200" dirty="0" err="1"/>
              <a:t>avez</a:t>
            </a:r>
            <a:r>
              <a:rPr lang="en-GB" sz="1200" dirty="0"/>
              <a:t> </a:t>
            </a:r>
            <a:r>
              <a:rPr lang="en-GB" sz="1200" dirty="0" err="1"/>
              <a:t>été</a:t>
            </a:r>
            <a:r>
              <a:rPr lang="en-GB" sz="1200" dirty="0"/>
              <a:t> </a:t>
            </a:r>
            <a:r>
              <a:rPr lang="en-GB" sz="1200" dirty="0" err="1"/>
              <a:t>appelé</a:t>
            </a:r>
            <a:r>
              <a:rPr lang="en-GB" sz="1200" dirty="0"/>
              <a:t> pour </a:t>
            </a:r>
            <a:r>
              <a:rPr lang="en-GB" sz="1200" dirty="0" err="1"/>
              <a:t>représenter</a:t>
            </a:r>
            <a:r>
              <a:rPr lang="en-GB" sz="1200" dirty="0"/>
              <a:t> un </a:t>
            </a:r>
            <a:r>
              <a:rPr lang="en-GB" sz="1200" dirty="0" err="1"/>
              <a:t>jeune</a:t>
            </a:r>
            <a:r>
              <a:rPr lang="en-GB" sz="1200" dirty="0"/>
              <a:t> de 17 </a:t>
            </a:r>
            <a:r>
              <a:rPr lang="en-GB" sz="1200" dirty="0" err="1"/>
              <a:t>ans</a:t>
            </a:r>
            <a:r>
              <a:rPr lang="en-GB" sz="1200" dirty="0"/>
              <a:t> qui </a:t>
            </a:r>
            <a:r>
              <a:rPr lang="en-GB" sz="1200" dirty="0" err="1"/>
              <a:t>vient</a:t>
            </a:r>
            <a:r>
              <a:rPr lang="en-GB" sz="1200" dirty="0"/>
              <a:t> d'être </a:t>
            </a:r>
            <a:r>
              <a:rPr lang="en-GB" sz="1200" dirty="0" err="1"/>
              <a:t>interpellé</a:t>
            </a:r>
            <a:r>
              <a:rPr lang="en-GB" sz="1200" dirty="0"/>
              <a:t> par la police avec </a:t>
            </a:r>
            <a:r>
              <a:rPr lang="en-GB" sz="1200" dirty="0" err="1"/>
              <a:t>une</a:t>
            </a:r>
            <a:r>
              <a:rPr lang="en-GB" sz="1200" dirty="0"/>
              <a:t> </a:t>
            </a:r>
            <a:r>
              <a:rPr lang="en-GB" sz="1200" dirty="0" err="1"/>
              <a:t>importante</a:t>
            </a:r>
            <a:r>
              <a:rPr lang="en-GB" sz="1200" dirty="0"/>
              <a:t> </a:t>
            </a:r>
            <a:r>
              <a:rPr lang="en-GB" sz="1200" dirty="0" err="1"/>
              <a:t>quantité</a:t>
            </a:r>
            <a:r>
              <a:rPr lang="en-GB" sz="1200" dirty="0"/>
              <a:t> de cannabis et 5 </a:t>
            </a:r>
            <a:r>
              <a:rPr lang="en-GB" sz="1200" dirty="0" err="1"/>
              <a:t>téléphones</a:t>
            </a:r>
            <a:r>
              <a:rPr lang="en-GB" sz="1200" dirty="0"/>
              <a:t> portables sur </a:t>
            </a:r>
            <a:r>
              <a:rPr lang="en-GB" sz="1200" dirty="0" err="1"/>
              <a:t>lui</a:t>
            </a:r>
            <a:r>
              <a:rPr lang="en-GB" sz="1200" dirty="0"/>
              <a:t>. La police </a:t>
            </a:r>
            <a:r>
              <a:rPr lang="en-GB" sz="1200" dirty="0" err="1"/>
              <a:t>veut</a:t>
            </a:r>
            <a:r>
              <a:rPr lang="en-GB" sz="1200" dirty="0"/>
              <a:t> </a:t>
            </a:r>
            <a:r>
              <a:rPr lang="en-GB" sz="1200" dirty="0" err="1"/>
              <a:t>l'interroger</a:t>
            </a:r>
            <a:r>
              <a:rPr lang="en-GB" sz="1200" dirty="0"/>
              <a:t>, </a:t>
            </a:r>
            <a:r>
              <a:rPr lang="en-GB" sz="1200" dirty="0" err="1"/>
              <a:t>vous</a:t>
            </a:r>
            <a:r>
              <a:rPr lang="en-GB" sz="1200" dirty="0"/>
              <a:t> </a:t>
            </a:r>
            <a:r>
              <a:rPr lang="en-GB" sz="1200" dirty="0" err="1"/>
              <a:t>n'avez</a:t>
            </a:r>
            <a:r>
              <a:rPr lang="en-GB" sz="1200" dirty="0"/>
              <a:t> que 5 minutes avec </a:t>
            </a:r>
            <a:r>
              <a:rPr lang="en-GB" sz="1200" dirty="0" err="1"/>
              <a:t>lui</a:t>
            </a:r>
            <a:r>
              <a:rPr lang="en-GB" sz="1200" dirty="0"/>
              <a:t> </a:t>
            </a:r>
            <a:r>
              <a:rPr lang="en-GB" sz="1200" dirty="0" err="1"/>
              <a:t>avant</a:t>
            </a:r>
            <a:r>
              <a:rPr lang="en-GB" sz="1200" dirty="0"/>
              <a:t> </a:t>
            </a:r>
            <a:r>
              <a:rPr lang="en-GB" sz="1200" dirty="0" err="1"/>
              <a:t>l'audition</a:t>
            </a:r>
            <a:r>
              <a:rPr lang="en-GB" sz="1200" dirty="0"/>
              <a:t> avec la police.</a:t>
            </a:r>
          </a:p>
          <a:p>
            <a:pPr marL="0" indent="0" algn="just">
              <a:buNone/>
            </a:pPr>
            <a:r>
              <a:rPr lang="en-GB" sz="1200" dirty="0" err="1"/>
              <a:t>Vous</a:t>
            </a:r>
            <a:r>
              <a:rPr lang="en-GB" sz="1200" dirty="0"/>
              <a:t> entrez dans la pièce et </a:t>
            </a:r>
            <a:r>
              <a:rPr lang="en-GB" sz="1200" dirty="0" err="1"/>
              <a:t>commencez</a:t>
            </a:r>
            <a:r>
              <a:rPr lang="en-GB" sz="1200" dirty="0"/>
              <a:t> </a:t>
            </a:r>
            <a:r>
              <a:rPr lang="en-GB" sz="1200" dirty="0" err="1"/>
              <a:t>à</a:t>
            </a:r>
            <a:r>
              <a:rPr lang="en-GB" sz="1200" dirty="0"/>
              <a:t> </a:t>
            </a:r>
            <a:r>
              <a:rPr lang="en-GB" sz="1200" dirty="0" err="1"/>
              <a:t>parler</a:t>
            </a:r>
            <a:r>
              <a:rPr lang="en-GB" sz="1200" dirty="0"/>
              <a:t> avec </a:t>
            </a:r>
            <a:r>
              <a:rPr lang="en-GB" sz="1200" dirty="0" err="1"/>
              <a:t>votre</a:t>
            </a:r>
            <a:r>
              <a:rPr lang="en-GB" sz="1200" dirty="0"/>
              <a:t> </a:t>
            </a:r>
            <a:r>
              <a:rPr lang="en-GB" sz="1200" dirty="0" err="1"/>
              <a:t>jeune</a:t>
            </a:r>
            <a:r>
              <a:rPr lang="en-GB" sz="1200" dirty="0"/>
              <a:t> client.</a:t>
            </a:r>
          </a:p>
          <a:p>
            <a:pPr marL="0" indent="0" algn="just">
              <a:buFont typeface="Arial" panose="020B0604020202020204" pitchFamily="34" charset="0"/>
              <a:buNone/>
            </a:pPr>
            <a:endParaRPr lang="en-GB" dirty="0"/>
          </a:p>
          <a:p>
            <a:endParaRPr lang="en-GB" dirty="0"/>
          </a:p>
          <a:p>
            <a:endParaRPr lang="en-GB" dirty="0"/>
          </a:p>
        </p:txBody>
      </p:sp>
      <p:sp>
        <p:nvSpPr>
          <p:cNvPr id="11" name="Espace réservé du contenu 2"/>
          <p:cNvSpPr txBox="1">
            <a:spLocks/>
          </p:cNvSpPr>
          <p:nvPr/>
        </p:nvSpPr>
        <p:spPr>
          <a:xfrm>
            <a:off x="7347283" y="2383343"/>
            <a:ext cx="4485843"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err="1"/>
              <a:t>Qu'avez-vous</a:t>
            </a:r>
            <a:r>
              <a:rPr lang="en-GB" sz="1400" b="1" dirty="0"/>
              <a:t> </a:t>
            </a:r>
            <a:r>
              <a:rPr lang="en-GB" sz="1400" b="1" dirty="0" err="1"/>
              <a:t>compris</a:t>
            </a:r>
            <a:r>
              <a:rPr lang="en-GB" sz="1400" b="1" dirty="0"/>
              <a:t> de </a:t>
            </a:r>
            <a:r>
              <a:rPr lang="en-GB" sz="1400" b="1" dirty="0" err="1"/>
              <a:t>l'enfant</a:t>
            </a:r>
            <a:r>
              <a:rPr lang="en-GB" sz="1400" b="1" dirty="0"/>
              <a:t> ? Que </a:t>
            </a:r>
            <a:r>
              <a:rPr lang="en-GB" sz="1400" b="1" dirty="0" err="1"/>
              <a:t>lui</a:t>
            </a:r>
            <a:r>
              <a:rPr lang="en-GB" sz="1400" b="1" dirty="0"/>
              <a:t> </a:t>
            </a:r>
            <a:r>
              <a:rPr lang="en-GB" sz="1400" b="1" dirty="0" err="1"/>
              <a:t>avez-vous</a:t>
            </a:r>
            <a:r>
              <a:rPr lang="en-GB" sz="1400" b="1" dirty="0"/>
              <a:t> </a:t>
            </a:r>
            <a:r>
              <a:rPr lang="en-GB" sz="1400" b="1" dirty="0" err="1"/>
              <a:t>dit</a:t>
            </a:r>
            <a:r>
              <a:rPr lang="en-GB" sz="1400" b="1" dirty="0"/>
              <a:t> ?</a:t>
            </a:r>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596721" y="2273636"/>
            <a:ext cx="622203" cy="638722"/>
          </a:xfrm>
          <a:prstGeom prst="rect">
            <a:avLst/>
          </a:prstGeom>
        </p:spPr>
      </p:pic>
      <p:pic>
        <p:nvPicPr>
          <p:cNvPr id="14" name="Image 13"/>
          <p:cNvPicPr>
            <a:picLocks noChangeAspect="1"/>
          </p:cNvPicPr>
          <p:nvPr/>
        </p:nvPicPr>
        <p:blipFill>
          <a:blip r:embed="rId5"/>
          <a:stretch>
            <a:fillRect/>
          </a:stretch>
        </p:blipFill>
        <p:spPr>
          <a:xfrm>
            <a:off x="4709457" y="5177101"/>
            <a:ext cx="1083501" cy="1536601"/>
          </a:xfrm>
          <a:prstGeom prst="rect">
            <a:avLst/>
          </a:prstGeom>
        </p:spPr>
      </p:pic>
      <p:sp>
        <p:nvSpPr>
          <p:cNvPr id="15" name="Triangle isocèle 14"/>
          <p:cNvSpPr/>
          <p:nvPr/>
        </p:nvSpPr>
        <p:spPr>
          <a:xfrm rot="5400000">
            <a:off x="-179555" y="158407"/>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riangle isocèle 15"/>
          <p:cNvSpPr/>
          <p:nvPr/>
        </p:nvSpPr>
        <p:spPr>
          <a:xfrm rot="5400000">
            <a:off x="6188468" y="174125"/>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ZoneTexte 16"/>
          <p:cNvSpPr txBox="1"/>
          <p:nvPr/>
        </p:nvSpPr>
        <p:spPr>
          <a:xfrm>
            <a:off x="242668" y="225820"/>
            <a:ext cx="611358" cy="584775"/>
          </a:xfrm>
          <a:prstGeom prst="rect">
            <a:avLst/>
          </a:prstGeom>
          <a:noFill/>
        </p:spPr>
        <p:txBody>
          <a:bodyPr wrap="square" rtlCol="0">
            <a:spAutoFit/>
          </a:bodyPr>
          <a:lstStyle/>
          <a:p>
            <a:r>
              <a:rPr lang="en-GB" sz="3200" b="1" dirty="0">
                <a:solidFill>
                  <a:schemeClr val="bg1"/>
                </a:solidFill>
              </a:rPr>
              <a:t>A</a:t>
            </a:r>
          </a:p>
        </p:txBody>
      </p:sp>
      <p:sp>
        <p:nvSpPr>
          <p:cNvPr id="18" name="ZoneTexte 17"/>
          <p:cNvSpPr txBox="1"/>
          <p:nvPr/>
        </p:nvSpPr>
        <p:spPr>
          <a:xfrm>
            <a:off x="6607566" y="162071"/>
            <a:ext cx="611358" cy="584775"/>
          </a:xfrm>
          <a:prstGeom prst="rect">
            <a:avLst/>
          </a:prstGeom>
          <a:noFill/>
        </p:spPr>
        <p:txBody>
          <a:bodyPr wrap="square" rtlCol="0">
            <a:spAutoFit/>
          </a:bodyPr>
          <a:lstStyle/>
          <a:p>
            <a:r>
              <a:rPr lang="en-GB" sz="3200" b="1" dirty="0">
                <a:solidFill>
                  <a:schemeClr val="bg1"/>
                </a:solidFill>
              </a:rPr>
              <a:t>B</a:t>
            </a:r>
          </a:p>
        </p:txBody>
      </p:sp>
    </p:spTree>
    <p:extLst>
      <p:ext uri="{BB962C8B-B14F-4D97-AF65-F5344CB8AC3E}">
        <p14:creationId xmlns:p14="http://schemas.microsoft.com/office/powerpoint/2010/main" val="345895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45542018"/>
              </p:ext>
            </p:extLst>
          </p:nvPr>
        </p:nvGraphicFramePr>
        <p:xfrm>
          <a:off x="6871406" y="2596226"/>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2 – Le </a:t>
            </a:r>
            <a:r>
              <a:rPr lang="en-GB" sz="2400" b="1" dirty="0" err="1">
                <a:solidFill>
                  <a:srgbClr val="5CBDB2"/>
                </a:solidFill>
              </a:rPr>
              <a:t>mineur</a:t>
            </a:r>
            <a:r>
              <a:rPr lang="en-GB" sz="2400" b="1" dirty="0">
                <a:solidFill>
                  <a:srgbClr val="5CBDB2"/>
                </a:solidFill>
              </a:rPr>
              <a:t> </a:t>
            </a:r>
          </a:p>
        </p:txBody>
      </p:sp>
      <p:sp>
        <p:nvSpPr>
          <p:cNvPr id="3" name="Espace réservé du contenu 2"/>
          <p:cNvSpPr>
            <a:spLocks noGrp="1"/>
          </p:cNvSpPr>
          <p:nvPr>
            <p:ph sz="half" idx="1"/>
          </p:nvPr>
        </p:nvSpPr>
        <p:spPr>
          <a:xfrm>
            <a:off x="925463" y="906235"/>
            <a:ext cx="4702273" cy="1696288"/>
          </a:xfrm>
        </p:spPr>
        <p:txBody>
          <a:bodyPr>
            <a:noAutofit/>
          </a:bodyPr>
          <a:lstStyle/>
          <a:p>
            <a:pPr marL="0" indent="0" algn="just">
              <a:buNone/>
            </a:pPr>
            <a:r>
              <a:rPr lang="en-GB" sz="1200" b="1" dirty="0"/>
              <a:t>Situation</a:t>
            </a:r>
            <a:r>
              <a:rPr lang="en-GB" sz="1200" dirty="0"/>
              <a:t>:  </a:t>
            </a:r>
            <a:r>
              <a:rPr lang="en-GB" sz="1200" dirty="0" err="1"/>
              <a:t>Vous</a:t>
            </a:r>
            <a:r>
              <a:rPr lang="en-GB" sz="1200" dirty="0"/>
              <a:t> </a:t>
            </a:r>
            <a:r>
              <a:rPr lang="en-GB" sz="1200" dirty="0" err="1"/>
              <a:t>avez</a:t>
            </a:r>
            <a:r>
              <a:rPr lang="en-GB" sz="1200" dirty="0"/>
              <a:t> 14 </a:t>
            </a:r>
            <a:r>
              <a:rPr lang="en-GB" sz="1200" dirty="0" err="1"/>
              <a:t>ans</a:t>
            </a:r>
            <a:r>
              <a:rPr lang="en-GB" sz="1200" dirty="0"/>
              <a:t> et </a:t>
            </a:r>
            <a:r>
              <a:rPr lang="en-GB" sz="1200" dirty="0" err="1"/>
              <a:t>vous</a:t>
            </a:r>
            <a:r>
              <a:rPr lang="en-GB" sz="1200" dirty="0"/>
              <a:t> </a:t>
            </a:r>
            <a:r>
              <a:rPr lang="en-GB" sz="1200" dirty="0" err="1"/>
              <a:t>venez</a:t>
            </a:r>
            <a:r>
              <a:rPr lang="en-GB" sz="1200" dirty="0"/>
              <a:t> d'être </a:t>
            </a:r>
            <a:r>
              <a:rPr lang="en-GB" sz="1200" dirty="0" err="1"/>
              <a:t>arrêté</a:t>
            </a:r>
            <a:r>
              <a:rPr lang="en-GB" sz="1200" dirty="0"/>
              <a:t> par la police pour </a:t>
            </a:r>
            <a:r>
              <a:rPr lang="en-GB" sz="1200" dirty="0" err="1"/>
              <a:t>vandalisme</a:t>
            </a:r>
            <a:r>
              <a:rPr lang="en-GB" sz="1200" dirty="0"/>
              <a:t> (avec un </a:t>
            </a:r>
            <a:r>
              <a:rPr lang="en-GB" sz="1200" dirty="0" err="1"/>
              <a:t>ami</a:t>
            </a:r>
            <a:r>
              <a:rPr lang="en-GB" sz="1200" dirty="0"/>
              <a:t>, </a:t>
            </a:r>
            <a:r>
              <a:rPr lang="en-GB" sz="1200" dirty="0" err="1"/>
              <a:t>vous</a:t>
            </a:r>
            <a:r>
              <a:rPr lang="en-GB" sz="1200" dirty="0"/>
              <a:t> </a:t>
            </a:r>
            <a:r>
              <a:rPr lang="en-GB" sz="1200" dirty="0" err="1"/>
              <a:t>avez</a:t>
            </a:r>
            <a:r>
              <a:rPr lang="en-GB" sz="1200" dirty="0"/>
              <a:t> fait un graffiti sur un </a:t>
            </a:r>
            <a:r>
              <a:rPr lang="en-GB" sz="1200" dirty="0" err="1"/>
              <a:t>bâtiment</a:t>
            </a:r>
            <a:r>
              <a:rPr lang="en-GB" sz="1200" dirty="0"/>
              <a:t> et la police </a:t>
            </a:r>
            <a:r>
              <a:rPr lang="en-GB" sz="1200" dirty="0" err="1"/>
              <a:t>vous</a:t>
            </a:r>
            <a:r>
              <a:rPr lang="en-GB" sz="1200" dirty="0"/>
              <a:t> a pris sur le fait). Tu as </a:t>
            </a:r>
            <a:r>
              <a:rPr lang="en-GB" sz="1200" dirty="0" err="1"/>
              <a:t>très</a:t>
            </a:r>
            <a:r>
              <a:rPr lang="en-GB" sz="1200" dirty="0"/>
              <a:t> </a:t>
            </a:r>
            <a:r>
              <a:rPr lang="en-GB" sz="1200" dirty="0" err="1"/>
              <a:t>peur</a:t>
            </a:r>
            <a:r>
              <a:rPr lang="en-GB" sz="1200" dirty="0"/>
              <a:t> de </a:t>
            </a:r>
            <a:r>
              <a:rPr lang="en-GB" sz="1200" dirty="0" err="1"/>
              <a:t>ce</a:t>
            </a:r>
            <a:r>
              <a:rPr lang="en-GB" sz="1200" dirty="0"/>
              <a:t> qui </a:t>
            </a:r>
            <a:r>
              <a:rPr lang="en-GB" sz="1200" dirty="0" err="1"/>
              <a:t>va</a:t>
            </a:r>
            <a:r>
              <a:rPr lang="en-GB" sz="1200" dirty="0"/>
              <a:t> se passer, de </a:t>
            </a:r>
            <a:r>
              <a:rPr lang="en-GB" sz="1200" dirty="0" err="1"/>
              <a:t>ce</a:t>
            </a:r>
            <a:r>
              <a:rPr lang="en-GB" sz="1200" dirty="0"/>
              <a:t> que la police </a:t>
            </a:r>
            <a:r>
              <a:rPr lang="en-GB" sz="1200" dirty="0" err="1"/>
              <a:t>va</a:t>
            </a:r>
            <a:r>
              <a:rPr lang="en-GB" sz="1200" dirty="0"/>
              <a:t> faire de </a:t>
            </a:r>
            <a:r>
              <a:rPr lang="en-GB" sz="1200" dirty="0" err="1"/>
              <a:t>toi</a:t>
            </a:r>
            <a:r>
              <a:rPr lang="en-GB" sz="1200" dirty="0"/>
              <a:t>, de la </a:t>
            </a:r>
            <a:r>
              <a:rPr lang="en-GB" sz="1200" dirty="0" err="1"/>
              <a:t>réaction</a:t>
            </a:r>
            <a:r>
              <a:rPr lang="en-GB" sz="1200" dirty="0"/>
              <a:t> de </a:t>
            </a:r>
            <a:r>
              <a:rPr lang="en-GB" sz="1200" dirty="0" err="1"/>
              <a:t>tes</a:t>
            </a:r>
            <a:r>
              <a:rPr lang="en-GB" sz="1200" dirty="0"/>
              <a:t> parents </a:t>
            </a:r>
            <a:r>
              <a:rPr lang="en-GB" sz="1200" dirty="0" err="1"/>
              <a:t>quand</a:t>
            </a:r>
            <a:r>
              <a:rPr lang="en-GB" sz="1200" dirty="0"/>
              <a:t> </a:t>
            </a:r>
            <a:r>
              <a:rPr lang="en-GB" sz="1200" dirty="0" err="1"/>
              <a:t>ils</a:t>
            </a:r>
            <a:r>
              <a:rPr lang="en-GB" sz="1200" dirty="0"/>
              <a:t> le </a:t>
            </a:r>
            <a:r>
              <a:rPr lang="en-GB" sz="1200" dirty="0" err="1"/>
              <a:t>sauront</a:t>
            </a:r>
            <a:r>
              <a:rPr lang="en-GB" sz="1200" dirty="0"/>
              <a:t>, des </a:t>
            </a:r>
            <a:r>
              <a:rPr lang="en-GB" sz="1200" dirty="0" err="1"/>
              <a:t>conséquences</a:t>
            </a:r>
            <a:r>
              <a:rPr lang="en-GB" sz="1200" dirty="0"/>
              <a:t> sur ta </a:t>
            </a:r>
            <a:r>
              <a:rPr lang="en-GB" sz="1200" dirty="0" err="1"/>
              <a:t>demande</a:t>
            </a:r>
            <a:r>
              <a:rPr lang="en-GB" sz="1200" dirty="0"/>
              <a:t> </a:t>
            </a:r>
            <a:r>
              <a:rPr lang="en-GB" sz="1200" dirty="0" err="1"/>
              <a:t>d'inscription</a:t>
            </a:r>
            <a:r>
              <a:rPr lang="en-GB" sz="1200" dirty="0"/>
              <a:t> dans </a:t>
            </a:r>
            <a:r>
              <a:rPr lang="en-GB" sz="1200" dirty="0" err="1"/>
              <a:t>une</a:t>
            </a:r>
            <a:r>
              <a:rPr lang="en-GB" sz="1200" dirty="0"/>
              <a:t> nouvelle école, etc. </a:t>
            </a:r>
            <a:r>
              <a:rPr lang="en-GB" sz="1200" dirty="0" err="1"/>
              <a:t>Vous</a:t>
            </a:r>
            <a:r>
              <a:rPr lang="en-GB" sz="1200" dirty="0"/>
              <a:t> </a:t>
            </a:r>
            <a:r>
              <a:rPr lang="en-GB" sz="1200" dirty="0" err="1"/>
              <a:t>n'avez</a:t>
            </a:r>
            <a:r>
              <a:rPr lang="en-GB" sz="1200" dirty="0"/>
              <a:t> pas </a:t>
            </a:r>
            <a:r>
              <a:rPr lang="en-GB" sz="1200" dirty="0" err="1"/>
              <a:t>eu</a:t>
            </a:r>
            <a:r>
              <a:rPr lang="en-GB" sz="1200" dirty="0"/>
              <a:t> le temps de </a:t>
            </a:r>
            <a:r>
              <a:rPr lang="en-GB" sz="1200" dirty="0" err="1"/>
              <a:t>parler</a:t>
            </a:r>
            <a:r>
              <a:rPr lang="en-GB" sz="1200" dirty="0"/>
              <a:t> avec </a:t>
            </a:r>
            <a:r>
              <a:rPr lang="en-GB" sz="1200" dirty="0" err="1"/>
              <a:t>votre</a:t>
            </a:r>
            <a:r>
              <a:rPr lang="en-GB" sz="1200" dirty="0"/>
              <a:t> </a:t>
            </a:r>
            <a:r>
              <a:rPr lang="en-GB" sz="1200" dirty="0" err="1"/>
              <a:t>ami</a:t>
            </a:r>
            <a:r>
              <a:rPr lang="en-GB" sz="1200" dirty="0"/>
              <a:t> et </a:t>
            </a:r>
            <a:r>
              <a:rPr lang="en-GB" sz="1200" dirty="0" err="1"/>
              <a:t>vous</a:t>
            </a:r>
            <a:r>
              <a:rPr lang="en-GB" sz="1200" dirty="0"/>
              <a:t> </a:t>
            </a:r>
            <a:r>
              <a:rPr lang="en-GB" sz="1200" dirty="0" err="1"/>
              <a:t>pensez</a:t>
            </a:r>
            <a:r>
              <a:rPr lang="en-GB" sz="1200" dirty="0"/>
              <a:t> que </a:t>
            </a:r>
            <a:r>
              <a:rPr lang="en-GB" sz="1200" dirty="0" err="1"/>
              <a:t>vous</a:t>
            </a:r>
            <a:r>
              <a:rPr lang="en-GB" sz="1200" dirty="0"/>
              <a:t> </a:t>
            </a:r>
            <a:r>
              <a:rPr lang="en-GB" sz="1200" dirty="0" err="1"/>
              <a:t>devez</a:t>
            </a:r>
            <a:r>
              <a:rPr lang="en-GB" sz="1200" dirty="0"/>
              <a:t> prendre </a:t>
            </a:r>
            <a:r>
              <a:rPr lang="en-GB" sz="1200" dirty="0" err="1"/>
              <a:t>toute</a:t>
            </a:r>
            <a:r>
              <a:rPr lang="en-GB" sz="1200" dirty="0"/>
              <a:t> la </a:t>
            </a:r>
            <a:r>
              <a:rPr lang="en-GB" sz="1200" dirty="0" err="1"/>
              <a:t>responsabilité</a:t>
            </a:r>
            <a:r>
              <a:rPr lang="en-GB" sz="1200" dirty="0"/>
              <a:t> pour </a:t>
            </a:r>
            <a:r>
              <a:rPr lang="en-GB" sz="1200" dirty="0" err="1"/>
              <a:t>vous</a:t>
            </a:r>
            <a:r>
              <a:rPr lang="en-GB" sz="1200" dirty="0"/>
              <a:t> deux </a:t>
            </a:r>
            <a:r>
              <a:rPr lang="en-GB" sz="1200" dirty="0" err="1"/>
              <a:t>parce</a:t>
            </a:r>
            <a:r>
              <a:rPr lang="en-GB" sz="1200" dirty="0"/>
              <a:t> que </a:t>
            </a:r>
            <a:r>
              <a:rPr lang="en-GB" sz="1200" dirty="0" err="1"/>
              <a:t>c'était</a:t>
            </a:r>
            <a:r>
              <a:rPr lang="en-GB" sz="1200" dirty="0"/>
              <a:t> </a:t>
            </a:r>
            <a:r>
              <a:rPr lang="en-GB" sz="1200" dirty="0" err="1"/>
              <a:t>votre</a:t>
            </a:r>
            <a:r>
              <a:rPr lang="en-GB" sz="1200" dirty="0"/>
              <a:t> idée, il ne </a:t>
            </a:r>
            <a:r>
              <a:rPr lang="en-GB" sz="1200" dirty="0" err="1"/>
              <a:t>voulait</a:t>
            </a:r>
            <a:r>
              <a:rPr lang="en-GB" sz="1200" dirty="0"/>
              <a:t> pas faire </a:t>
            </a:r>
            <a:r>
              <a:rPr lang="en-GB" sz="1200" dirty="0" err="1"/>
              <a:t>cela</a:t>
            </a:r>
            <a:r>
              <a:rPr lang="en-GB" sz="1200" dirty="0"/>
              <a:t>.</a:t>
            </a:r>
          </a:p>
          <a:p>
            <a:pPr marL="0" indent="0" algn="just">
              <a:buNone/>
            </a:pPr>
            <a:r>
              <a:rPr lang="en-GB" sz="1200" dirty="0"/>
              <a:t>Un </a:t>
            </a:r>
            <a:r>
              <a:rPr lang="en-GB" sz="1200" dirty="0" err="1"/>
              <a:t>professionnel</a:t>
            </a:r>
            <a:r>
              <a:rPr lang="en-GB" sz="1200" dirty="0"/>
              <a:t> entre dans la pièce, il commence </a:t>
            </a:r>
            <a:r>
              <a:rPr lang="en-GB" sz="1200" dirty="0" err="1"/>
              <a:t>à</a:t>
            </a:r>
            <a:r>
              <a:rPr lang="en-GB" sz="1200" dirty="0"/>
              <a:t> </a:t>
            </a:r>
            <a:r>
              <a:rPr lang="en-GB" sz="1200" dirty="0" err="1"/>
              <a:t>vous</a:t>
            </a:r>
            <a:r>
              <a:rPr lang="en-GB" sz="1200" dirty="0"/>
              <a:t> </a:t>
            </a:r>
            <a:r>
              <a:rPr lang="en-GB" sz="1200" dirty="0" err="1"/>
              <a:t>parler</a:t>
            </a:r>
            <a:r>
              <a:rPr lang="en-GB" sz="1200" dirty="0"/>
              <a:t>.</a:t>
            </a:r>
          </a:p>
          <a:p>
            <a:pPr marL="0" indent="0">
              <a:buNone/>
            </a:pPr>
            <a:endParaRPr lang="en-GB" sz="1200" dirty="0"/>
          </a:p>
          <a:p>
            <a:endParaRPr lang="en-GB" sz="1200" dirty="0"/>
          </a:p>
          <a:p>
            <a:endParaRPr lang="en-GB" sz="1200"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2941368393"/>
              </p:ext>
            </p:extLst>
          </p:nvPr>
        </p:nvGraphicFramePr>
        <p:xfrm>
          <a:off x="854025" y="3411072"/>
          <a:ext cx="4845148" cy="329184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2 – </a:t>
            </a:r>
            <a:r>
              <a:rPr lang="en-GB" sz="2400" b="1" dirty="0" err="1">
                <a:solidFill>
                  <a:srgbClr val="5CBDB2"/>
                </a:solidFill>
              </a:rPr>
              <a:t>L’avocat</a:t>
            </a:r>
            <a:r>
              <a:rPr lang="en-GB" sz="2400" b="1" dirty="0">
                <a:solidFill>
                  <a:srgbClr val="5CBDB2"/>
                </a:solidFill>
              </a:rPr>
              <a:t> </a:t>
            </a:r>
          </a:p>
        </p:txBody>
      </p:sp>
      <p:pic>
        <p:nvPicPr>
          <p:cNvPr id="6" name="Image 5"/>
          <p:cNvPicPr>
            <a:picLocks noChangeAspect="1"/>
          </p:cNvPicPr>
          <p:nvPr/>
        </p:nvPicPr>
        <p:blipFill>
          <a:blip r:embed="rId3"/>
          <a:stretch>
            <a:fillRect/>
          </a:stretch>
        </p:blipFill>
        <p:spPr>
          <a:xfrm>
            <a:off x="10517210" y="5056992"/>
            <a:ext cx="1419225" cy="1562100"/>
          </a:xfrm>
          <a:prstGeom prst="rect">
            <a:avLst/>
          </a:prstGeom>
        </p:spPr>
      </p:pic>
      <p:sp>
        <p:nvSpPr>
          <p:cNvPr id="7" name="Espace réservé du contenu 2"/>
          <p:cNvSpPr txBox="1">
            <a:spLocks/>
          </p:cNvSpPr>
          <p:nvPr/>
        </p:nvSpPr>
        <p:spPr>
          <a:xfrm>
            <a:off x="685799" y="2943959"/>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err="1"/>
              <a:t>Qu'avez-vous</a:t>
            </a:r>
            <a:r>
              <a:rPr lang="en-GB" sz="1400" b="1" dirty="0"/>
              <a:t> </a:t>
            </a:r>
            <a:r>
              <a:rPr lang="en-GB" sz="1400" b="1" dirty="0" err="1"/>
              <a:t>compris</a:t>
            </a:r>
            <a:r>
              <a:rPr lang="en-GB" sz="1400" b="1" dirty="0"/>
              <a:t> ?</a:t>
            </a:r>
          </a:p>
          <a:p>
            <a:pPr marL="0" indent="0">
              <a:buNone/>
            </a:pPr>
            <a:endParaRPr lang="en-GB" sz="1400" dirty="0"/>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666014" y="2695916"/>
            <a:ext cx="622203" cy="638722"/>
          </a:xfrm>
          <a:prstGeom prst="rect">
            <a:avLst/>
          </a:prstGeom>
        </p:spPr>
      </p:pic>
      <p:sp>
        <p:nvSpPr>
          <p:cNvPr id="10" name="Espace réservé du contenu 2"/>
          <p:cNvSpPr txBox="1">
            <a:spLocks/>
          </p:cNvSpPr>
          <p:nvPr/>
        </p:nvSpPr>
        <p:spPr>
          <a:xfrm>
            <a:off x="6907822" y="841969"/>
            <a:ext cx="4702273" cy="1477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b="1" dirty="0"/>
              <a:t>Situation</a:t>
            </a:r>
            <a:r>
              <a:rPr lang="en-GB" sz="1200" dirty="0"/>
              <a:t>: </a:t>
            </a:r>
            <a:r>
              <a:rPr lang="en-GB" sz="1200" dirty="0" err="1"/>
              <a:t>Vous</a:t>
            </a:r>
            <a:r>
              <a:rPr lang="en-GB" sz="1200" dirty="0"/>
              <a:t> </a:t>
            </a:r>
            <a:r>
              <a:rPr lang="en-GB" sz="1200" dirty="0" err="1"/>
              <a:t>êtes</a:t>
            </a:r>
            <a:r>
              <a:rPr lang="en-GB" sz="1200" dirty="0"/>
              <a:t> avocat, </a:t>
            </a:r>
            <a:r>
              <a:rPr lang="en-GB" sz="1200" dirty="0" err="1"/>
              <a:t>vous</a:t>
            </a:r>
            <a:r>
              <a:rPr lang="en-GB" sz="1200" dirty="0"/>
              <a:t> </a:t>
            </a:r>
            <a:r>
              <a:rPr lang="en-GB" sz="1200" dirty="0" err="1"/>
              <a:t>avez</a:t>
            </a:r>
            <a:r>
              <a:rPr lang="en-GB" sz="1200" dirty="0"/>
              <a:t> </a:t>
            </a:r>
            <a:r>
              <a:rPr lang="en-GB" sz="1200" dirty="0" err="1"/>
              <a:t>été</a:t>
            </a:r>
            <a:r>
              <a:rPr lang="en-GB" sz="1200" dirty="0"/>
              <a:t> </a:t>
            </a:r>
            <a:r>
              <a:rPr lang="en-GB" sz="1200" dirty="0" err="1"/>
              <a:t>appelé</a:t>
            </a:r>
            <a:r>
              <a:rPr lang="en-GB" sz="1200" dirty="0"/>
              <a:t> pour </a:t>
            </a:r>
            <a:r>
              <a:rPr lang="en-GB" sz="1200" dirty="0" err="1"/>
              <a:t>représenter</a:t>
            </a:r>
            <a:r>
              <a:rPr lang="en-GB" sz="1200" dirty="0"/>
              <a:t> un garçon de 14 </a:t>
            </a:r>
            <a:r>
              <a:rPr lang="en-GB" sz="1200" dirty="0" err="1"/>
              <a:t>ans</a:t>
            </a:r>
            <a:r>
              <a:rPr lang="en-GB" sz="1200" dirty="0"/>
              <a:t> qui </a:t>
            </a:r>
            <a:r>
              <a:rPr lang="en-GB" sz="1200" dirty="0" err="1"/>
              <a:t>vient</a:t>
            </a:r>
            <a:r>
              <a:rPr lang="en-GB" sz="1200" dirty="0"/>
              <a:t> d'être </a:t>
            </a:r>
            <a:r>
              <a:rPr lang="en-GB" sz="1200" dirty="0" err="1"/>
              <a:t>arrêté</a:t>
            </a:r>
            <a:r>
              <a:rPr lang="en-GB" sz="1200" dirty="0"/>
              <a:t> avec un </a:t>
            </a:r>
            <a:r>
              <a:rPr lang="en-GB" sz="1200" dirty="0" err="1"/>
              <a:t>autre</a:t>
            </a:r>
            <a:r>
              <a:rPr lang="en-GB" sz="1200" dirty="0"/>
              <a:t> pour le </a:t>
            </a:r>
            <a:r>
              <a:rPr lang="en-GB" sz="1200" dirty="0" err="1"/>
              <a:t>vandalisme</a:t>
            </a:r>
            <a:r>
              <a:rPr lang="en-GB" sz="1200" dirty="0"/>
              <a:t> d'un </a:t>
            </a:r>
            <a:r>
              <a:rPr lang="en-GB" sz="1200" dirty="0" err="1"/>
              <a:t>bâtiment</a:t>
            </a:r>
            <a:r>
              <a:rPr lang="en-GB" sz="1200" dirty="0"/>
              <a:t> </a:t>
            </a:r>
            <a:r>
              <a:rPr lang="en-GB" sz="1200" dirty="0" err="1"/>
              <a:t>appartenant</a:t>
            </a:r>
            <a:r>
              <a:rPr lang="en-GB" sz="1200" dirty="0"/>
              <a:t> </a:t>
            </a:r>
            <a:r>
              <a:rPr lang="en-GB" sz="1200" dirty="0" err="1"/>
              <a:t>à</a:t>
            </a:r>
            <a:r>
              <a:rPr lang="en-GB" sz="1200" dirty="0"/>
              <a:t> la police. </a:t>
            </a:r>
            <a:r>
              <a:rPr lang="en-GB" sz="1200" dirty="0" err="1"/>
              <a:t>Vous</a:t>
            </a:r>
            <a:r>
              <a:rPr lang="en-GB" sz="1200" dirty="0"/>
              <a:t> </a:t>
            </a:r>
            <a:r>
              <a:rPr lang="en-GB" sz="1200" dirty="0" err="1"/>
              <a:t>avez</a:t>
            </a:r>
            <a:r>
              <a:rPr lang="en-GB" sz="1200" dirty="0"/>
              <a:t> 5 minutes </a:t>
            </a:r>
            <a:r>
              <a:rPr lang="en-GB" sz="1200" dirty="0" err="1"/>
              <a:t>seul</a:t>
            </a:r>
            <a:r>
              <a:rPr lang="en-GB" sz="1200" dirty="0"/>
              <a:t> avec </a:t>
            </a:r>
            <a:r>
              <a:rPr lang="en-GB" sz="1200" dirty="0" err="1"/>
              <a:t>lui</a:t>
            </a:r>
            <a:r>
              <a:rPr lang="en-GB" sz="1200" dirty="0"/>
              <a:t> dans la salle </a:t>
            </a:r>
            <a:r>
              <a:rPr lang="en-GB" sz="1200" dirty="0" err="1"/>
              <a:t>d'interrogatoire</a:t>
            </a:r>
            <a:r>
              <a:rPr lang="en-GB" sz="1200" dirty="0"/>
              <a:t> pour </a:t>
            </a:r>
            <a:r>
              <a:rPr lang="en-GB" sz="1200" dirty="0" err="1"/>
              <a:t>lui</a:t>
            </a:r>
            <a:r>
              <a:rPr lang="en-GB" sz="1200" dirty="0"/>
              <a:t> </a:t>
            </a:r>
            <a:r>
              <a:rPr lang="en-GB" sz="1200" dirty="0" err="1"/>
              <a:t>parler</a:t>
            </a:r>
            <a:r>
              <a:rPr lang="en-GB" sz="1200" dirty="0"/>
              <a:t> </a:t>
            </a:r>
            <a:r>
              <a:rPr lang="en-GB" sz="1200" dirty="0" err="1"/>
              <a:t>avant</a:t>
            </a:r>
            <a:r>
              <a:rPr lang="en-GB" sz="1200" dirty="0"/>
              <a:t> la confrontation avec la police</a:t>
            </a:r>
            <a:endParaRPr lang="en-GB" dirty="0"/>
          </a:p>
          <a:p>
            <a:endParaRPr lang="en-GB" dirty="0"/>
          </a:p>
          <a:p>
            <a:endParaRPr lang="en-GB" dirty="0"/>
          </a:p>
        </p:txBody>
      </p:sp>
      <p:sp>
        <p:nvSpPr>
          <p:cNvPr id="11" name="Espace réservé du contenu 2"/>
          <p:cNvSpPr txBox="1">
            <a:spLocks/>
          </p:cNvSpPr>
          <p:nvPr/>
        </p:nvSpPr>
        <p:spPr>
          <a:xfrm>
            <a:off x="7182508" y="2029631"/>
            <a:ext cx="4553831"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err="1"/>
              <a:t>Qu'avez-vous</a:t>
            </a:r>
            <a:r>
              <a:rPr lang="en-GB" sz="1400" b="1" dirty="0"/>
              <a:t> </a:t>
            </a:r>
            <a:r>
              <a:rPr lang="en-GB" sz="1400" b="1" dirty="0" err="1"/>
              <a:t>compris</a:t>
            </a:r>
            <a:r>
              <a:rPr lang="en-GB" sz="1400" b="1" dirty="0"/>
              <a:t> de </a:t>
            </a:r>
            <a:r>
              <a:rPr lang="en-GB" sz="1400" b="1" dirty="0" err="1"/>
              <a:t>l'enfant</a:t>
            </a:r>
            <a:r>
              <a:rPr lang="en-GB" sz="1400" b="1" dirty="0"/>
              <a:t> ? Que </a:t>
            </a:r>
            <a:r>
              <a:rPr lang="en-GB" sz="1400" b="1" dirty="0" err="1"/>
              <a:t>lui</a:t>
            </a:r>
            <a:r>
              <a:rPr lang="en-GB" sz="1400" b="1" dirty="0"/>
              <a:t> </a:t>
            </a:r>
            <a:r>
              <a:rPr lang="en-GB" sz="1400" b="1" dirty="0" err="1"/>
              <a:t>avez-vous</a:t>
            </a:r>
            <a:r>
              <a:rPr lang="en-GB" sz="1400" b="1" dirty="0"/>
              <a:t> </a:t>
            </a:r>
            <a:r>
              <a:rPr lang="en-GB" sz="1400" b="1" dirty="0" err="1"/>
              <a:t>dit</a:t>
            </a:r>
            <a:r>
              <a:rPr lang="en-GB" sz="1400" b="1" dirty="0"/>
              <a:t> ?</a:t>
            </a:r>
          </a:p>
          <a:p>
            <a:pPr marL="0" indent="0">
              <a:buNone/>
            </a:pPr>
            <a:endParaRPr lang="en-GB" sz="1400" dirty="0"/>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560305" y="1844576"/>
            <a:ext cx="622203" cy="638722"/>
          </a:xfrm>
          <a:prstGeom prst="rect">
            <a:avLst/>
          </a:prstGeom>
        </p:spPr>
      </p:pic>
      <p:pic>
        <p:nvPicPr>
          <p:cNvPr id="4" name="Image 3"/>
          <p:cNvPicPr>
            <a:picLocks noChangeAspect="1"/>
          </p:cNvPicPr>
          <p:nvPr/>
        </p:nvPicPr>
        <p:blipFill rotWithShape="1">
          <a:blip r:embed="rId5"/>
          <a:srcRect t="3683"/>
          <a:stretch/>
        </p:blipFill>
        <p:spPr>
          <a:xfrm>
            <a:off x="4763827" y="5245768"/>
            <a:ext cx="1004008" cy="1533578"/>
          </a:xfrm>
          <a:prstGeom prst="rect">
            <a:avLst/>
          </a:prstGeom>
        </p:spPr>
      </p:pic>
      <p:sp>
        <p:nvSpPr>
          <p:cNvPr id="15" name="Triangle isocèle 14"/>
          <p:cNvSpPr/>
          <p:nvPr/>
        </p:nvSpPr>
        <p:spPr>
          <a:xfrm rot="5400000">
            <a:off x="6165634" y="176808"/>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6587857" y="244221"/>
            <a:ext cx="611358" cy="584775"/>
          </a:xfrm>
          <a:prstGeom prst="rect">
            <a:avLst/>
          </a:prstGeom>
          <a:noFill/>
        </p:spPr>
        <p:txBody>
          <a:bodyPr wrap="square" rtlCol="0">
            <a:spAutoFit/>
          </a:bodyPr>
          <a:lstStyle/>
          <a:p>
            <a:r>
              <a:rPr lang="en-GB" sz="3200" b="1" dirty="0">
                <a:solidFill>
                  <a:schemeClr val="bg1"/>
                </a:solidFill>
              </a:rPr>
              <a:t>A</a:t>
            </a:r>
          </a:p>
        </p:txBody>
      </p:sp>
      <p:sp>
        <p:nvSpPr>
          <p:cNvPr id="17" name="Triangle isocèle 16"/>
          <p:cNvSpPr/>
          <p:nvPr/>
        </p:nvSpPr>
        <p:spPr>
          <a:xfrm rot="5400000">
            <a:off x="-191722" y="178548"/>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238009" y="145228"/>
            <a:ext cx="611358" cy="584775"/>
          </a:xfrm>
          <a:prstGeom prst="rect">
            <a:avLst/>
          </a:prstGeom>
          <a:noFill/>
        </p:spPr>
        <p:txBody>
          <a:bodyPr wrap="square" rtlCol="0">
            <a:spAutoFit/>
          </a:bodyPr>
          <a:lstStyle/>
          <a:p>
            <a:r>
              <a:rPr lang="en-GB" sz="3200" b="1" dirty="0">
                <a:solidFill>
                  <a:schemeClr val="bg1"/>
                </a:solidFill>
              </a:rPr>
              <a:t>B</a:t>
            </a:r>
          </a:p>
        </p:txBody>
      </p:sp>
    </p:spTree>
    <p:extLst>
      <p:ext uri="{BB962C8B-B14F-4D97-AF65-F5344CB8AC3E}">
        <p14:creationId xmlns:p14="http://schemas.microsoft.com/office/powerpoint/2010/main" val="2540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4072544975"/>
              </p:ext>
            </p:extLst>
          </p:nvPr>
        </p:nvGraphicFramePr>
        <p:xfrm>
          <a:off x="6907822" y="2857631"/>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3 – Le </a:t>
            </a:r>
            <a:r>
              <a:rPr lang="en-GB" sz="2400" b="1" dirty="0" err="1">
                <a:solidFill>
                  <a:srgbClr val="5CBDB2"/>
                </a:solidFill>
              </a:rPr>
              <a:t>mineur</a:t>
            </a:r>
            <a:r>
              <a:rPr lang="en-GB" sz="2400" b="1" dirty="0">
                <a:solidFill>
                  <a:srgbClr val="5CBDB2"/>
                </a:solidFill>
              </a:rPr>
              <a:t> </a:t>
            </a:r>
          </a:p>
        </p:txBody>
      </p:sp>
      <p:sp>
        <p:nvSpPr>
          <p:cNvPr id="3" name="Espace réservé du contenu 2"/>
          <p:cNvSpPr>
            <a:spLocks noGrp="1"/>
          </p:cNvSpPr>
          <p:nvPr>
            <p:ph sz="half" idx="1"/>
          </p:nvPr>
        </p:nvSpPr>
        <p:spPr>
          <a:xfrm>
            <a:off x="1005840" y="906235"/>
            <a:ext cx="4621896" cy="1649159"/>
          </a:xfrm>
        </p:spPr>
        <p:txBody>
          <a:bodyPr>
            <a:noAutofit/>
          </a:bodyPr>
          <a:lstStyle/>
          <a:p>
            <a:pPr marL="0" indent="0" algn="just">
              <a:buNone/>
            </a:pPr>
            <a:r>
              <a:rPr lang="en-GB" sz="1200" b="1" dirty="0"/>
              <a:t>Situation: </a:t>
            </a:r>
            <a:r>
              <a:rPr lang="en-GB" sz="1200" dirty="0" err="1"/>
              <a:t>Vous</a:t>
            </a:r>
            <a:r>
              <a:rPr lang="en-GB" sz="1200" dirty="0"/>
              <a:t> </a:t>
            </a:r>
            <a:r>
              <a:rPr lang="en-GB" sz="1200" dirty="0" err="1"/>
              <a:t>êtes</a:t>
            </a:r>
            <a:r>
              <a:rPr lang="en-GB" sz="1200" dirty="0"/>
              <a:t> </a:t>
            </a:r>
            <a:r>
              <a:rPr lang="en-GB" sz="1200" dirty="0" err="1"/>
              <a:t>une</a:t>
            </a:r>
            <a:r>
              <a:rPr lang="en-GB" sz="1200" dirty="0"/>
              <a:t> </a:t>
            </a:r>
            <a:r>
              <a:rPr lang="en-GB" sz="1200" dirty="0" err="1"/>
              <a:t>jeune</a:t>
            </a:r>
            <a:r>
              <a:rPr lang="en-GB" sz="1200" dirty="0"/>
              <a:t> fille de 15 </a:t>
            </a:r>
            <a:r>
              <a:rPr lang="en-GB" sz="1200" dirty="0" err="1"/>
              <a:t>ans</a:t>
            </a:r>
            <a:r>
              <a:rPr lang="en-GB" sz="1200" dirty="0"/>
              <a:t>, </a:t>
            </a:r>
            <a:r>
              <a:rPr lang="en-GB" sz="1200" dirty="0" err="1"/>
              <a:t>vous</a:t>
            </a:r>
            <a:r>
              <a:rPr lang="en-GB" sz="1200" dirty="0"/>
              <a:t> </a:t>
            </a:r>
            <a:r>
              <a:rPr lang="en-GB" sz="1200" dirty="0" err="1"/>
              <a:t>allez</a:t>
            </a:r>
            <a:r>
              <a:rPr lang="en-GB" sz="1200" dirty="0"/>
              <a:t> </a:t>
            </a:r>
            <a:r>
              <a:rPr lang="en-GB" sz="1200" dirty="0" err="1"/>
              <a:t>être</a:t>
            </a:r>
            <a:r>
              <a:rPr lang="en-GB" sz="1200" dirty="0"/>
              <a:t> </a:t>
            </a:r>
            <a:r>
              <a:rPr lang="en-GB" sz="1200" dirty="0" err="1"/>
              <a:t>entendue</a:t>
            </a:r>
            <a:r>
              <a:rPr lang="en-GB" sz="1200" dirty="0"/>
              <a:t> par la police la </a:t>
            </a:r>
            <a:r>
              <a:rPr lang="en-GB" sz="1200" dirty="0" err="1"/>
              <a:t>semaine</a:t>
            </a:r>
            <a:r>
              <a:rPr lang="en-GB" sz="1200" dirty="0"/>
              <a:t> </a:t>
            </a:r>
            <a:r>
              <a:rPr lang="en-GB" sz="1200" dirty="0" err="1"/>
              <a:t>prochaine</a:t>
            </a:r>
            <a:r>
              <a:rPr lang="en-GB" sz="1200" dirty="0"/>
              <a:t> </a:t>
            </a:r>
            <a:r>
              <a:rPr lang="en-GB" sz="1200" dirty="0" err="1"/>
              <a:t>en</a:t>
            </a:r>
            <a:r>
              <a:rPr lang="en-GB" sz="1200" dirty="0"/>
              <a:t> tant que </a:t>
            </a:r>
            <a:r>
              <a:rPr lang="en-GB" sz="1200" dirty="0" err="1"/>
              <a:t>personne</a:t>
            </a:r>
            <a:r>
              <a:rPr lang="en-GB" sz="1200" dirty="0"/>
              <a:t> </a:t>
            </a:r>
            <a:r>
              <a:rPr lang="en-GB" sz="1200" dirty="0" err="1"/>
              <a:t>soupçonnée</a:t>
            </a:r>
            <a:r>
              <a:rPr lang="en-GB" sz="1200" dirty="0"/>
              <a:t> de </a:t>
            </a:r>
            <a:r>
              <a:rPr lang="en-GB" sz="1200" dirty="0" err="1"/>
              <a:t>harcèlement</a:t>
            </a:r>
            <a:r>
              <a:rPr lang="en-GB" sz="1200" dirty="0"/>
              <a:t> et de violence </a:t>
            </a:r>
            <a:r>
              <a:rPr lang="en-GB" sz="1200" dirty="0" err="1"/>
              <a:t>à</a:t>
            </a:r>
            <a:r>
              <a:rPr lang="en-GB" sz="1200" dirty="0"/>
              <a:t> </a:t>
            </a:r>
            <a:r>
              <a:rPr lang="en-GB" sz="1200" dirty="0" err="1"/>
              <a:t>l'encontre</a:t>
            </a:r>
            <a:r>
              <a:rPr lang="en-GB" sz="1200" dirty="0"/>
              <a:t> </a:t>
            </a:r>
            <a:r>
              <a:rPr lang="en-GB" sz="1200" dirty="0" err="1"/>
              <a:t>d'une</a:t>
            </a:r>
            <a:r>
              <a:rPr lang="en-GB" sz="1200" dirty="0"/>
              <a:t> fille de </a:t>
            </a:r>
            <a:r>
              <a:rPr lang="en-GB" sz="1200" dirty="0" err="1"/>
              <a:t>votre</a:t>
            </a:r>
            <a:r>
              <a:rPr lang="en-GB" sz="1200" dirty="0"/>
              <a:t> école. Tu as un trouble du </a:t>
            </a:r>
            <a:r>
              <a:rPr lang="en-GB" sz="1200" dirty="0" err="1"/>
              <a:t>développement</a:t>
            </a:r>
            <a:r>
              <a:rPr lang="en-GB" sz="1200" dirty="0"/>
              <a:t>, </a:t>
            </a:r>
            <a:r>
              <a:rPr lang="en-GB" sz="1200" dirty="0" err="1"/>
              <a:t>tu</a:t>
            </a:r>
            <a:r>
              <a:rPr lang="en-GB" sz="1200" dirty="0"/>
              <a:t> parles et </a:t>
            </a:r>
            <a:r>
              <a:rPr lang="en-GB" sz="1200" dirty="0" err="1"/>
              <a:t>agis</a:t>
            </a:r>
            <a:r>
              <a:rPr lang="en-GB" sz="1200" dirty="0"/>
              <a:t> </a:t>
            </a:r>
            <a:r>
              <a:rPr lang="en-GB" sz="1200" dirty="0" err="1"/>
              <a:t>comme</a:t>
            </a:r>
            <a:r>
              <a:rPr lang="en-GB" sz="1200" dirty="0"/>
              <a:t> </a:t>
            </a:r>
            <a:r>
              <a:rPr lang="en-GB" sz="1200" dirty="0" err="1"/>
              <a:t>une</a:t>
            </a:r>
            <a:r>
              <a:rPr lang="en-GB" sz="1200" dirty="0"/>
              <a:t> </a:t>
            </a:r>
            <a:r>
              <a:rPr lang="en-GB" sz="1200" dirty="0" err="1"/>
              <a:t>jeune</a:t>
            </a:r>
            <a:r>
              <a:rPr lang="en-GB" sz="1200" dirty="0"/>
              <a:t> fille (8-10 </a:t>
            </a:r>
            <a:r>
              <a:rPr lang="en-GB" sz="1200" dirty="0" err="1"/>
              <a:t>ans</a:t>
            </a:r>
            <a:r>
              <a:rPr lang="en-GB" sz="1200" dirty="0"/>
              <a:t>). Tu ne </a:t>
            </a:r>
            <a:r>
              <a:rPr lang="en-GB" sz="1200" dirty="0" err="1"/>
              <a:t>comprends</a:t>
            </a:r>
            <a:r>
              <a:rPr lang="en-GB" sz="1200" dirty="0"/>
              <a:t> pas les situations et les explications </a:t>
            </a:r>
            <a:r>
              <a:rPr lang="en-GB" sz="1200" dirty="0" err="1"/>
              <a:t>comme</a:t>
            </a:r>
            <a:r>
              <a:rPr lang="en-GB" sz="1200" dirty="0"/>
              <a:t> le </a:t>
            </a:r>
            <a:r>
              <a:rPr lang="en-GB" sz="1200" dirty="0" err="1"/>
              <a:t>feraient</a:t>
            </a:r>
            <a:r>
              <a:rPr lang="en-GB" sz="1200" dirty="0"/>
              <a:t> la </a:t>
            </a:r>
            <a:r>
              <a:rPr lang="en-GB" sz="1200" dirty="0" err="1"/>
              <a:t>plupart</a:t>
            </a:r>
            <a:r>
              <a:rPr lang="en-GB" sz="1200" dirty="0"/>
              <a:t> des adolescents de 15 ans. </a:t>
            </a:r>
          </a:p>
          <a:p>
            <a:pPr marL="0" indent="0" algn="just">
              <a:buNone/>
            </a:pPr>
            <a:r>
              <a:rPr lang="en-GB" sz="1200" dirty="0" err="1"/>
              <a:t>Tes</a:t>
            </a:r>
            <a:r>
              <a:rPr lang="en-GB" sz="1200" dirty="0"/>
              <a:t> parents </a:t>
            </a:r>
            <a:r>
              <a:rPr lang="en-GB" sz="1200" dirty="0" err="1"/>
              <a:t>t'ont</a:t>
            </a:r>
            <a:r>
              <a:rPr lang="en-GB" sz="1200" dirty="0"/>
              <a:t> </a:t>
            </a:r>
            <a:r>
              <a:rPr lang="en-GB" sz="1200" dirty="0" err="1"/>
              <a:t>conduite</a:t>
            </a:r>
            <a:r>
              <a:rPr lang="en-GB" sz="1200" dirty="0"/>
              <a:t> au bureau de ton avocat </a:t>
            </a:r>
            <a:r>
              <a:rPr lang="en-GB" sz="1200" dirty="0" err="1"/>
              <a:t>avant</a:t>
            </a:r>
            <a:r>
              <a:rPr lang="en-GB" sz="1200" dirty="0"/>
              <a:t> </a:t>
            </a:r>
            <a:r>
              <a:rPr lang="en-GB" sz="1200" dirty="0" err="1"/>
              <a:t>l'audience</a:t>
            </a:r>
            <a:r>
              <a:rPr lang="en-GB" sz="1200" dirty="0"/>
              <a:t> de la </a:t>
            </a:r>
            <a:r>
              <a:rPr lang="en-GB" sz="1200" dirty="0" err="1"/>
              <a:t>semaine</a:t>
            </a:r>
            <a:r>
              <a:rPr lang="en-GB" sz="1200" dirty="0"/>
              <a:t> </a:t>
            </a:r>
            <a:r>
              <a:rPr lang="en-GB" sz="1200" dirty="0" err="1"/>
              <a:t>prochaine</a:t>
            </a:r>
            <a:r>
              <a:rPr lang="en-GB" sz="1200" dirty="0"/>
              <a:t> avec la police. </a:t>
            </a:r>
            <a:r>
              <a:rPr lang="en-GB" sz="1200" dirty="0" err="1"/>
              <a:t>Ils</a:t>
            </a:r>
            <a:r>
              <a:rPr lang="en-GB" sz="1200" dirty="0"/>
              <a:t> </a:t>
            </a:r>
            <a:r>
              <a:rPr lang="en-GB" sz="1200" dirty="0" err="1"/>
              <a:t>restent</a:t>
            </a:r>
            <a:r>
              <a:rPr lang="en-GB" sz="1200" dirty="0"/>
              <a:t> dans la salle de </a:t>
            </a:r>
            <a:r>
              <a:rPr lang="en-GB" sz="1200" dirty="0" err="1"/>
              <a:t>réunion</a:t>
            </a:r>
            <a:r>
              <a:rPr lang="en-GB" sz="1200" dirty="0"/>
              <a:t> </a:t>
            </a:r>
            <a:r>
              <a:rPr lang="en-GB" sz="1200" dirty="0" err="1"/>
              <a:t>tandis</a:t>
            </a:r>
            <a:r>
              <a:rPr lang="en-GB" sz="1200" dirty="0"/>
              <a:t> que </a:t>
            </a:r>
            <a:r>
              <a:rPr lang="en-GB" sz="1200" dirty="0" err="1"/>
              <a:t>vous</a:t>
            </a:r>
            <a:r>
              <a:rPr lang="en-GB" sz="1200" dirty="0"/>
              <a:t> entrez dans le bureau de </a:t>
            </a:r>
            <a:r>
              <a:rPr lang="en-GB" sz="1200" dirty="0" err="1"/>
              <a:t>l'avocat</a:t>
            </a:r>
            <a:r>
              <a:rPr lang="en-GB" sz="1200" dirty="0"/>
              <a:t>.</a:t>
            </a:r>
          </a:p>
          <a:p>
            <a:pPr marL="0" indent="0">
              <a:buNone/>
            </a:pPr>
            <a:endParaRPr lang="en-GB" sz="1200" dirty="0"/>
          </a:p>
          <a:p>
            <a:endParaRPr lang="en-GB" sz="1200" dirty="0"/>
          </a:p>
          <a:p>
            <a:endParaRPr lang="en-GB" sz="1200"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66573213"/>
              </p:ext>
            </p:extLst>
          </p:nvPr>
        </p:nvGraphicFramePr>
        <p:xfrm>
          <a:off x="800161" y="3032053"/>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dirty="0"/>
                    </a:p>
                  </a:txBody>
                  <a:tcPr/>
                </a:tc>
                <a:extLst>
                  <a:ext uri="{0D108BD9-81ED-4DB2-BD59-A6C34878D82A}">
                    <a16:rowId xmlns:a16="http://schemas.microsoft.com/office/drawing/2014/main" val="10001"/>
                  </a:ext>
                </a:extLst>
              </a:tr>
              <a:tr h="225000">
                <a:tc>
                  <a:txBody>
                    <a:bodyPr/>
                    <a:lstStyle/>
                    <a:p>
                      <a:endParaRPr lang="en-GB" dirty="0"/>
                    </a:p>
                  </a:txBody>
                  <a:tcPr/>
                </a:tc>
                <a:extLst>
                  <a:ext uri="{0D108BD9-81ED-4DB2-BD59-A6C34878D82A}">
                    <a16:rowId xmlns:a16="http://schemas.microsoft.com/office/drawing/2014/main" val="10002"/>
                  </a:ext>
                </a:extLst>
              </a:tr>
              <a:tr h="225000">
                <a:tc>
                  <a:txBody>
                    <a:bodyPr/>
                    <a:lstStyle/>
                    <a:p>
                      <a:endParaRPr lang="en-GB"/>
                    </a:p>
                  </a:txBody>
                  <a:tcPr/>
                </a:tc>
                <a:extLst>
                  <a:ext uri="{0D108BD9-81ED-4DB2-BD59-A6C34878D82A}">
                    <a16:rowId xmlns:a16="http://schemas.microsoft.com/office/drawing/2014/main" val="10003"/>
                  </a:ext>
                </a:extLst>
              </a:tr>
              <a:tr h="225000">
                <a:tc>
                  <a:txBody>
                    <a:bodyPr/>
                    <a:lstStyle/>
                    <a:p>
                      <a:endParaRPr lang="en-GB" dirty="0"/>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3 – </a:t>
            </a:r>
            <a:r>
              <a:rPr lang="en-GB" sz="2400" b="1" dirty="0" err="1">
                <a:solidFill>
                  <a:srgbClr val="5CBDB2"/>
                </a:solidFill>
              </a:rPr>
              <a:t>L’avocat</a:t>
            </a:r>
            <a:r>
              <a:rPr lang="en-GB" sz="2400" b="1" dirty="0">
                <a:solidFill>
                  <a:srgbClr val="5CBDB2"/>
                </a:solidFill>
              </a:rPr>
              <a:t> </a:t>
            </a:r>
          </a:p>
        </p:txBody>
      </p:sp>
      <p:pic>
        <p:nvPicPr>
          <p:cNvPr id="6" name="Image 5"/>
          <p:cNvPicPr>
            <a:picLocks noChangeAspect="1"/>
          </p:cNvPicPr>
          <p:nvPr/>
        </p:nvPicPr>
        <p:blipFill>
          <a:blip r:embed="rId3"/>
          <a:stretch>
            <a:fillRect/>
          </a:stretch>
        </p:blipFill>
        <p:spPr>
          <a:xfrm>
            <a:off x="10517210" y="5056992"/>
            <a:ext cx="1419225" cy="1562100"/>
          </a:xfrm>
          <a:prstGeom prst="rect">
            <a:avLst/>
          </a:prstGeom>
        </p:spPr>
      </p:pic>
      <p:sp>
        <p:nvSpPr>
          <p:cNvPr id="7" name="Espace réservé du contenu 2"/>
          <p:cNvSpPr txBox="1">
            <a:spLocks/>
          </p:cNvSpPr>
          <p:nvPr/>
        </p:nvSpPr>
        <p:spPr>
          <a:xfrm>
            <a:off x="772999" y="2602523"/>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err="1"/>
              <a:t>Qu'avez-vous</a:t>
            </a:r>
            <a:r>
              <a:rPr lang="en-GB" sz="1400" b="1" dirty="0"/>
              <a:t> </a:t>
            </a:r>
            <a:r>
              <a:rPr lang="en-GB" sz="1400" b="1" dirty="0" err="1"/>
              <a:t>compris</a:t>
            </a:r>
            <a:r>
              <a:rPr lang="en-GB" sz="1400" b="1" dirty="0"/>
              <a:t> ?</a:t>
            </a:r>
          </a:p>
          <a:p>
            <a:endParaRPr lang="en-GB" dirty="0"/>
          </a:p>
          <a:p>
            <a:pPr marL="0" indent="0">
              <a:buNone/>
            </a:pPr>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129787" y="2169960"/>
            <a:ext cx="622203" cy="638722"/>
          </a:xfrm>
          <a:prstGeom prst="rect">
            <a:avLst/>
          </a:prstGeom>
        </p:spPr>
      </p:pic>
      <p:sp>
        <p:nvSpPr>
          <p:cNvPr id="10" name="Espace réservé du contenu 2"/>
          <p:cNvSpPr txBox="1">
            <a:spLocks/>
          </p:cNvSpPr>
          <p:nvPr/>
        </p:nvSpPr>
        <p:spPr>
          <a:xfrm>
            <a:off x="6907822" y="841969"/>
            <a:ext cx="4702273" cy="14771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b="1" dirty="0"/>
              <a:t>Situation</a:t>
            </a:r>
            <a:r>
              <a:rPr lang="en-GB" sz="1200" dirty="0"/>
              <a:t>: </a:t>
            </a:r>
            <a:r>
              <a:rPr lang="en-GB" sz="1200" dirty="0" err="1"/>
              <a:t>Vous</a:t>
            </a:r>
            <a:r>
              <a:rPr lang="en-GB" sz="1200" dirty="0"/>
              <a:t> </a:t>
            </a:r>
            <a:r>
              <a:rPr lang="en-GB" sz="1200" dirty="0" err="1"/>
              <a:t>êtes</a:t>
            </a:r>
            <a:r>
              <a:rPr lang="en-GB" sz="1200" dirty="0"/>
              <a:t> avocat, il y a trois </a:t>
            </a:r>
            <a:r>
              <a:rPr lang="en-GB" sz="1200" dirty="0" err="1"/>
              <a:t>jours</a:t>
            </a:r>
            <a:r>
              <a:rPr lang="en-GB" sz="1200" dirty="0"/>
              <a:t> </a:t>
            </a:r>
            <a:r>
              <a:rPr lang="en-GB" sz="1200" dirty="0" err="1"/>
              <a:t>vous</a:t>
            </a:r>
            <a:r>
              <a:rPr lang="en-GB" sz="1200" dirty="0"/>
              <a:t> </a:t>
            </a:r>
            <a:r>
              <a:rPr lang="en-GB" sz="1200" dirty="0" err="1"/>
              <a:t>avez</a:t>
            </a:r>
            <a:r>
              <a:rPr lang="en-GB" sz="1200" dirty="0"/>
              <a:t> </a:t>
            </a:r>
            <a:r>
              <a:rPr lang="en-GB" sz="1200" dirty="0" err="1"/>
              <a:t>reçu</a:t>
            </a:r>
            <a:r>
              <a:rPr lang="en-GB" sz="1200" dirty="0"/>
              <a:t> un </a:t>
            </a:r>
            <a:r>
              <a:rPr lang="en-GB" sz="1200" dirty="0" err="1"/>
              <a:t>appel</a:t>
            </a:r>
            <a:r>
              <a:rPr lang="en-GB" sz="1200" dirty="0"/>
              <a:t> des parents </a:t>
            </a:r>
            <a:r>
              <a:rPr lang="en-GB" sz="1200" dirty="0" err="1"/>
              <a:t>d'une</a:t>
            </a:r>
            <a:r>
              <a:rPr lang="en-GB" sz="1200" dirty="0"/>
              <a:t> </a:t>
            </a:r>
            <a:r>
              <a:rPr lang="en-GB" sz="1200" dirty="0" err="1"/>
              <a:t>jeune</a:t>
            </a:r>
            <a:r>
              <a:rPr lang="en-GB" sz="1200" dirty="0"/>
              <a:t> fille de 15 </a:t>
            </a:r>
            <a:r>
              <a:rPr lang="en-GB" sz="1200" dirty="0" err="1"/>
              <a:t>ans</a:t>
            </a:r>
            <a:r>
              <a:rPr lang="en-GB" sz="1200" dirty="0"/>
              <a:t> qui </a:t>
            </a:r>
            <a:r>
              <a:rPr lang="en-GB" sz="1200" dirty="0" err="1"/>
              <a:t>est</a:t>
            </a:r>
            <a:r>
              <a:rPr lang="en-GB" sz="1200" dirty="0"/>
              <a:t> sur le point d'être </a:t>
            </a:r>
            <a:r>
              <a:rPr lang="en-GB" sz="1200" dirty="0" err="1"/>
              <a:t>entendue</a:t>
            </a:r>
            <a:r>
              <a:rPr lang="en-GB" sz="1200" dirty="0"/>
              <a:t> par la police car </a:t>
            </a:r>
            <a:r>
              <a:rPr lang="en-GB" sz="1200" dirty="0" err="1"/>
              <a:t>ils</a:t>
            </a:r>
            <a:r>
              <a:rPr lang="en-GB" sz="1200" dirty="0"/>
              <a:t> la </a:t>
            </a:r>
            <a:r>
              <a:rPr lang="en-GB" sz="1200" dirty="0" err="1"/>
              <a:t>soupçonnent</a:t>
            </a:r>
            <a:r>
              <a:rPr lang="en-GB" sz="1200" dirty="0"/>
              <a:t> </a:t>
            </a:r>
            <a:r>
              <a:rPr lang="en-GB" sz="1200" dirty="0" err="1"/>
              <a:t>d'avoir</a:t>
            </a:r>
            <a:r>
              <a:rPr lang="en-GB" sz="1200" dirty="0"/>
              <a:t> </a:t>
            </a:r>
            <a:r>
              <a:rPr lang="en-GB" sz="1200" dirty="0" err="1"/>
              <a:t>harcelé</a:t>
            </a:r>
            <a:r>
              <a:rPr lang="en-GB" sz="1200" dirty="0"/>
              <a:t> et </a:t>
            </a:r>
            <a:r>
              <a:rPr lang="en-GB" sz="1200" dirty="0" err="1"/>
              <a:t>d'avoir</a:t>
            </a:r>
            <a:r>
              <a:rPr lang="en-GB" sz="1200" dirty="0"/>
              <a:t> </a:t>
            </a:r>
            <a:r>
              <a:rPr lang="en-GB" sz="1200" dirty="0" err="1"/>
              <a:t>été</a:t>
            </a:r>
            <a:r>
              <a:rPr lang="en-GB" sz="1200" dirty="0"/>
              <a:t> </a:t>
            </a:r>
            <a:r>
              <a:rPr lang="en-GB" sz="1200" dirty="0" err="1"/>
              <a:t>physiquement</a:t>
            </a:r>
            <a:r>
              <a:rPr lang="en-GB" sz="1200" dirty="0"/>
              <a:t> </a:t>
            </a:r>
            <a:r>
              <a:rPr lang="en-GB" sz="1200" dirty="0" err="1"/>
              <a:t>violente</a:t>
            </a:r>
            <a:r>
              <a:rPr lang="en-GB" sz="1200" dirty="0"/>
              <a:t> </a:t>
            </a:r>
            <a:r>
              <a:rPr lang="en-GB" sz="1200" dirty="0" err="1"/>
              <a:t>envers</a:t>
            </a:r>
            <a:r>
              <a:rPr lang="en-GB" sz="1200" dirty="0"/>
              <a:t> </a:t>
            </a:r>
            <a:r>
              <a:rPr lang="en-GB" sz="1200" dirty="0" err="1"/>
              <a:t>une</a:t>
            </a:r>
            <a:r>
              <a:rPr lang="en-GB" sz="1200" dirty="0"/>
              <a:t> </a:t>
            </a:r>
            <a:r>
              <a:rPr lang="en-GB" sz="1200" dirty="0" err="1"/>
              <a:t>autre</a:t>
            </a:r>
            <a:r>
              <a:rPr lang="en-GB" sz="1200" dirty="0"/>
              <a:t> fille de son école. </a:t>
            </a:r>
            <a:r>
              <a:rPr lang="en-GB" sz="1200" dirty="0" err="1"/>
              <a:t>Vous</a:t>
            </a:r>
            <a:r>
              <a:rPr lang="en-GB" sz="1200" dirty="0"/>
              <a:t> </a:t>
            </a:r>
            <a:r>
              <a:rPr lang="en-GB" sz="1200" dirty="0" err="1"/>
              <a:t>avez</a:t>
            </a:r>
            <a:r>
              <a:rPr lang="en-GB" sz="1200" dirty="0"/>
              <a:t> </a:t>
            </a:r>
            <a:r>
              <a:rPr lang="en-GB" sz="1200" dirty="0" err="1"/>
              <a:t>organisé</a:t>
            </a:r>
            <a:r>
              <a:rPr lang="en-GB" sz="1200" dirty="0"/>
              <a:t> </a:t>
            </a:r>
            <a:r>
              <a:rPr lang="en-GB" sz="1200" dirty="0" err="1"/>
              <a:t>une</a:t>
            </a:r>
            <a:r>
              <a:rPr lang="en-GB" sz="1200" dirty="0"/>
              <a:t> </a:t>
            </a:r>
            <a:r>
              <a:rPr lang="en-GB" sz="1200" dirty="0" err="1"/>
              <a:t>réunion</a:t>
            </a:r>
            <a:r>
              <a:rPr lang="en-GB" sz="1200" dirty="0"/>
              <a:t> dans </a:t>
            </a:r>
            <a:r>
              <a:rPr lang="en-GB" sz="1200" dirty="0" err="1"/>
              <a:t>votre</a:t>
            </a:r>
            <a:r>
              <a:rPr lang="en-GB" sz="1200" dirty="0"/>
              <a:t> bureau </a:t>
            </a:r>
            <a:r>
              <a:rPr lang="en-GB" sz="1200" dirty="0" err="1"/>
              <a:t>afin</a:t>
            </a:r>
            <a:r>
              <a:rPr lang="en-GB" sz="1200" dirty="0"/>
              <a:t> de </a:t>
            </a:r>
            <a:r>
              <a:rPr lang="en-GB" sz="1200" dirty="0" err="1"/>
              <a:t>préparer</a:t>
            </a:r>
            <a:r>
              <a:rPr lang="en-GB" sz="1200" dirty="0"/>
              <a:t> </a:t>
            </a:r>
            <a:r>
              <a:rPr lang="en-GB" sz="1200" dirty="0" err="1"/>
              <a:t>l'audition</a:t>
            </a:r>
            <a:r>
              <a:rPr lang="en-GB" sz="1200" dirty="0"/>
              <a:t> de </a:t>
            </a:r>
            <a:r>
              <a:rPr lang="en-GB" sz="1200" dirty="0" err="1"/>
              <a:t>votre</a:t>
            </a:r>
            <a:r>
              <a:rPr lang="en-GB" sz="1200" dirty="0"/>
              <a:t> nouvelle </a:t>
            </a:r>
            <a:r>
              <a:rPr lang="en-GB" sz="1200" dirty="0" err="1"/>
              <a:t>jeune</a:t>
            </a:r>
            <a:r>
              <a:rPr lang="en-GB" sz="1200" dirty="0"/>
              <a:t> </a:t>
            </a:r>
            <a:r>
              <a:rPr lang="en-GB" sz="1200" dirty="0" err="1"/>
              <a:t>cliente</a:t>
            </a:r>
            <a:r>
              <a:rPr lang="en-GB" sz="1200" dirty="0"/>
              <a:t>. </a:t>
            </a:r>
            <a:r>
              <a:rPr lang="en-GB" sz="1200" dirty="0" err="1"/>
              <a:t>L'audition</a:t>
            </a:r>
            <a:r>
              <a:rPr lang="en-GB" sz="1200" dirty="0"/>
              <a:t> par la police aura lieu la </a:t>
            </a:r>
            <a:r>
              <a:rPr lang="en-GB" sz="1200" dirty="0" err="1"/>
              <a:t>semaine</a:t>
            </a:r>
            <a:r>
              <a:rPr lang="en-GB" sz="1200" dirty="0"/>
              <a:t> </a:t>
            </a:r>
            <a:r>
              <a:rPr lang="en-GB" sz="1200" dirty="0" err="1"/>
              <a:t>prochaine</a:t>
            </a:r>
            <a:r>
              <a:rPr lang="en-GB" sz="1200" dirty="0"/>
              <a:t>.</a:t>
            </a:r>
          </a:p>
          <a:p>
            <a:pPr marL="0" indent="0" algn="just">
              <a:buNone/>
            </a:pPr>
            <a:r>
              <a:rPr lang="en-GB" sz="1200" dirty="0" err="1"/>
              <a:t>Vous</a:t>
            </a:r>
            <a:r>
              <a:rPr lang="en-GB" sz="1200" dirty="0"/>
              <a:t> entrez dans la salle </a:t>
            </a:r>
            <a:r>
              <a:rPr lang="en-GB" sz="1200" dirty="0" err="1"/>
              <a:t>d'attente</a:t>
            </a:r>
            <a:r>
              <a:rPr lang="en-GB" sz="1200" dirty="0"/>
              <a:t> et </a:t>
            </a:r>
            <a:r>
              <a:rPr lang="en-GB" sz="1200" dirty="0" err="1"/>
              <a:t>invitez</a:t>
            </a:r>
            <a:r>
              <a:rPr lang="en-GB" sz="1200" dirty="0"/>
              <a:t> la </a:t>
            </a:r>
            <a:r>
              <a:rPr lang="en-GB" sz="1200" dirty="0" err="1"/>
              <a:t>jeune</a:t>
            </a:r>
            <a:r>
              <a:rPr lang="en-GB" sz="1200" dirty="0"/>
              <a:t> fille (Sofia) </a:t>
            </a:r>
            <a:r>
              <a:rPr lang="en-GB" sz="1200" dirty="0" err="1"/>
              <a:t>à</a:t>
            </a:r>
            <a:r>
              <a:rPr lang="en-GB" sz="1200" dirty="0"/>
              <a:t> </a:t>
            </a:r>
            <a:r>
              <a:rPr lang="en-GB" sz="1200" dirty="0" err="1"/>
              <a:t>venir</a:t>
            </a:r>
            <a:r>
              <a:rPr lang="en-GB" sz="1200" dirty="0"/>
              <a:t> dans </a:t>
            </a:r>
            <a:r>
              <a:rPr lang="en-GB" sz="1200" dirty="0" err="1"/>
              <a:t>votre</a:t>
            </a:r>
            <a:r>
              <a:rPr lang="en-GB" sz="1200" dirty="0"/>
              <a:t> bureau, </a:t>
            </a:r>
            <a:r>
              <a:rPr lang="en-GB" sz="1200" dirty="0" err="1"/>
              <a:t>vous</a:t>
            </a:r>
            <a:r>
              <a:rPr lang="en-GB" sz="1200" dirty="0"/>
              <a:t> </a:t>
            </a:r>
            <a:r>
              <a:rPr lang="en-GB" sz="1200" dirty="0" err="1"/>
              <a:t>demandez</a:t>
            </a:r>
            <a:r>
              <a:rPr lang="en-GB" sz="1200" dirty="0"/>
              <a:t> aux parents </a:t>
            </a:r>
            <a:r>
              <a:rPr lang="en-GB" sz="1200" dirty="0" err="1"/>
              <a:t>d'attendre</a:t>
            </a:r>
            <a:r>
              <a:rPr lang="en-GB" sz="1200" dirty="0"/>
              <a:t> dans la salle </a:t>
            </a:r>
            <a:r>
              <a:rPr lang="en-GB" sz="1200" dirty="0" err="1"/>
              <a:t>d'attente</a:t>
            </a:r>
            <a:r>
              <a:rPr lang="en-GB" sz="1200" dirty="0"/>
              <a:t>.</a:t>
            </a:r>
          </a:p>
          <a:p>
            <a:pPr marL="0" indent="0" algn="just">
              <a:buNone/>
            </a:pPr>
            <a:endParaRPr lang="en-GB" dirty="0"/>
          </a:p>
          <a:p>
            <a:endParaRPr lang="en-GB" dirty="0"/>
          </a:p>
          <a:p>
            <a:endParaRPr lang="en-GB" dirty="0"/>
          </a:p>
        </p:txBody>
      </p:sp>
      <p:sp>
        <p:nvSpPr>
          <p:cNvPr id="11" name="Espace réservé du contenu 2"/>
          <p:cNvSpPr txBox="1">
            <a:spLocks/>
          </p:cNvSpPr>
          <p:nvPr/>
        </p:nvSpPr>
        <p:spPr>
          <a:xfrm>
            <a:off x="7119386" y="2416976"/>
            <a:ext cx="4553831"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err="1"/>
              <a:t>Qu'avez-vous</a:t>
            </a:r>
            <a:r>
              <a:rPr lang="en-GB" sz="1400" b="1" dirty="0"/>
              <a:t> </a:t>
            </a:r>
            <a:r>
              <a:rPr lang="en-GB" sz="1400" b="1" dirty="0" err="1"/>
              <a:t>compris</a:t>
            </a:r>
            <a:r>
              <a:rPr lang="en-GB" sz="1400" b="1" dirty="0"/>
              <a:t> de </a:t>
            </a:r>
            <a:r>
              <a:rPr lang="en-GB" sz="1400" b="1" dirty="0" err="1"/>
              <a:t>l'enfant</a:t>
            </a:r>
            <a:r>
              <a:rPr lang="en-GB" sz="1400" b="1" dirty="0"/>
              <a:t> ? Que </a:t>
            </a:r>
            <a:r>
              <a:rPr lang="en-GB" sz="1400" b="1" dirty="0" err="1"/>
              <a:t>lui</a:t>
            </a:r>
            <a:r>
              <a:rPr lang="en-GB" sz="1400" b="1" dirty="0"/>
              <a:t> </a:t>
            </a:r>
            <a:r>
              <a:rPr lang="en-GB" sz="1400" b="1" dirty="0" err="1"/>
              <a:t>avez-vous</a:t>
            </a:r>
            <a:r>
              <a:rPr lang="en-GB" sz="1400" b="1" dirty="0"/>
              <a:t> </a:t>
            </a:r>
            <a:r>
              <a:rPr lang="en-GB" sz="1400" b="1" dirty="0" err="1"/>
              <a:t>dit</a:t>
            </a:r>
            <a:r>
              <a:rPr lang="en-GB" sz="1400" b="1" dirty="0"/>
              <a:t> ?</a:t>
            </a:r>
          </a:p>
          <a:p>
            <a:pPr marL="0" indent="0">
              <a:buNone/>
            </a:pPr>
            <a:endParaRPr lang="en-GB" sz="1400" dirty="0"/>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205866" y="2213508"/>
            <a:ext cx="622203" cy="638722"/>
          </a:xfrm>
          <a:prstGeom prst="rect">
            <a:avLst/>
          </a:prstGeom>
        </p:spPr>
      </p:pic>
      <p:pic>
        <p:nvPicPr>
          <p:cNvPr id="14" name="Image 13"/>
          <p:cNvPicPr>
            <a:picLocks noChangeAspect="1"/>
          </p:cNvPicPr>
          <p:nvPr/>
        </p:nvPicPr>
        <p:blipFill>
          <a:blip r:embed="rId5"/>
          <a:stretch>
            <a:fillRect/>
          </a:stretch>
        </p:blipFill>
        <p:spPr>
          <a:xfrm>
            <a:off x="4729157" y="5067072"/>
            <a:ext cx="1093497" cy="1669710"/>
          </a:xfrm>
          <a:prstGeom prst="rect">
            <a:avLst/>
          </a:prstGeom>
        </p:spPr>
      </p:pic>
      <p:sp>
        <p:nvSpPr>
          <p:cNvPr id="15" name="Triangle isocèle 14"/>
          <p:cNvSpPr/>
          <p:nvPr/>
        </p:nvSpPr>
        <p:spPr>
          <a:xfrm rot="5400000">
            <a:off x="-179555" y="158407"/>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242668" y="225820"/>
            <a:ext cx="611358" cy="584775"/>
          </a:xfrm>
          <a:prstGeom prst="rect">
            <a:avLst/>
          </a:prstGeom>
          <a:noFill/>
        </p:spPr>
        <p:txBody>
          <a:bodyPr wrap="square" rtlCol="0">
            <a:spAutoFit/>
          </a:bodyPr>
          <a:lstStyle/>
          <a:p>
            <a:r>
              <a:rPr lang="en-GB" sz="3200" b="1" dirty="0">
                <a:solidFill>
                  <a:schemeClr val="bg1"/>
                </a:solidFill>
              </a:rPr>
              <a:t>A</a:t>
            </a:r>
          </a:p>
        </p:txBody>
      </p:sp>
      <p:sp>
        <p:nvSpPr>
          <p:cNvPr id="17" name="Triangle isocèle 16"/>
          <p:cNvSpPr/>
          <p:nvPr/>
        </p:nvSpPr>
        <p:spPr>
          <a:xfrm rot="5400000">
            <a:off x="6188468" y="174125"/>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6607566" y="162071"/>
            <a:ext cx="611358" cy="584775"/>
          </a:xfrm>
          <a:prstGeom prst="rect">
            <a:avLst/>
          </a:prstGeom>
          <a:noFill/>
        </p:spPr>
        <p:txBody>
          <a:bodyPr wrap="square" rtlCol="0">
            <a:spAutoFit/>
          </a:bodyPr>
          <a:lstStyle/>
          <a:p>
            <a:r>
              <a:rPr lang="en-GB" sz="3200" b="1" dirty="0">
                <a:solidFill>
                  <a:schemeClr val="bg1"/>
                </a:solidFill>
              </a:rPr>
              <a:t>B</a:t>
            </a:r>
          </a:p>
        </p:txBody>
      </p:sp>
    </p:spTree>
    <p:extLst>
      <p:ext uri="{BB962C8B-B14F-4D97-AF65-F5344CB8AC3E}">
        <p14:creationId xmlns:p14="http://schemas.microsoft.com/office/powerpoint/2010/main" val="209717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1055997235"/>
              </p:ext>
            </p:extLst>
          </p:nvPr>
        </p:nvGraphicFramePr>
        <p:xfrm>
          <a:off x="7091287" y="3032053"/>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4 – Le </a:t>
            </a:r>
            <a:r>
              <a:rPr lang="en-GB" sz="2400" b="1" dirty="0" err="1">
                <a:solidFill>
                  <a:srgbClr val="5CBDB2"/>
                </a:solidFill>
              </a:rPr>
              <a:t>mineur</a:t>
            </a:r>
            <a:r>
              <a:rPr lang="en-GB" sz="2400" b="1" dirty="0">
                <a:solidFill>
                  <a:srgbClr val="5CBDB2"/>
                </a:solidFill>
              </a:rPr>
              <a:t> </a:t>
            </a:r>
          </a:p>
        </p:txBody>
      </p:sp>
      <p:sp>
        <p:nvSpPr>
          <p:cNvPr id="3" name="Espace réservé du contenu 2"/>
          <p:cNvSpPr>
            <a:spLocks noGrp="1"/>
          </p:cNvSpPr>
          <p:nvPr>
            <p:ph sz="half" idx="1"/>
          </p:nvPr>
        </p:nvSpPr>
        <p:spPr>
          <a:xfrm>
            <a:off x="851021" y="906235"/>
            <a:ext cx="4702273" cy="1696288"/>
          </a:xfrm>
        </p:spPr>
        <p:txBody>
          <a:bodyPr>
            <a:noAutofit/>
          </a:bodyPr>
          <a:lstStyle/>
          <a:p>
            <a:pPr marL="0" indent="0" algn="just">
              <a:buNone/>
            </a:pPr>
            <a:r>
              <a:rPr lang="en-GB" sz="1200" b="1" dirty="0"/>
              <a:t>Situation: </a:t>
            </a:r>
            <a:r>
              <a:rPr lang="en-GB" sz="1200" dirty="0" err="1"/>
              <a:t>Vous</a:t>
            </a:r>
            <a:r>
              <a:rPr lang="en-GB" sz="1200" dirty="0"/>
              <a:t> </a:t>
            </a:r>
            <a:r>
              <a:rPr lang="en-GB" sz="1200" dirty="0" err="1"/>
              <a:t>êtes</a:t>
            </a:r>
            <a:r>
              <a:rPr lang="en-GB" sz="1200" dirty="0"/>
              <a:t> un garçon de 16 </a:t>
            </a:r>
            <a:r>
              <a:rPr lang="en-GB" sz="1200" dirty="0" err="1"/>
              <a:t>ans</a:t>
            </a:r>
            <a:r>
              <a:rPr lang="en-GB" sz="1200" dirty="0"/>
              <a:t> qui a </a:t>
            </a:r>
            <a:r>
              <a:rPr lang="en-GB" sz="1200" dirty="0" err="1"/>
              <a:t>été</a:t>
            </a:r>
            <a:r>
              <a:rPr lang="en-GB" sz="1200" dirty="0"/>
              <a:t> </a:t>
            </a:r>
            <a:r>
              <a:rPr lang="en-GB" sz="1200" dirty="0" err="1"/>
              <a:t>arrêté</a:t>
            </a:r>
            <a:r>
              <a:rPr lang="en-GB" sz="1200" dirty="0"/>
              <a:t> il y a </a:t>
            </a:r>
            <a:r>
              <a:rPr lang="en-GB" sz="1200" dirty="0" err="1"/>
              <a:t>quelques</a:t>
            </a:r>
            <a:r>
              <a:rPr lang="en-GB" sz="1200" dirty="0"/>
              <a:t> </a:t>
            </a:r>
            <a:r>
              <a:rPr lang="en-GB" sz="1200" dirty="0" err="1"/>
              <a:t>semaines</a:t>
            </a:r>
            <a:r>
              <a:rPr lang="en-GB" sz="1200" dirty="0"/>
              <a:t> pour des </a:t>
            </a:r>
            <a:r>
              <a:rPr lang="en-GB" sz="1200" dirty="0" err="1"/>
              <a:t>actes</a:t>
            </a:r>
            <a:r>
              <a:rPr lang="en-GB" sz="1200" dirty="0"/>
              <a:t> de violence </a:t>
            </a:r>
            <a:r>
              <a:rPr lang="en-GB" sz="1200" dirty="0" err="1"/>
              <a:t>très</a:t>
            </a:r>
            <a:r>
              <a:rPr lang="en-GB" sz="1200" dirty="0"/>
              <a:t> graves </a:t>
            </a:r>
            <a:r>
              <a:rPr lang="en-GB" sz="1200" dirty="0" err="1"/>
              <a:t>contre</a:t>
            </a:r>
            <a:r>
              <a:rPr lang="en-GB" sz="1200" dirty="0"/>
              <a:t> un </a:t>
            </a:r>
            <a:r>
              <a:rPr lang="en-GB" sz="1200" dirty="0" err="1"/>
              <a:t>autre</a:t>
            </a:r>
            <a:r>
              <a:rPr lang="en-GB" sz="1200" dirty="0"/>
              <a:t> </a:t>
            </a:r>
            <a:r>
              <a:rPr lang="en-GB" sz="1200" dirty="0" err="1"/>
              <a:t>jeune</a:t>
            </a:r>
            <a:r>
              <a:rPr lang="en-GB" sz="1200" dirty="0"/>
              <a:t>. Tu as </a:t>
            </a:r>
            <a:r>
              <a:rPr lang="en-GB" sz="1200" dirty="0" err="1"/>
              <a:t>été</a:t>
            </a:r>
            <a:r>
              <a:rPr lang="en-GB" sz="1200" dirty="0"/>
              <a:t> </a:t>
            </a:r>
            <a:r>
              <a:rPr lang="en-GB" sz="1200" dirty="0" err="1"/>
              <a:t>placé</a:t>
            </a:r>
            <a:r>
              <a:rPr lang="en-GB" sz="1200" dirty="0"/>
              <a:t> </a:t>
            </a:r>
            <a:r>
              <a:rPr lang="en-GB" sz="1200" dirty="0" err="1"/>
              <a:t>en</a:t>
            </a:r>
            <a:r>
              <a:rPr lang="en-GB" sz="1200" dirty="0"/>
              <a:t> </a:t>
            </a:r>
            <a:r>
              <a:rPr lang="en-GB" sz="1200" dirty="0" err="1"/>
              <a:t>détention</a:t>
            </a:r>
            <a:r>
              <a:rPr lang="en-GB" sz="1200" dirty="0"/>
              <a:t> </a:t>
            </a:r>
            <a:r>
              <a:rPr lang="en-GB" sz="1200" dirty="0" err="1"/>
              <a:t>provisoire</a:t>
            </a:r>
            <a:r>
              <a:rPr lang="en-GB" sz="1200" dirty="0"/>
              <a:t> et </a:t>
            </a:r>
            <a:r>
              <a:rPr lang="en-GB" sz="1200" dirty="0" err="1"/>
              <a:t>tu</a:t>
            </a:r>
            <a:r>
              <a:rPr lang="en-GB" sz="1200" dirty="0"/>
              <a:t> vas revoir un </a:t>
            </a:r>
            <a:r>
              <a:rPr lang="en-GB" sz="1200" dirty="0" err="1"/>
              <a:t>juge</a:t>
            </a:r>
            <a:r>
              <a:rPr lang="en-GB" sz="1200" dirty="0"/>
              <a:t> pour enfants pour </a:t>
            </a:r>
            <a:r>
              <a:rPr lang="en-GB" sz="1200" dirty="0" err="1"/>
              <a:t>une</a:t>
            </a:r>
            <a:r>
              <a:rPr lang="en-GB" sz="1200" dirty="0"/>
              <a:t> audience </a:t>
            </a:r>
            <a:r>
              <a:rPr lang="en-GB" sz="1200" dirty="0" err="1"/>
              <a:t>en</a:t>
            </a:r>
            <a:r>
              <a:rPr lang="en-GB" sz="1200" dirty="0"/>
              <a:t> chambre </a:t>
            </a:r>
            <a:r>
              <a:rPr lang="en-GB" sz="1200" dirty="0" err="1"/>
              <a:t>cet</a:t>
            </a:r>
            <a:r>
              <a:rPr lang="en-GB" sz="1200" dirty="0"/>
              <a:t> après-midi.</a:t>
            </a:r>
          </a:p>
          <a:p>
            <a:pPr marL="0" indent="0" algn="just">
              <a:buNone/>
            </a:pPr>
            <a:r>
              <a:rPr lang="en-GB" sz="1200" dirty="0" err="1"/>
              <a:t>Vous</a:t>
            </a:r>
            <a:r>
              <a:rPr lang="en-GB" sz="1200" dirty="0"/>
              <a:t> </a:t>
            </a:r>
            <a:r>
              <a:rPr lang="en-GB" sz="1200" dirty="0" err="1"/>
              <a:t>êtes</a:t>
            </a:r>
            <a:r>
              <a:rPr lang="en-GB" sz="1200" dirty="0"/>
              <a:t> </a:t>
            </a:r>
            <a:r>
              <a:rPr lang="en-GB" sz="1200" dirty="0" err="1"/>
              <a:t>sourd</a:t>
            </a:r>
            <a:r>
              <a:rPr lang="en-GB" sz="1200" dirty="0"/>
              <a:t>, </a:t>
            </a:r>
            <a:r>
              <a:rPr lang="en-GB" sz="1200" dirty="0" err="1"/>
              <a:t>vous</a:t>
            </a:r>
            <a:r>
              <a:rPr lang="en-GB" sz="1200" dirty="0"/>
              <a:t> </a:t>
            </a:r>
            <a:r>
              <a:rPr lang="en-GB" sz="1200" dirty="0" err="1"/>
              <a:t>communiquez</a:t>
            </a:r>
            <a:r>
              <a:rPr lang="en-GB" sz="1200" dirty="0"/>
              <a:t> </a:t>
            </a:r>
            <a:r>
              <a:rPr lang="en-GB" sz="1200" dirty="0" err="1"/>
              <a:t>habituellement</a:t>
            </a:r>
            <a:r>
              <a:rPr lang="en-GB" sz="1200" dirty="0"/>
              <a:t> avec les </a:t>
            </a:r>
            <a:r>
              <a:rPr lang="en-GB" sz="1200" dirty="0" err="1"/>
              <a:t>langues</a:t>
            </a:r>
            <a:r>
              <a:rPr lang="en-GB" sz="1200" dirty="0"/>
              <a:t> des </a:t>
            </a:r>
            <a:r>
              <a:rPr lang="en-GB" sz="1200" dirty="0" err="1"/>
              <a:t>signes</a:t>
            </a:r>
            <a:r>
              <a:rPr lang="en-GB" sz="1200" dirty="0"/>
              <a:t>, </a:t>
            </a:r>
            <a:r>
              <a:rPr lang="en-GB" sz="1200" dirty="0" err="1"/>
              <a:t>vous</a:t>
            </a:r>
            <a:r>
              <a:rPr lang="en-GB" sz="1200" dirty="0"/>
              <a:t> </a:t>
            </a:r>
            <a:r>
              <a:rPr lang="en-GB" sz="1200" dirty="0" err="1"/>
              <a:t>arrivez</a:t>
            </a:r>
            <a:r>
              <a:rPr lang="en-GB" sz="1200" dirty="0"/>
              <a:t> </a:t>
            </a:r>
            <a:r>
              <a:rPr lang="en-GB" sz="1200" dirty="0" err="1"/>
              <a:t>à</a:t>
            </a:r>
            <a:r>
              <a:rPr lang="en-GB" sz="1200" dirty="0"/>
              <a:t> lire un </a:t>
            </a:r>
            <a:r>
              <a:rPr lang="en-GB" sz="1200" dirty="0" err="1"/>
              <a:t>peu</a:t>
            </a:r>
            <a:r>
              <a:rPr lang="en-GB" sz="1200" dirty="0"/>
              <a:t> sur les </a:t>
            </a:r>
            <a:r>
              <a:rPr lang="en-GB" sz="1200" dirty="0" err="1"/>
              <a:t>lèvres</a:t>
            </a:r>
            <a:r>
              <a:rPr lang="en-GB" sz="1200" dirty="0"/>
              <a:t>, </a:t>
            </a:r>
            <a:r>
              <a:rPr lang="en-GB" sz="1200" dirty="0" err="1"/>
              <a:t>vous</a:t>
            </a:r>
            <a:r>
              <a:rPr lang="en-GB" sz="1200" dirty="0"/>
              <a:t> </a:t>
            </a:r>
            <a:r>
              <a:rPr lang="en-GB" sz="1200" dirty="0" err="1"/>
              <a:t>pouvez</a:t>
            </a:r>
            <a:r>
              <a:rPr lang="en-GB" sz="1200" dirty="0"/>
              <a:t> </a:t>
            </a:r>
            <a:r>
              <a:rPr lang="en-GB" sz="1200" dirty="0" err="1"/>
              <a:t>parler</a:t>
            </a:r>
            <a:r>
              <a:rPr lang="en-GB" sz="1200" dirty="0"/>
              <a:t>. </a:t>
            </a:r>
          </a:p>
          <a:p>
            <a:pPr marL="0" indent="0" algn="just">
              <a:buNone/>
            </a:pPr>
            <a:r>
              <a:rPr lang="en-GB" sz="1200" dirty="0"/>
              <a:t>Pendant que </a:t>
            </a:r>
            <a:r>
              <a:rPr lang="en-GB" sz="1200" dirty="0" err="1"/>
              <a:t>vous</a:t>
            </a:r>
            <a:r>
              <a:rPr lang="en-GB" sz="1200" dirty="0"/>
              <a:t> </a:t>
            </a:r>
            <a:r>
              <a:rPr lang="en-GB" sz="1200" dirty="0" err="1"/>
              <a:t>êtes</a:t>
            </a:r>
            <a:r>
              <a:rPr lang="en-GB" sz="1200" dirty="0"/>
              <a:t> </a:t>
            </a:r>
            <a:r>
              <a:rPr lang="en-GB" sz="1200" dirty="0" err="1"/>
              <a:t>assis</a:t>
            </a:r>
            <a:r>
              <a:rPr lang="en-GB" sz="1200" dirty="0"/>
              <a:t> dans la salle </a:t>
            </a:r>
            <a:r>
              <a:rPr lang="en-GB" sz="1200" dirty="0" err="1"/>
              <a:t>d'attente</a:t>
            </a:r>
            <a:r>
              <a:rPr lang="en-GB" sz="1200" dirty="0"/>
              <a:t> du Palais de Justice, un </a:t>
            </a:r>
            <a:r>
              <a:rPr lang="en-GB" sz="1200" dirty="0" err="1"/>
              <a:t>professionnel</a:t>
            </a:r>
            <a:r>
              <a:rPr lang="en-GB" sz="1200" dirty="0"/>
              <a:t> </a:t>
            </a:r>
            <a:r>
              <a:rPr lang="en-GB" sz="1200" dirty="0" err="1"/>
              <a:t>vient</a:t>
            </a:r>
            <a:r>
              <a:rPr lang="en-GB" sz="1200" dirty="0"/>
              <a:t> </a:t>
            </a:r>
            <a:r>
              <a:rPr lang="en-GB" sz="1200" dirty="0" err="1"/>
              <a:t>vous</a:t>
            </a:r>
            <a:r>
              <a:rPr lang="en-GB" sz="1200" dirty="0"/>
              <a:t> </a:t>
            </a:r>
            <a:r>
              <a:rPr lang="en-GB" sz="1200" dirty="0" err="1"/>
              <a:t>parler</a:t>
            </a:r>
            <a:r>
              <a:rPr lang="en-GB" sz="1200" dirty="0"/>
              <a:t>.</a:t>
            </a:r>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66573213"/>
              </p:ext>
            </p:extLst>
          </p:nvPr>
        </p:nvGraphicFramePr>
        <p:xfrm>
          <a:off x="800161" y="3032053"/>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dirty="0"/>
                    </a:p>
                  </a:txBody>
                  <a:tcPr/>
                </a:tc>
                <a:extLst>
                  <a:ext uri="{0D108BD9-81ED-4DB2-BD59-A6C34878D82A}">
                    <a16:rowId xmlns:a16="http://schemas.microsoft.com/office/drawing/2014/main" val="10001"/>
                  </a:ext>
                </a:extLst>
              </a:tr>
              <a:tr h="225000">
                <a:tc>
                  <a:txBody>
                    <a:bodyPr/>
                    <a:lstStyle/>
                    <a:p>
                      <a:endParaRPr lang="en-GB" dirty="0"/>
                    </a:p>
                  </a:txBody>
                  <a:tcPr/>
                </a:tc>
                <a:extLst>
                  <a:ext uri="{0D108BD9-81ED-4DB2-BD59-A6C34878D82A}">
                    <a16:rowId xmlns:a16="http://schemas.microsoft.com/office/drawing/2014/main" val="10002"/>
                  </a:ext>
                </a:extLst>
              </a:tr>
              <a:tr h="225000">
                <a:tc>
                  <a:txBody>
                    <a:bodyPr/>
                    <a:lstStyle/>
                    <a:p>
                      <a:endParaRPr lang="en-GB"/>
                    </a:p>
                  </a:txBody>
                  <a:tcPr/>
                </a:tc>
                <a:extLst>
                  <a:ext uri="{0D108BD9-81ED-4DB2-BD59-A6C34878D82A}">
                    <a16:rowId xmlns:a16="http://schemas.microsoft.com/office/drawing/2014/main" val="10003"/>
                  </a:ext>
                </a:extLst>
              </a:tr>
              <a:tr h="225000">
                <a:tc>
                  <a:txBody>
                    <a:bodyPr/>
                    <a:lstStyle/>
                    <a:p>
                      <a:endParaRPr lang="en-GB" dirty="0"/>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4 – </a:t>
            </a:r>
            <a:r>
              <a:rPr lang="en-GB" sz="2400" b="1" dirty="0" err="1">
                <a:solidFill>
                  <a:srgbClr val="5CBDB2"/>
                </a:solidFill>
              </a:rPr>
              <a:t>L’avocat</a:t>
            </a:r>
            <a:r>
              <a:rPr lang="en-GB" sz="2400" b="1" dirty="0">
                <a:solidFill>
                  <a:srgbClr val="5CBDB2"/>
                </a:solidFill>
              </a:rPr>
              <a:t> </a:t>
            </a:r>
          </a:p>
        </p:txBody>
      </p:sp>
      <p:pic>
        <p:nvPicPr>
          <p:cNvPr id="6" name="Image 5"/>
          <p:cNvPicPr>
            <a:picLocks noChangeAspect="1"/>
          </p:cNvPicPr>
          <p:nvPr/>
        </p:nvPicPr>
        <p:blipFill>
          <a:blip r:embed="rId3"/>
          <a:stretch>
            <a:fillRect/>
          </a:stretch>
        </p:blipFill>
        <p:spPr>
          <a:xfrm>
            <a:off x="10526683" y="5181926"/>
            <a:ext cx="1419225" cy="1562100"/>
          </a:xfrm>
          <a:prstGeom prst="rect">
            <a:avLst/>
          </a:prstGeom>
        </p:spPr>
      </p:pic>
      <p:sp>
        <p:nvSpPr>
          <p:cNvPr id="7" name="Espace réservé du contenu 2"/>
          <p:cNvSpPr txBox="1">
            <a:spLocks/>
          </p:cNvSpPr>
          <p:nvPr/>
        </p:nvSpPr>
        <p:spPr>
          <a:xfrm>
            <a:off x="772999" y="2602523"/>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err="1"/>
              <a:t>Qu'avez-vous</a:t>
            </a:r>
            <a:r>
              <a:rPr lang="en-GB" sz="1400" b="1" dirty="0"/>
              <a:t> </a:t>
            </a:r>
            <a:r>
              <a:rPr lang="en-GB" sz="1400" b="1" dirty="0" err="1"/>
              <a:t>compris</a:t>
            </a:r>
            <a:r>
              <a:rPr lang="en-GB" sz="1400" b="1" dirty="0"/>
              <a:t> ?</a:t>
            </a:r>
          </a:p>
          <a:p>
            <a:endParaRPr lang="en-GB" sz="1400" dirty="0"/>
          </a:p>
          <a:p>
            <a:pPr marL="0" indent="0">
              <a:buNone/>
            </a:pPr>
            <a:endParaRPr lang="en-GB" sz="1400" dirty="0"/>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614361" y="2606254"/>
            <a:ext cx="622203" cy="638722"/>
          </a:xfrm>
          <a:prstGeom prst="rect">
            <a:avLst/>
          </a:prstGeom>
        </p:spPr>
      </p:pic>
      <p:sp>
        <p:nvSpPr>
          <p:cNvPr id="10" name="Espace réservé du contenu 2"/>
          <p:cNvSpPr txBox="1">
            <a:spLocks/>
          </p:cNvSpPr>
          <p:nvPr/>
        </p:nvSpPr>
        <p:spPr>
          <a:xfrm>
            <a:off x="7162724" y="813281"/>
            <a:ext cx="4702273" cy="176651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b="1" dirty="0"/>
              <a:t>Situation</a:t>
            </a:r>
            <a:r>
              <a:rPr lang="en-GB" sz="1300" dirty="0"/>
              <a:t>: </a:t>
            </a:r>
            <a:r>
              <a:rPr lang="en-GB" sz="1300" dirty="0" err="1"/>
              <a:t>Vous</a:t>
            </a:r>
            <a:r>
              <a:rPr lang="en-GB" sz="1300" dirty="0"/>
              <a:t> </a:t>
            </a:r>
            <a:r>
              <a:rPr lang="en-GB" sz="1300" dirty="0" err="1"/>
              <a:t>êtes</a:t>
            </a:r>
            <a:r>
              <a:rPr lang="en-GB" sz="1300" dirty="0"/>
              <a:t> avocat. </a:t>
            </a:r>
            <a:r>
              <a:rPr lang="en-GB" sz="1300" dirty="0" err="1"/>
              <a:t>Vous</a:t>
            </a:r>
            <a:r>
              <a:rPr lang="en-GB" sz="1300" dirty="0"/>
              <a:t> </a:t>
            </a:r>
            <a:r>
              <a:rPr lang="en-GB" sz="1300" dirty="0" err="1"/>
              <a:t>avez</a:t>
            </a:r>
            <a:r>
              <a:rPr lang="en-GB" sz="1300" dirty="0"/>
              <a:t> </a:t>
            </a:r>
            <a:r>
              <a:rPr lang="en-GB" sz="1300" dirty="0" err="1"/>
              <a:t>été</a:t>
            </a:r>
            <a:r>
              <a:rPr lang="en-GB" sz="1300" dirty="0"/>
              <a:t> </a:t>
            </a:r>
            <a:r>
              <a:rPr lang="en-GB" sz="1300" dirty="0" err="1"/>
              <a:t>appelé</a:t>
            </a:r>
            <a:r>
              <a:rPr lang="en-GB" sz="1300" dirty="0"/>
              <a:t> par le bureau de </a:t>
            </a:r>
            <a:r>
              <a:rPr lang="en-GB" sz="1300" dirty="0" err="1"/>
              <a:t>l'aide</a:t>
            </a:r>
            <a:r>
              <a:rPr lang="en-GB" sz="1300" dirty="0"/>
              <a:t> </a:t>
            </a:r>
            <a:r>
              <a:rPr lang="en-GB" sz="1300" dirty="0" err="1"/>
              <a:t>juridictionnelle</a:t>
            </a:r>
            <a:r>
              <a:rPr lang="en-GB" sz="1300" dirty="0"/>
              <a:t> il y a </a:t>
            </a:r>
            <a:r>
              <a:rPr lang="en-GB" sz="1300" dirty="0" err="1"/>
              <a:t>quelques</a:t>
            </a:r>
            <a:r>
              <a:rPr lang="en-GB" sz="1300" dirty="0"/>
              <a:t> </a:t>
            </a:r>
            <a:r>
              <a:rPr lang="en-GB" sz="1300" dirty="0" err="1"/>
              <a:t>jours</a:t>
            </a:r>
            <a:r>
              <a:rPr lang="en-GB" sz="1300" dirty="0"/>
              <a:t> pour </a:t>
            </a:r>
            <a:r>
              <a:rPr lang="en-GB" sz="1300" dirty="0" err="1"/>
              <a:t>représenter</a:t>
            </a:r>
            <a:r>
              <a:rPr lang="en-GB" sz="1300" dirty="0"/>
              <a:t> un garçon de 16 </a:t>
            </a:r>
            <a:r>
              <a:rPr lang="en-GB" sz="1300" dirty="0" err="1"/>
              <a:t>ans</a:t>
            </a:r>
            <a:r>
              <a:rPr lang="en-GB" sz="1300" dirty="0"/>
              <a:t> qui </a:t>
            </a:r>
            <a:r>
              <a:rPr lang="en-GB" sz="1300" dirty="0" err="1"/>
              <a:t>est</a:t>
            </a:r>
            <a:r>
              <a:rPr lang="en-GB" sz="1300" dirty="0"/>
              <a:t> </a:t>
            </a:r>
            <a:r>
              <a:rPr lang="en-GB" sz="1300" dirty="0" err="1"/>
              <a:t>actuellement</a:t>
            </a:r>
            <a:r>
              <a:rPr lang="en-GB" sz="1300" dirty="0"/>
              <a:t> </a:t>
            </a:r>
            <a:r>
              <a:rPr lang="en-GB" sz="1300" dirty="0" err="1"/>
              <a:t>placé</a:t>
            </a:r>
            <a:r>
              <a:rPr lang="en-GB" sz="1300" dirty="0"/>
              <a:t> </a:t>
            </a:r>
            <a:r>
              <a:rPr lang="en-GB" sz="1300" dirty="0" err="1"/>
              <a:t>en</a:t>
            </a:r>
            <a:r>
              <a:rPr lang="en-GB" sz="1300" dirty="0"/>
              <a:t> </a:t>
            </a:r>
            <a:r>
              <a:rPr lang="en-GB" sz="1300" dirty="0" err="1"/>
              <a:t>détention</a:t>
            </a:r>
            <a:r>
              <a:rPr lang="en-GB" sz="1300" dirty="0"/>
              <a:t> </a:t>
            </a:r>
            <a:r>
              <a:rPr lang="en-GB" sz="1300" dirty="0" err="1"/>
              <a:t>provisoire</a:t>
            </a:r>
            <a:r>
              <a:rPr lang="en-GB" sz="1300" dirty="0"/>
              <a:t> pour des </a:t>
            </a:r>
            <a:r>
              <a:rPr lang="en-GB" sz="1300" dirty="0" err="1"/>
              <a:t>actes</a:t>
            </a:r>
            <a:r>
              <a:rPr lang="en-GB" sz="1300" dirty="0"/>
              <a:t> de violence </a:t>
            </a:r>
            <a:r>
              <a:rPr lang="en-GB" sz="1300" dirty="0" err="1"/>
              <a:t>très</a:t>
            </a:r>
            <a:r>
              <a:rPr lang="en-GB" sz="1300" dirty="0"/>
              <a:t> graves </a:t>
            </a:r>
            <a:r>
              <a:rPr lang="en-GB" sz="1300" dirty="0" err="1"/>
              <a:t>contre</a:t>
            </a:r>
            <a:r>
              <a:rPr lang="en-GB" sz="1300" dirty="0"/>
              <a:t> un </a:t>
            </a:r>
            <a:r>
              <a:rPr lang="en-GB" sz="1300" dirty="0" err="1"/>
              <a:t>autre</a:t>
            </a:r>
            <a:r>
              <a:rPr lang="en-GB" sz="1300" dirty="0"/>
              <a:t> </a:t>
            </a:r>
            <a:r>
              <a:rPr lang="en-GB" sz="1300" dirty="0" err="1"/>
              <a:t>jeune</a:t>
            </a:r>
            <a:r>
              <a:rPr lang="en-GB" sz="1300" dirty="0"/>
              <a:t>. Il </a:t>
            </a:r>
            <a:r>
              <a:rPr lang="en-GB" sz="1300" dirty="0" err="1"/>
              <a:t>rencontrera</a:t>
            </a:r>
            <a:r>
              <a:rPr lang="en-GB" sz="1300" dirty="0"/>
              <a:t> un </a:t>
            </a:r>
            <a:r>
              <a:rPr lang="en-GB" sz="1300" dirty="0" err="1"/>
              <a:t>juge</a:t>
            </a:r>
            <a:r>
              <a:rPr lang="en-GB" sz="1300" dirty="0"/>
              <a:t> pour enfants </a:t>
            </a:r>
            <a:r>
              <a:rPr lang="en-GB" sz="1300" dirty="0" err="1"/>
              <a:t>aujourd'hui</a:t>
            </a:r>
            <a:r>
              <a:rPr lang="en-GB" sz="1300" dirty="0"/>
              <a:t>, pour </a:t>
            </a:r>
            <a:r>
              <a:rPr lang="en-GB" sz="1300" dirty="0" err="1"/>
              <a:t>une</a:t>
            </a:r>
            <a:r>
              <a:rPr lang="en-GB" sz="1300" dirty="0"/>
              <a:t> audience de chambre au </a:t>
            </a:r>
            <a:r>
              <a:rPr lang="en-GB" sz="1300" dirty="0" err="1"/>
              <a:t>cours</a:t>
            </a:r>
            <a:r>
              <a:rPr lang="en-GB" sz="1300" dirty="0"/>
              <a:t> de </a:t>
            </a:r>
            <a:r>
              <a:rPr lang="en-GB" sz="1300" dirty="0" err="1"/>
              <a:t>laquelle</a:t>
            </a:r>
            <a:r>
              <a:rPr lang="en-GB" sz="1300" dirty="0"/>
              <a:t> le </a:t>
            </a:r>
            <a:r>
              <a:rPr lang="en-GB" sz="1300" dirty="0" err="1"/>
              <a:t>juge</a:t>
            </a:r>
            <a:r>
              <a:rPr lang="en-GB" sz="1300" dirty="0"/>
              <a:t> </a:t>
            </a:r>
            <a:r>
              <a:rPr lang="en-GB" sz="1300" dirty="0" err="1"/>
              <a:t>évaluera</a:t>
            </a:r>
            <a:r>
              <a:rPr lang="en-GB" sz="1300" dirty="0"/>
              <a:t> la </a:t>
            </a:r>
            <a:r>
              <a:rPr lang="en-GB" sz="1300" dirty="0" err="1"/>
              <a:t>nécessité</a:t>
            </a:r>
            <a:r>
              <a:rPr lang="en-GB" sz="1300" dirty="0"/>
              <a:t> de </a:t>
            </a:r>
            <a:r>
              <a:rPr lang="en-GB" sz="1300" dirty="0" err="1"/>
              <a:t>maintenir</a:t>
            </a:r>
            <a:r>
              <a:rPr lang="en-GB" sz="1300" dirty="0"/>
              <a:t> </a:t>
            </a:r>
            <a:r>
              <a:rPr lang="en-GB" sz="1300" dirty="0" err="1"/>
              <a:t>l'enfant</a:t>
            </a:r>
            <a:r>
              <a:rPr lang="en-GB" sz="1300" dirty="0"/>
              <a:t> </a:t>
            </a:r>
            <a:r>
              <a:rPr lang="en-GB" sz="1300" dirty="0" err="1"/>
              <a:t>en</a:t>
            </a:r>
            <a:r>
              <a:rPr lang="en-GB" sz="1300" dirty="0"/>
              <a:t> </a:t>
            </a:r>
            <a:r>
              <a:rPr lang="en-GB" sz="1300" dirty="0" err="1"/>
              <a:t>détention</a:t>
            </a:r>
            <a:r>
              <a:rPr lang="en-GB" sz="1300" dirty="0"/>
              <a:t> </a:t>
            </a:r>
            <a:r>
              <a:rPr lang="en-GB" sz="1300" dirty="0" err="1"/>
              <a:t>provisoire</a:t>
            </a:r>
            <a:r>
              <a:rPr lang="en-GB" sz="1300" dirty="0"/>
              <a:t>. </a:t>
            </a:r>
          </a:p>
          <a:p>
            <a:pPr marL="0" indent="0" algn="just">
              <a:buNone/>
            </a:pPr>
            <a:r>
              <a:rPr lang="en-GB" sz="1300" dirty="0" err="1"/>
              <a:t>Vous</a:t>
            </a:r>
            <a:r>
              <a:rPr lang="en-GB" sz="1300" dirty="0"/>
              <a:t> </a:t>
            </a:r>
            <a:r>
              <a:rPr lang="en-GB" sz="1300" dirty="0" err="1"/>
              <a:t>arrivez</a:t>
            </a:r>
            <a:r>
              <a:rPr lang="en-GB" sz="1300" dirty="0"/>
              <a:t> 20 minutes </a:t>
            </a:r>
            <a:r>
              <a:rPr lang="en-GB" sz="1300" dirty="0" err="1"/>
              <a:t>avant</a:t>
            </a:r>
            <a:r>
              <a:rPr lang="en-GB" sz="1300" dirty="0"/>
              <a:t> </a:t>
            </a:r>
            <a:r>
              <a:rPr lang="en-GB" sz="1300" dirty="0" err="1"/>
              <a:t>l'audience</a:t>
            </a:r>
            <a:r>
              <a:rPr lang="en-GB" sz="1300" dirty="0"/>
              <a:t> au palais de justice </a:t>
            </a:r>
            <a:r>
              <a:rPr lang="en-GB" sz="1300" dirty="0" err="1"/>
              <a:t>afin</a:t>
            </a:r>
            <a:r>
              <a:rPr lang="en-GB" sz="1300" dirty="0"/>
              <a:t> de </a:t>
            </a:r>
            <a:r>
              <a:rPr lang="en-GB" sz="1300" dirty="0" err="1"/>
              <a:t>rencontrer</a:t>
            </a:r>
            <a:r>
              <a:rPr lang="en-GB" sz="1300" dirty="0"/>
              <a:t> </a:t>
            </a:r>
            <a:r>
              <a:rPr lang="en-GB" sz="1300" dirty="0" err="1"/>
              <a:t>votre</a:t>
            </a:r>
            <a:r>
              <a:rPr lang="en-GB" sz="1300" dirty="0"/>
              <a:t> </a:t>
            </a:r>
            <a:r>
              <a:rPr lang="en-GB" sz="1300" dirty="0" err="1"/>
              <a:t>jeune</a:t>
            </a:r>
            <a:r>
              <a:rPr lang="en-GB" sz="1300" dirty="0"/>
              <a:t> client. </a:t>
            </a:r>
            <a:r>
              <a:rPr lang="en-GB" sz="1300" dirty="0" err="1"/>
              <a:t>Vous</a:t>
            </a:r>
            <a:r>
              <a:rPr lang="en-GB" sz="1300" dirty="0"/>
              <a:t> </a:t>
            </a:r>
            <a:r>
              <a:rPr lang="en-GB" sz="1300" dirty="0" err="1"/>
              <a:t>l'apercevez</a:t>
            </a:r>
            <a:r>
              <a:rPr lang="en-GB" sz="1300" dirty="0"/>
              <a:t> dans la salle </a:t>
            </a:r>
            <a:r>
              <a:rPr lang="en-GB" sz="1300" dirty="0" err="1"/>
              <a:t>d'attente</a:t>
            </a:r>
            <a:r>
              <a:rPr lang="en-GB" sz="1300" dirty="0"/>
              <a:t> et </a:t>
            </a:r>
            <a:r>
              <a:rPr lang="en-GB" sz="1300" dirty="0" err="1"/>
              <a:t>lui</a:t>
            </a:r>
            <a:r>
              <a:rPr lang="en-GB" sz="1300" dirty="0"/>
              <a:t> </a:t>
            </a:r>
            <a:r>
              <a:rPr lang="en-GB" sz="1300" dirty="0" err="1"/>
              <a:t>proposez</a:t>
            </a:r>
            <a:r>
              <a:rPr lang="en-GB" sz="1300" dirty="0"/>
              <a:t> de </a:t>
            </a:r>
            <a:r>
              <a:rPr lang="en-GB" sz="1300" dirty="0" err="1"/>
              <a:t>vous</a:t>
            </a:r>
            <a:r>
              <a:rPr lang="en-GB" sz="1300" dirty="0"/>
              <a:t> </a:t>
            </a:r>
            <a:r>
              <a:rPr lang="en-GB" sz="1300" dirty="0" err="1"/>
              <a:t>suivre</a:t>
            </a:r>
            <a:r>
              <a:rPr lang="en-GB" sz="1300" dirty="0"/>
              <a:t> dans le bureau mis </a:t>
            </a:r>
            <a:r>
              <a:rPr lang="en-GB" sz="1300" dirty="0" err="1"/>
              <a:t>à</a:t>
            </a:r>
            <a:r>
              <a:rPr lang="en-GB" sz="1300" dirty="0"/>
              <a:t> la disposition des avocats </a:t>
            </a:r>
            <a:r>
              <a:rPr lang="en-GB" sz="1300" dirty="0" err="1"/>
              <a:t>à</a:t>
            </a:r>
            <a:r>
              <a:rPr lang="en-GB" sz="1300" dirty="0"/>
              <a:t> </a:t>
            </a:r>
            <a:r>
              <a:rPr lang="en-GB" sz="1300" dirty="0" err="1"/>
              <a:t>côté</a:t>
            </a:r>
            <a:r>
              <a:rPr lang="en-GB" sz="1300" dirty="0"/>
              <a:t> du bureau du </a:t>
            </a:r>
            <a:r>
              <a:rPr lang="en-GB" sz="1300" dirty="0" err="1"/>
              <a:t>juge</a:t>
            </a:r>
            <a:r>
              <a:rPr lang="en-GB" sz="1300" dirty="0"/>
              <a:t>.</a:t>
            </a:r>
            <a:r>
              <a:rPr lang="en-US" sz="1300" dirty="0"/>
              <a:t>.</a:t>
            </a:r>
            <a:endParaRPr lang="en-GB" sz="1300" dirty="0"/>
          </a:p>
          <a:p>
            <a:pPr marL="0" indent="0" algn="just">
              <a:buNone/>
            </a:pPr>
            <a:r>
              <a:rPr lang="en-GB" b="1" dirty="0" err="1"/>
              <a:t>Qu'avez-vous</a:t>
            </a:r>
            <a:r>
              <a:rPr lang="en-GB" b="1" dirty="0"/>
              <a:t> </a:t>
            </a:r>
            <a:r>
              <a:rPr lang="en-GB" b="1" dirty="0" err="1"/>
              <a:t>compris</a:t>
            </a:r>
            <a:r>
              <a:rPr lang="en-GB" b="1" dirty="0"/>
              <a:t> de </a:t>
            </a:r>
            <a:r>
              <a:rPr lang="en-GB" b="1" dirty="0" err="1"/>
              <a:t>l'enfant</a:t>
            </a:r>
            <a:r>
              <a:rPr lang="en-GB" b="1" dirty="0"/>
              <a:t> ? Que </a:t>
            </a:r>
            <a:r>
              <a:rPr lang="en-GB" b="1" dirty="0" err="1"/>
              <a:t>lui</a:t>
            </a:r>
            <a:r>
              <a:rPr lang="en-GB" b="1" dirty="0"/>
              <a:t> </a:t>
            </a:r>
            <a:r>
              <a:rPr lang="en-GB" b="1" dirty="0" err="1"/>
              <a:t>avez-vous</a:t>
            </a:r>
            <a:r>
              <a:rPr lang="en-GB" b="1" dirty="0"/>
              <a:t> </a:t>
            </a:r>
            <a:r>
              <a:rPr lang="en-GB" b="1" dirty="0" err="1"/>
              <a:t>dit</a:t>
            </a:r>
            <a:r>
              <a:rPr lang="en-GB" b="1" dirty="0"/>
              <a:t> ?</a:t>
            </a:r>
          </a:p>
          <a:p>
            <a:pPr marL="0" indent="0" algn="just">
              <a:buNone/>
            </a:pPr>
            <a:endParaRPr lang="en-GB" dirty="0"/>
          </a:p>
          <a:p>
            <a:endParaRPr lang="en-GB" dirty="0"/>
          </a:p>
          <a:p>
            <a:endParaRPr lang="en-GB" dirty="0"/>
          </a:p>
        </p:txBody>
      </p:sp>
      <p:sp>
        <p:nvSpPr>
          <p:cNvPr id="11" name="Espace réservé du contenu 2"/>
          <p:cNvSpPr txBox="1">
            <a:spLocks/>
          </p:cNvSpPr>
          <p:nvPr/>
        </p:nvSpPr>
        <p:spPr>
          <a:xfrm>
            <a:off x="7119386" y="2602523"/>
            <a:ext cx="4553831"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507600" y="2393331"/>
            <a:ext cx="622203" cy="638722"/>
          </a:xfrm>
          <a:prstGeom prst="rect">
            <a:avLst/>
          </a:prstGeom>
        </p:spPr>
      </p:pic>
      <p:pic>
        <p:nvPicPr>
          <p:cNvPr id="4" name="Image 3"/>
          <p:cNvPicPr>
            <a:picLocks noChangeAspect="1"/>
          </p:cNvPicPr>
          <p:nvPr/>
        </p:nvPicPr>
        <p:blipFill>
          <a:blip r:embed="rId5"/>
          <a:stretch>
            <a:fillRect/>
          </a:stretch>
        </p:blipFill>
        <p:spPr>
          <a:xfrm>
            <a:off x="4495029" y="4842585"/>
            <a:ext cx="1304925" cy="1943100"/>
          </a:xfrm>
          <a:prstGeom prst="rect">
            <a:avLst/>
          </a:prstGeom>
        </p:spPr>
      </p:pic>
      <p:sp>
        <p:nvSpPr>
          <p:cNvPr id="15" name="Triangle isocèle 14"/>
          <p:cNvSpPr/>
          <p:nvPr/>
        </p:nvSpPr>
        <p:spPr>
          <a:xfrm rot="5400000">
            <a:off x="-183983" y="176437"/>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235115" y="164383"/>
            <a:ext cx="611358" cy="584775"/>
          </a:xfrm>
          <a:prstGeom prst="rect">
            <a:avLst/>
          </a:prstGeom>
          <a:noFill/>
        </p:spPr>
        <p:txBody>
          <a:bodyPr wrap="square" rtlCol="0">
            <a:spAutoFit/>
          </a:bodyPr>
          <a:lstStyle/>
          <a:p>
            <a:r>
              <a:rPr lang="en-GB" sz="3200" b="1" dirty="0">
                <a:solidFill>
                  <a:schemeClr val="bg1"/>
                </a:solidFill>
              </a:rPr>
              <a:t>B</a:t>
            </a:r>
          </a:p>
        </p:txBody>
      </p:sp>
      <p:sp>
        <p:nvSpPr>
          <p:cNvPr id="17" name="Triangle isocèle 16"/>
          <p:cNvSpPr/>
          <p:nvPr/>
        </p:nvSpPr>
        <p:spPr>
          <a:xfrm rot="5400000">
            <a:off x="6330727" y="176437"/>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6752950" y="243850"/>
            <a:ext cx="611358" cy="584775"/>
          </a:xfrm>
          <a:prstGeom prst="rect">
            <a:avLst/>
          </a:prstGeom>
          <a:noFill/>
        </p:spPr>
        <p:txBody>
          <a:bodyPr wrap="square" rtlCol="0">
            <a:spAutoFit/>
          </a:bodyPr>
          <a:lstStyle/>
          <a:p>
            <a:r>
              <a:rPr lang="en-GB" sz="3200" b="1" dirty="0">
                <a:solidFill>
                  <a:schemeClr val="bg1"/>
                </a:solidFill>
              </a:rPr>
              <a:t>A</a:t>
            </a:r>
          </a:p>
        </p:txBody>
      </p:sp>
    </p:spTree>
    <p:extLst>
      <p:ext uri="{BB962C8B-B14F-4D97-AF65-F5344CB8AC3E}">
        <p14:creationId xmlns:p14="http://schemas.microsoft.com/office/powerpoint/2010/main" val="389660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710853" y="2058339"/>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6: Information</a:t>
            </a:r>
            <a:endParaRPr lang="fr-BE" sz="3600" dirty="0">
              <a:solidFill>
                <a:schemeClr val="bg1"/>
              </a:solidFill>
            </a:endParaRP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461026" y="347255"/>
            <a:ext cx="6420846" cy="1697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3600" dirty="0">
                <a:solidFill>
                  <a:srgbClr val="FBA617"/>
                </a:solidFill>
              </a:rPr>
              <a:t>Résumé de la présentation  sur les droits et la procédure</a:t>
            </a:r>
          </a:p>
          <a:p>
            <a:endParaRPr lang="fr-BE" sz="3600" dirty="0">
              <a:solidFill>
                <a:srgbClr val="FBA617"/>
              </a:solidFill>
            </a:endParaRPr>
          </a:p>
        </p:txBody>
      </p:sp>
      <p:sp>
        <p:nvSpPr>
          <p:cNvPr id="8" name="ZoneTexte 7">
            <a:extLst>
              <a:ext uri="{FF2B5EF4-FFF2-40B4-BE49-F238E27FC236}">
                <a16:creationId xmlns:a16="http://schemas.microsoft.com/office/drawing/2014/main" id="{31378776-A142-408E-9964-67E8A49530E5}"/>
              </a:ext>
            </a:extLst>
          </p:cNvPr>
          <p:cNvSpPr txBox="1"/>
          <p:nvPr/>
        </p:nvSpPr>
        <p:spPr>
          <a:xfrm>
            <a:off x="2360038" y="2731236"/>
            <a:ext cx="5951445" cy="2862322"/>
          </a:xfrm>
          <a:prstGeom prst="rect">
            <a:avLst/>
          </a:prstGeom>
          <a:noFill/>
        </p:spPr>
        <p:txBody>
          <a:bodyPr wrap="square" rtlCol="0">
            <a:spAutoFit/>
          </a:bodyPr>
          <a:lstStyle/>
          <a:p>
            <a:pPr marL="171450" indent="-171450" algn="just">
              <a:buFont typeface="Arial" panose="020B0604020202020204" pitchFamily="34" charset="0"/>
              <a:buChar char="•"/>
            </a:pPr>
            <a:r>
              <a:rPr lang="en-US" dirty="0" err="1"/>
              <a:t>d'une</a:t>
            </a:r>
            <a:r>
              <a:rPr lang="en-US" dirty="0"/>
              <a:t> manière </a:t>
            </a:r>
            <a:r>
              <a:rPr lang="en-US" dirty="0" err="1"/>
              <a:t>adaptée</a:t>
            </a:r>
            <a:r>
              <a:rPr lang="en-US" dirty="0"/>
              <a:t> </a:t>
            </a:r>
            <a:r>
              <a:rPr lang="en-US" dirty="0" err="1"/>
              <a:t>à</a:t>
            </a:r>
            <a:r>
              <a:rPr lang="en-US" dirty="0"/>
              <a:t> </a:t>
            </a:r>
            <a:r>
              <a:rPr lang="en-US" dirty="0" err="1"/>
              <a:t>chaque</a:t>
            </a:r>
            <a:r>
              <a:rPr lang="en-US" dirty="0"/>
              <a:t> enfant (</a:t>
            </a:r>
            <a:r>
              <a:rPr lang="en-US" dirty="0" err="1"/>
              <a:t>âge</a:t>
            </a:r>
            <a:r>
              <a:rPr lang="en-US" dirty="0"/>
              <a:t>, </a:t>
            </a:r>
            <a:r>
              <a:rPr lang="en-US" dirty="0" err="1"/>
              <a:t>vulnérabilités</a:t>
            </a:r>
            <a:r>
              <a:rPr lang="en-US" dirty="0"/>
              <a:t>, </a:t>
            </a:r>
            <a:r>
              <a:rPr lang="en-US" dirty="0" err="1"/>
              <a:t>compréhension</a:t>
            </a:r>
            <a:r>
              <a:rPr lang="en-US" dirty="0"/>
              <a:t>, </a:t>
            </a:r>
            <a:r>
              <a:rPr lang="en-US" dirty="0" err="1"/>
              <a:t>expérience</a:t>
            </a:r>
            <a:r>
              <a:rPr lang="en-US" dirty="0"/>
              <a:t> et </a:t>
            </a:r>
            <a:r>
              <a:rPr lang="en-US" dirty="0" err="1"/>
              <a:t>connaissance</a:t>
            </a:r>
            <a:r>
              <a:rPr lang="en-US" dirty="0"/>
              <a:t> de la justice, </a:t>
            </a:r>
            <a:r>
              <a:rPr lang="en-US" dirty="0" err="1"/>
              <a:t>état</a:t>
            </a:r>
            <a:r>
              <a:rPr lang="en-US" dirty="0"/>
              <a:t> </a:t>
            </a:r>
            <a:r>
              <a:rPr lang="en-US" dirty="0" err="1"/>
              <a:t>émotionnel</a:t>
            </a:r>
            <a:r>
              <a:rPr lang="en-US" dirty="0"/>
              <a:t>)</a:t>
            </a:r>
          </a:p>
          <a:p>
            <a:pPr marL="171450" indent="-171450" algn="just">
              <a:buFont typeface="Arial" panose="020B0604020202020204" pitchFamily="34" charset="0"/>
              <a:buChar char="•"/>
            </a:pPr>
            <a:r>
              <a:rPr lang="en-US" dirty="0"/>
              <a:t>des </a:t>
            </a:r>
            <a:r>
              <a:rPr lang="en-US" dirty="0" err="1"/>
              <a:t>informations</a:t>
            </a:r>
            <a:r>
              <a:rPr lang="en-US" dirty="0"/>
              <a:t> </a:t>
            </a:r>
            <a:r>
              <a:rPr lang="en-US" dirty="0" err="1"/>
              <a:t>claires</a:t>
            </a:r>
            <a:r>
              <a:rPr lang="en-US" dirty="0"/>
              <a:t>, </a:t>
            </a:r>
            <a:r>
              <a:rPr lang="en-US" dirty="0" err="1"/>
              <a:t>adaptées</a:t>
            </a:r>
            <a:r>
              <a:rPr lang="en-US" dirty="0"/>
              <a:t> </a:t>
            </a:r>
            <a:r>
              <a:rPr lang="en-US" dirty="0" err="1"/>
              <a:t>à</a:t>
            </a:r>
            <a:r>
              <a:rPr lang="en-US" dirty="0"/>
              <a:t> la situation et </a:t>
            </a:r>
            <a:r>
              <a:rPr lang="en-US" dirty="0" err="1"/>
              <a:t>complètes</a:t>
            </a:r>
            <a:endParaRPr lang="en-US" dirty="0"/>
          </a:p>
          <a:p>
            <a:pPr marL="171450" indent="-171450" algn="just">
              <a:buFont typeface="Arial" panose="020B0604020202020204" pitchFamily="34" charset="0"/>
              <a:buChar char="•"/>
            </a:pPr>
            <a:r>
              <a:rPr lang="en-US" dirty="0"/>
              <a:t>matériel </a:t>
            </a:r>
            <a:r>
              <a:rPr lang="en-US" dirty="0" err="1"/>
              <a:t>adapté</a:t>
            </a:r>
            <a:r>
              <a:rPr lang="en-US" dirty="0"/>
              <a:t> aux enfants </a:t>
            </a:r>
          </a:p>
          <a:p>
            <a:pPr marL="171450" indent="-171450" algn="just">
              <a:buFont typeface="Arial" panose="020B0604020202020204" pitchFamily="34" charset="0"/>
              <a:buChar char="•"/>
            </a:pPr>
            <a:r>
              <a:rPr lang="en-US" dirty="0"/>
              <a:t>un </a:t>
            </a:r>
            <a:r>
              <a:rPr lang="en-US" dirty="0" err="1"/>
              <a:t>équilibre</a:t>
            </a:r>
            <a:r>
              <a:rPr lang="en-US" dirty="0"/>
              <a:t> qui ne submerge pas </a:t>
            </a:r>
            <a:r>
              <a:rPr lang="en-US" dirty="0" err="1"/>
              <a:t>l'enfant</a:t>
            </a:r>
            <a:endParaRPr lang="en-US" dirty="0"/>
          </a:p>
          <a:p>
            <a:pPr algn="just"/>
            <a:endParaRPr lang="en-US" dirty="0"/>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endParaRPr lang="en-US" dirty="0"/>
          </a:p>
        </p:txBody>
      </p:sp>
      <p:pic>
        <p:nvPicPr>
          <p:cNvPr id="3" name="Image 2"/>
          <p:cNvPicPr>
            <a:picLocks noChangeAspect="1"/>
          </p:cNvPicPr>
          <p:nvPr/>
        </p:nvPicPr>
        <p:blipFill rotWithShape="1">
          <a:blip r:embed="rId3"/>
          <a:srcRect l="5547" t="5424" r="5339" b="3561"/>
          <a:stretch/>
        </p:blipFill>
        <p:spPr>
          <a:xfrm>
            <a:off x="8445500" y="1242048"/>
            <a:ext cx="3577887" cy="4475405"/>
          </a:xfrm>
          <a:prstGeom prst="rect">
            <a:avLst/>
          </a:prstGeom>
        </p:spPr>
      </p:pic>
      <p:sp>
        <p:nvSpPr>
          <p:cNvPr id="10" name="ZoneTexte 9">
            <a:extLst>
              <a:ext uri="{FF2B5EF4-FFF2-40B4-BE49-F238E27FC236}">
                <a16:creationId xmlns:a16="http://schemas.microsoft.com/office/drawing/2014/main" id="{31378776-A142-408E-9964-67E8A49530E5}"/>
              </a:ext>
            </a:extLst>
          </p:cNvPr>
          <p:cNvSpPr txBox="1"/>
          <p:nvPr/>
        </p:nvSpPr>
        <p:spPr>
          <a:xfrm>
            <a:off x="8713533" y="2278985"/>
            <a:ext cx="2716466" cy="2862322"/>
          </a:xfrm>
          <a:prstGeom prst="rect">
            <a:avLst/>
          </a:prstGeom>
          <a:noFill/>
        </p:spPr>
        <p:txBody>
          <a:bodyPr wrap="square" rtlCol="0">
            <a:spAutoFit/>
          </a:bodyPr>
          <a:lstStyle/>
          <a:p>
            <a:pPr marL="285750" indent="-285750">
              <a:buFont typeface="Wingdings" panose="05000000000000000000" pitchFamily="2" charset="2"/>
              <a:buChar char="ü"/>
            </a:pPr>
            <a:r>
              <a:rPr lang="en-US" dirty="0"/>
              <a:t>Accusations</a:t>
            </a:r>
          </a:p>
          <a:p>
            <a:pPr marL="285750" indent="-285750">
              <a:buFont typeface="Wingdings" panose="05000000000000000000" pitchFamily="2" charset="2"/>
              <a:buChar char="ü"/>
            </a:pPr>
            <a:r>
              <a:rPr lang="en-US" dirty="0" err="1"/>
              <a:t>Rôle</a:t>
            </a:r>
            <a:r>
              <a:rPr lang="en-US" dirty="0"/>
              <a:t> de </a:t>
            </a:r>
            <a:r>
              <a:rPr lang="en-US" dirty="0" err="1"/>
              <a:t>l'avocat</a:t>
            </a:r>
            <a:r>
              <a:rPr lang="en-US" dirty="0"/>
              <a:t> ;</a:t>
            </a:r>
          </a:p>
          <a:p>
            <a:pPr marL="285750" indent="-285750">
              <a:buFont typeface="Wingdings" panose="05000000000000000000" pitchFamily="2" charset="2"/>
              <a:buChar char="ü"/>
            </a:pPr>
            <a:r>
              <a:rPr lang="en-US" dirty="0" err="1"/>
              <a:t>Logique</a:t>
            </a:r>
            <a:r>
              <a:rPr lang="en-US" dirty="0"/>
              <a:t> </a:t>
            </a:r>
            <a:r>
              <a:rPr lang="en-US" dirty="0" err="1"/>
              <a:t>protectrice</a:t>
            </a:r>
            <a:r>
              <a:rPr lang="en-US" dirty="0"/>
              <a:t> du </a:t>
            </a:r>
            <a:r>
              <a:rPr lang="en-US" dirty="0" err="1"/>
              <a:t>système</a:t>
            </a:r>
            <a:r>
              <a:rPr lang="en-US" dirty="0"/>
              <a:t> (</a:t>
            </a:r>
            <a:r>
              <a:rPr lang="en-US" dirty="0" err="1"/>
              <a:t>si</a:t>
            </a:r>
            <a:r>
              <a:rPr lang="en-US" dirty="0"/>
              <a:t> </a:t>
            </a:r>
            <a:r>
              <a:rPr lang="en-US" dirty="0" err="1"/>
              <a:t>elle</a:t>
            </a:r>
            <a:r>
              <a:rPr lang="en-US" dirty="0"/>
              <a:t> </a:t>
            </a:r>
            <a:r>
              <a:rPr lang="en-US" dirty="0" err="1"/>
              <a:t>existe</a:t>
            </a:r>
            <a:r>
              <a:rPr lang="en-US" dirty="0"/>
              <a:t>) ;</a:t>
            </a:r>
          </a:p>
          <a:p>
            <a:pPr marL="285750" indent="-285750">
              <a:buFont typeface="Wingdings" panose="05000000000000000000" pitchFamily="2" charset="2"/>
              <a:buChar char="ü"/>
            </a:pPr>
            <a:r>
              <a:rPr lang="en-US" dirty="0" err="1"/>
              <a:t>Procédure</a:t>
            </a:r>
            <a:r>
              <a:rPr lang="en-US" dirty="0"/>
              <a:t> : </a:t>
            </a:r>
            <a:r>
              <a:rPr lang="en-US" dirty="0" err="1"/>
              <a:t>acteurs</a:t>
            </a:r>
            <a:r>
              <a:rPr lang="en-US" dirty="0"/>
              <a:t> et sanctions </a:t>
            </a:r>
            <a:r>
              <a:rPr lang="en-US" dirty="0" err="1"/>
              <a:t>encourues</a:t>
            </a:r>
            <a:r>
              <a:rPr lang="en-US" dirty="0"/>
              <a:t> ;</a:t>
            </a:r>
          </a:p>
          <a:p>
            <a:pPr marL="285750" indent="-285750">
              <a:buFont typeface="Wingdings" panose="05000000000000000000" pitchFamily="2" charset="2"/>
              <a:buChar char="ü"/>
            </a:pPr>
            <a:r>
              <a:rPr lang="en-US" dirty="0"/>
              <a:t>Appel ;</a:t>
            </a:r>
          </a:p>
          <a:p>
            <a:pPr marL="285750" indent="-285750">
              <a:buFont typeface="Wingdings" panose="05000000000000000000" pitchFamily="2" charset="2"/>
              <a:buChar char="ü"/>
            </a:pPr>
            <a:r>
              <a:rPr lang="en-US" dirty="0"/>
              <a:t>Droits.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endParaRPr lang="en-US" dirty="0"/>
          </a:p>
        </p:txBody>
      </p:sp>
      <p:pic>
        <p:nvPicPr>
          <p:cNvPr id="6" name="Image 5" descr="Une image contenant texte&#10;&#10;Description générée automatiquement">
            <a:extLst>
              <a:ext uri="{FF2B5EF4-FFF2-40B4-BE49-F238E27FC236}">
                <a16:creationId xmlns:a16="http://schemas.microsoft.com/office/drawing/2014/main" id="{2005430C-4044-0E31-C620-9C4786645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222621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6: Information</a:t>
            </a:r>
            <a:endParaRPr lang="fr-BE" sz="3600" dirty="0">
              <a:solidFill>
                <a:schemeClr val="bg1"/>
              </a:solidFill>
            </a:endParaRPr>
          </a:p>
        </p:txBody>
      </p:sp>
      <p:sp>
        <p:nvSpPr>
          <p:cNvPr id="3" name="ZoneTexte 2"/>
          <p:cNvSpPr txBox="1"/>
          <p:nvPr/>
        </p:nvSpPr>
        <p:spPr>
          <a:xfrm>
            <a:off x="3699803" y="1941745"/>
            <a:ext cx="7624689" cy="2954655"/>
          </a:xfrm>
          <a:prstGeom prst="rect">
            <a:avLst/>
          </a:prstGeom>
          <a:noFill/>
        </p:spPr>
        <p:txBody>
          <a:bodyPr wrap="square" rtlCol="0">
            <a:spAutoFit/>
          </a:bodyPr>
          <a:lstStyle/>
          <a:p>
            <a:r>
              <a:rPr lang="en-US" sz="2400" b="1" i="1" dirty="0"/>
              <a:t>“</a:t>
            </a:r>
            <a:r>
              <a:rPr lang="en-US" sz="2400" b="1" i="1" dirty="0" err="1"/>
              <a:t>Parfois</a:t>
            </a:r>
            <a:r>
              <a:rPr lang="en-US" sz="2400" b="1" i="1" dirty="0"/>
              <a:t>, </a:t>
            </a:r>
            <a:r>
              <a:rPr lang="en-US" sz="2400" b="1" i="1" dirty="0" err="1"/>
              <a:t>vous</a:t>
            </a:r>
            <a:r>
              <a:rPr lang="en-US" sz="2400" b="1" i="1" dirty="0"/>
              <a:t> </a:t>
            </a:r>
            <a:r>
              <a:rPr lang="en-US" sz="2400" b="1" i="1" dirty="0" err="1"/>
              <a:t>êtes</a:t>
            </a:r>
            <a:r>
              <a:rPr lang="en-US" sz="2400" b="1" i="1" dirty="0"/>
              <a:t> un </a:t>
            </a:r>
            <a:r>
              <a:rPr lang="en-US" sz="2400" b="1" i="1" dirty="0" err="1"/>
              <a:t>peu</a:t>
            </a:r>
            <a:r>
              <a:rPr lang="en-US" sz="2400" b="1" i="1" dirty="0"/>
              <a:t> pris dans la situation </a:t>
            </a:r>
          </a:p>
          <a:p>
            <a:r>
              <a:rPr lang="en-US" sz="2400" b="1" i="1" dirty="0"/>
              <a:t>et on se </a:t>
            </a:r>
            <a:r>
              <a:rPr lang="en-US" sz="2400" b="1" i="1" dirty="0" err="1"/>
              <a:t>concentre</a:t>
            </a:r>
            <a:r>
              <a:rPr lang="en-US" sz="2400" b="1" i="1" dirty="0"/>
              <a:t> sur les faits, et les </a:t>
            </a:r>
            <a:r>
              <a:rPr lang="en-US" sz="2400" b="1" i="1" dirty="0" err="1"/>
              <a:t>rares</a:t>
            </a:r>
            <a:r>
              <a:rPr lang="en-US" sz="2400" b="1" i="1" dirty="0"/>
              <a:t> </a:t>
            </a:r>
            <a:r>
              <a:rPr lang="en-US" sz="2400" b="1" i="1" dirty="0" err="1"/>
              <a:t>fois</a:t>
            </a:r>
            <a:r>
              <a:rPr lang="en-US" sz="2400" b="1" i="1" dirty="0"/>
              <a:t> </a:t>
            </a:r>
            <a:r>
              <a:rPr lang="en-US" sz="2400" b="1" i="1" dirty="0" err="1"/>
              <a:t>où</a:t>
            </a:r>
            <a:r>
              <a:rPr lang="en-US" sz="2400" b="1" i="1" dirty="0"/>
              <a:t> je </a:t>
            </a:r>
            <a:r>
              <a:rPr lang="en-US" sz="2400" b="1" i="1" dirty="0" err="1"/>
              <a:t>n'ai</a:t>
            </a:r>
            <a:r>
              <a:rPr lang="en-US" sz="2400" b="1" i="1" dirty="0"/>
              <a:t> pas </a:t>
            </a:r>
            <a:r>
              <a:rPr lang="en-US" sz="2400" b="1" i="1" dirty="0" err="1"/>
              <a:t>expliqué</a:t>
            </a:r>
            <a:r>
              <a:rPr lang="en-US" sz="2400" b="1" i="1" dirty="0"/>
              <a:t> les droits (le droit au silence, par </a:t>
            </a:r>
            <a:r>
              <a:rPr lang="en-US" sz="2400" b="1" i="1" dirty="0" err="1"/>
              <a:t>exemple</a:t>
            </a:r>
            <a:r>
              <a:rPr lang="en-US" sz="2400" b="1" i="1" dirty="0"/>
              <a:t>), je </a:t>
            </a:r>
            <a:r>
              <a:rPr lang="en-US" sz="2400" b="1" i="1" dirty="0" err="1"/>
              <a:t>l'ai</a:t>
            </a:r>
            <a:r>
              <a:rPr lang="en-US" sz="2400" b="1" i="1" dirty="0"/>
              <a:t> </a:t>
            </a:r>
            <a:r>
              <a:rPr lang="en-US" sz="2400" b="1" i="1" dirty="0" err="1"/>
              <a:t>regretté</a:t>
            </a:r>
            <a:r>
              <a:rPr lang="en-US" sz="2400" b="1" i="1" dirty="0"/>
              <a:t>. Il faut </a:t>
            </a:r>
            <a:r>
              <a:rPr lang="en-US" sz="2400" b="1" i="1" dirty="0" err="1"/>
              <a:t>vraiment</a:t>
            </a:r>
            <a:r>
              <a:rPr lang="en-US" sz="2400" b="1" i="1" dirty="0"/>
              <a:t> insister </a:t>
            </a:r>
            <a:r>
              <a:rPr lang="en-US" sz="2400" b="1" i="1" dirty="0" err="1"/>
              <a:t>là</a:t>
            </a:r>
            <a:r>
              <a:rPr lang="en-US" sz="2400" b="1" i="1" dirty="0"/>
              <a:t>-dessus </a:t>
            </a:r>
            <a:r>
              <a:rPr lang="en-US" sz="2400" b="1" i="1" dirty="0" err="1"/>
              <a:t>parce</a:t>
            </a:r>
            <a:r>
              <a:rPr lang="en-US" sz="2400" b="1" i="1" dirty="0"/>
              <a:t> que </a:t>
            </a:r>
            <a:r>
              <a:rPr lang="en-US" sz="2400" b="1" i="1" dirty="0" err="1"/>
              <a:t>parfois</a:t>
            </a:r>
            <a:r>
              <a:rPr lang="en-US" sz="2400" b="1" i="1" dirty="0"/>
              <a:t>, </a:t>
            </a:r>
            <a:r>
              <a:rPr lang="en-US" sz="2400" b="1" i="1" dirty="0" err="1"/>
              <a:t>lors</a:t>
            </a:r>
            <a:r>
              <a:rPr lang="en-US" sz="2400" b="1" i="1" dirty="0"/>
              <a:t> </a:t>
            </a:r>
            <a:r>
              <a:rPr lang="en-US" sz="2400" b="1" i="1" dirty="0" err="1"/>
              <a:t>d'une</a:t>
            </a:r>
            <a:r>
              <a:rPr lang="en-US" sz="2400" b="1" i="1" dirty="0"/>
              <a:t> audience, </a:t>
            </a:r>
            <a:r>
              <a:rPr lang="en-US" sz="2400" b="1" i="1" dirty="0" err="1"/>
              <a:t>ils</a:t>
            </a:r>
            <a:r>
              <a:rPr lang="en-US" sz="2400" b="1" i="1" dirty="0"/>
              <a:t> ne se </a:t>
            </a:r>
            <a:r>
              <a:rPr lang="en-US" sz="2400" b="1" i="1" dirty="0" err="1"/>
              <a:t>souviennent</a:t>
            </a:r>
            <a:r>
              <a:rPr lang="en-US" sz="2400" b="1" i="1" dirty="0"/>
              <a:t> pas, et </a:t>
            </a:r>
            <a:r>
              <a:rPr lang="en-US" sz="2400" b="1" i="1" dirty="0" err="1"/>
              <a:t>ils</a:t>
            </a:r>
            <a:r>
              <a:rPr lang="en-US" sz="2400" b="1" i="1" dirty="0"/>
              <a:t> </a:t>
            </a:r>
            <a:r>
              <a:rPr lang="en-US" sz="2400" b="1" i="1" dirty="0" err="1"/>
              <a:t>inventent</a:t>
            </a:r>
            <a:r>
              <a:rPr lang="en-US" sz="2400" b="1" i="1" dirty="0"/>
              <a:t> </a:t>
            </a:r>
            <a:r>
              <a:rPr lang="en-US" sz="2400" b="1" i="1" dirty="0" err="1"/>
              <a:t>n'importe</a:t>
            </a:r>
            <a:r>
              <a:rPr lang="en-US" sz="2400" b="1" i="1" dirty="0"/>
              <a:t> quoi pour </a:t>
            </a:r>
            <a:r>
              <a:rPr lang="en-US" sz="2400" b="1" i="1" dirty="0" err="1"/>
              <a:t>pouvoir</a:t>
            </a:r>
            <a:r>
              <a:rPr lang="en-US" sz="2400" b="1" i="1" dirty="0"/>
              <a:t> </a:t>
            </a:r>
            <a:r>
              <a:rPr lang="en-US" sz="2400" b="1" i="1" dirty="0" err="1"/>
              <a:t>répondre</a:t>
            </a:r>
            <a:r>
              <a:rPr lang="en-US" sz="2400" b="1" i="1" dirty="0"/>
              <a:t>.” </a:t>
            </a:r>
          </a:p>
          <a:p>
            <a:endParaRPr lang="en-US" sz="2400" b="1" i="1" dirty="0"/>
          </a:p>
          <a:p>
            <a:pPr algn="r"/>
            <a:r>
              <a:rPr lang="en-US" b="1" i="1" dirty="0"/>
              <a:t>Avocat pour enfants </a:t>
            </a:r>
            <a:r>
              <a:rPr lang="en-US" b="1" i="1" dirty="0" err="1"/>
              <a:t>en</a:t>
            </a:r>
            <a:r>
              <a:rPr lang="en-US" b="1" i="1" dirty="0"/>
              <a:t> Belgique</a:t>
            </a:r>
          </a:p>
        </p:txBody>
      </p:sp>
      <p:pic>
        <p:nvPicPr>
          <p:cNvPr id="6" name="Image 5" descr="Une image contenant texte&#10;&#10;Description générée automatiquement">
            <a:extLst>
              <a:ext uri="{FF2B5EF4-FFF2-40B4-BE49-F238E27FC236}">
                <a16:creationId xmlns:a16="http://schemas.microsoft.com/office/drawing/2014/main" id="{FDCCAF8B-E264-C082-F1AC-2883C400E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03751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01780" y="1258431"/>
            <a:ext cx="9144000" cy="1208287"/>
          </a:xfrm>
        </p:spPr>
        <p:txBody>
          <a:bodyPr>
            <a:normAutofit fontScale="90000"/>
          </a:bodyPr>
          <a:lstStyle/>
          <a:p>
            <a:br>
              <a:rPr lang="fr-BE" dirty="0">
                <a:solidFill>
                  <a:srgbClr val="EC7F20"/>
                </a:solidFill>
              </a:rPr>
            </a:br>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6093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03286" y="2027617"/>
            <a:ext cx="9144000" cy="1655762"/>
          </a:xfrm>
        </p:spPr>
        <p:txBody>
          <a:bodyPr>
            <a:normAutofit lnSpcReduction="10000"/>
          </a:bodyPr>
          <a:lstStyle/>
          <a:p>
            <a:pPr>
              <a:lnSpc>
                <a:spcPct val="100000"/>
              </a:lnSpc>
            </a:pPr>
            <a:r>
              <a:rPr lang="fr-BE" sz="3600" dirty="0">
                <a:solidFill>
                  <a:srgbClr val="FF9933"/>
                </a:solidFill>
              </a:rPr>
              <a:t>Spécificités de la procédure pénale pour les enfants en conflit avec la loi - La connaître et l'expliquer aux enfants</a:t>
            </a:r>
          </a:p>
          <a:p>
            <a:pPr>
              <a:lnSpc>
                <a:spcPct val="100000"/>
              </a:lnSpc>
            </a:pPr>
            <a:endParaRPr lang="fr-BE" sz="3600" dirty="0">
              <a:solidFill>
                <a:srgbClr val="FF9933"/>
              </a:solidFill>
            </a:endParaRPr>
          </a:p>
        </p:txBody>
      </p:sp>
      <p:pic>
        <p:nvPicPr>
          <p:cNvPr id="8" name="Image 7"/>
          <p:cNvPicPr/>
          <p:nvPr/>
        </p:nvPicPr>
        <p:blipFill>
          <a:blip r:embed="rId3"/>
          <a:stretch>
            <a:fillRect/>
          </a:stretch>
        </p:blipFill>
        <p:spPr>
          <a:xfrm>
            <a:off x="4186506" y="4208061"/>
            <a:ext cx="1589606" cy="133266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DE54FD34-7B1D-A2AE-BD36-EB5C67628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783" y="5938099"/>
            <a:ext cx="2514217" cy="786256"/>
          </a:xfrm>
          <a:prstGeom prst="rect">
            <a:avLst/>
          </a:prstGeom>
        </p:spPr>
      </p:pic>
    </p:spTree>
    <p:extLst>
      <p:ext uri="{BB962C8B-B14F-4D97-AF65-F5344CB8AC3E}">
        <p14:creationId xmlns:p14="http://schemas.microsoft.com/office/powerpoint/2010/main" val="689812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3" name="ZoneTexte 2"/>
          <p:cNvSpPr txBox="1"/>
          <p:nvPr/>
        </p:nvSpPr>
        <p:spPr>
          <a:xfrm>
            <a:off x="4398698" y="2940062"/>
            <a:ext cx="7624689" cy="738664"/>
          </a:xfrm>
          <a:prstGeom prst="rect">
            <a:avLst/>
          </a:prstGeom>
          <a:noFill/>
        </p:spPr>
        <p:txBody>
          <a:bodyPr wrap="square" rtlCol="0">
            <a:spAutoFit/>
          </a:bodyPr>
          <a:lstStyle/>
          <a:p>
            <a:r>
              <a:rPr lang="en-GB" sz="2400" b="1" dirty="0"/>
              <a:t>Merci pour </a:t>
            </a:r>
            <a:r>
              <a:rPr lang="en-GB" sz="2400" b="1" dirty="0" err="1"/>
              <a:t>votre</a:t>
            </a:r>
            <a:r>
              <a:rPr lang="en-GB" sz="2400" b="1" dirty="0"/>
              <a:t> participation!</a:t>
            </a:r>
          </a:p>
          <a:p>
            <a:endParaRPr lang="en-GB" dirty="0"/>
          </a:p>
        </p:txBody>
      </p:sp>
      <p:pic>
        <p:nvPicPr>
          <p:cNvPr id="7" name="Image 6" descr="Une image contenant texte&#10;&#10;Description générée automatiquement">
            <a:extLst>
              <a:ext uri="{FF2B5EF4-FFF2-40B4-BE49-F238E27FC236}">
                <a16:creationId xmlns:a16="http://schemas.microsoft.com/office/drawing/2014/main" id="{12F62943-EC22-00D3-2E0A-BCFC6A006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46626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plein 2"/>
          <p:cNvSpPr/>
          <p:nvPr/>
        </p:nvSpPr>
        <p:spPr>
          <a:xfrm>
            <a:off x="4303915" y="2986288"/>
            <a:ext cx="2593847" cy="1784060"/>
          </a:xfrm>
          <a:prstGeom prst="blockArc">
            <a:avLst>
              <a:gd name="adj1" fmla="val 587774"/>
              <a:gd name="adj2" fmla="val 21299863"/>
              <a:gd name="adj3" fmla="val 136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801872" y="1177167"/>
            <a:ext cx="9144000" cy="456069"/>
          </a:xfrm>
        </p:spPr>
        <p:txBody>
          <a:bodyPr>
            <a:normAutofit fontScale="90000"/>
          </a:bodyPr>
          <a:lstStyle/>
          <a:p>
            <a:r>
              <a:rPr lang="fr-BE" dirty="0">
                <a:solidFill>
                  <a:srgbClr val="EC7F20"/>
                </a:solidFill>
              </a:rPr>
              <a:t>Partie 1</a:t>
            </a:r>
            <a:br>
              <a:rPr lang="fr-BE" dirty="0">
                <a:solidFill>
                  <a:srgbClr val="FF6600"/>
                </a:solidFill>
              </a:rPr>
            </a:br>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520140" y="974030"/>
            <a:ext cx="8503247" cy="1655762"/>
          </a:xfrm>
        </p:spPr>
        <p:txBody>
          <a:bodyPr>
            <a:normAutofit lnSpcReduction="10000"/>
          </a:bodyPr>
          <a:lstStyle/>
          <a:p>
            <a:endParaRPr lang="fr-BE" sz="3600" dirty="0">
              <a:solidFill>
                <a:srgbClr val="FF9933"/>
              </a:solidFill>
            </a:endParaRPr>
          </a:p>
          <a:p>
            <a:r>
              <a:rPr lang="fr-BE" sz="3600" dirty="0">
                <a:solidFill>
                  <a:srgbClr val="FF9933"/>
                </a:solidFill>
              </a:rPr>
              <a:t>Philosophie du système de justice pénale des mineurs </a:t>
            </a:r>
          </a:p>
        </p:txBody>
      </p:sp>
      <p:pic>
        <p:nvPicPr>
          <p:cNvPr id="6" name="Image 5"/>
          <p:cNvPicPr/>
          <p:nvPr/>
        </p:nvPicPr>
        <p:blipFill>
          <a:blip r:embed="rId3"/>
          <a:stretch>
            <a:fillRect/>
          </a:stretch>
        </p:blipFill>
        <p:spPr>
          <a:xfrm>
            <a:off x="8460762" y="3206159"/>
            <a:ext cx="1384300" cy="1177233"/>
          </a:xfrm>
          <a:prstGeom prst="rect">
            <a:avLst/>
          </a:prstGeom>
        </p:spPr>
      </p:pic>
      <p:pic>
        <p:nvPicPr>
          <p:cNvPr id="9" name="Image 8"/>
          <p:cNvPicPr>
            <a:picLocks noChangeAspect="1"/>
          </p:cNvPicPr>
          <p:nvPr/>
        </p:nvPicPr>
        <p:blipFill rotWithShape="1">
          <a:blip r:embed="rId4"/>
          <a:srcRect l="4500" t="15058" r="6212" b="9802"/>
          <a:stretch/>
        </p:blipFill>
        <p:spPr>
          <a:xfrm>
            <a:off x="2801872" y="2855998"/>
            <a:ext cx="2168434" cy="1115419"/>
          </a:xfrm>
          <a:prstGeom prst="rect">
            <a:avLst/>
          </a:prstGeom>
        </p:spPr>
      </p:pic>
      <p:pic>
        <p:nvPicPr>
          <p:cNvPr id="10" name="Image 9"/>
          <p:cNvPicPr>
            <a:picLocks noChangeAspect="1"/>
          </p:cNvPicPr>
          <p:nvPr/>
        </p:nvPicPr>
        <p:blipFill>
          <a:blip r:embed="rId5"/>
          <a:stretch>
            <a:fillRect/>
          </a:stretch>
        </p:blipFill>
        <p:spPr>
          <a:xfrm>
            <a:off x="6096000" y="2983620"/>
            <a:ext cx="1432045" cy="149221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D904CC4B-A034-8BA3-B0C0-CE87172D1F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2153" y="5938099"/>
            <a:ext cx="2593847" cy="811158"/>
          </a:xfrm>
          <a:prstGeom prst="rect">
            <a:avLst/>
          </a:prstGeom>
        </p:spPr>
      </p:pic>
    </p:spTree>
    <p:extLst>
      <p:ext uri="{BB962C8B-B14F-4D97-AF65-F5344CB8AC3E}">
        <p14:creationId xmlns:p14="http://schemas.microsoft.com/office/powerpoint/2010/main" val="226330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 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621853" y="2191215"/>
            <a:ext cx="8245642" cy="2308324"/>
          </a:xfrm>
          <a:prstGeom prst="rect">
            <a:avLst/>
          </a:prstGeom>
          <a:noFill/>
        </p:spPr>
        <p:txBody>
          <a:bodyPr wrap="square" rtlCol="0">
            <a:spAutoFit/>
          </a:bodyPr>
          <a:lstStyle/>
          <a:p>
            <a:r>
              <a:rPr lang="en-US" dirty="0"/>
              <a:t>“</a:t>
            </a:r>
            <a:r>
              <a:rPr lang="fr-FR" dirty="0"/>
              <a:t>Les enfants diffèrent des adultes par leur degré de développement physique et psychologique. Ces différences constituent le fondement de la reconnaissance d’une responsabilité atténuée et d’un système distinct prévoyant une approche différenciée et personnalisée. Il a été démontré que l’exposition au système de justice pénale est préjudiciable aux enfants, en ce qu’elle limite leurs chances de devenir des adultes responsables”</a:t>
            </a:r>
            <a:r>
              <a:rPr lang="en-US" dirty="0"/>
              <a:t> </a:t>
            </a:r>
          </a:p>
          <a:p>
            <a:endParaRPr lang="en-US" dirty="0"/>
          </a:p>
          <a:p>
            <a:pPr algn="r"/>
            <a:r>
              <a:rPr lang="en-US" dirty="0" err="1"/>
              <a:t>Comité</a:t>
            </a:r>
            <a:r>
              <a:rPr lang="en-US" dirty="0"/>
              <a:t> des droits de </a:t>
            </a:r>
            <a:r>
              <a:rPr lang="en-US" dirty="0" err="1"/>
              <a:t>l’Enfant</a:t>
            </a:r>
            <a:r>
              <a:rPr lang="en-US" dirty="0"/>
              <a:t> , Observation </a:t>
            </a:r>
            <a:r>
              <a:rPr lang="en-US" dirty="0" err="1"/>
              <a:t>générale</a:t>
            </a:r>
            <a:r>
              <a:rPr lang="en-US" dirty="0"/>
              <a:t> n°24</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3777745" y="1604474"/>
            <a:ext cx="8245642" cy="461665"/>
          </a:xfrm>
          <a:prstGeom prst="rect">
            <a:avLst/>
          </a:prstGeom>
          <a:noFill/>
        </p:spPr>
        <p:txBody>
          <a:bodyPr wrap="square" rtlCol="0">
            <a:spAutoFit/>
          </a:bodyPr>
          <a:lstStyle/>
          <a:p>
            <a:r>
              <a:rPr lang="en-US" sz="2400" b="1" dirty="0" err="1"/>
              <a:t>L’idée</a:t>
            </a:r>
            <a:r>
              <a:rPr lang="en-US" sz="2400" b="1" dirty="0"/>
              <a:t> </a:t>
            </a:r>
            <a:r>
              <a:rPr lang="en-US" sz="2400" b="1" dirty="0" err="1"/>
              <a:t>principale</a:t>
            </a:r>
            <a:r>
              <a:rPr lang="en-US" sz="2400" b="1" dirty="0"/>
              <a:t> : </a:t>
            </a:r>
          </a:p>
        </p:txBody>
      </p:sp>
      <p:pic>
        <p:nvPicPr>
          <p:cNvPr id="3" name="Image 2"/>
          <p:cNvPicPr>
            <a:picLocks noChangeAspect="1"/>
          </p:cNvPicPr>
          <p:nvPr/>
        </p:nvPicPr>
        <p:blipFill rotWithShape="1">
          <a:blip r:embed="rId3"/>
          <a:srcRect l="4500" t="15058" r="6212" b="9802"/>
          <a:stretch/>
        </p:blipFill>
        <p:spPr>
          <a:xfrm>
            <a:off x="9531995" y="218016"/>
            <a:ext cx="2168434" cy="1115419"/>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0917CC1F-B5F8-264C-1E5E-C1666187C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09730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 </a:t>
            </a:r>
            <a:r>
              <a:rPr lang="fr-FR" sz="3600" dirty="0">
                <a:solidFill>
                  <a:schemeClr val="bg1"/>
                </a:solidFill>
              </a:rPr>
              <a:t>Philosophie du système </a:t>
            </a:r>
          </a:p>
        </p:txBody>
      </p:sp>
      <p:sp>
        <p:nvSpPr>
          <p:cNvPr id="9" name="ZoneTexte 8">
            <a:extLst>
              <a:ext uri="{FF2B5EF4-FFF2-40B4-BE49-F238E27FC236}">
                <a16:creationId xmlns:a16="http://schemas.microsoft.com/office/drawing/2014/main" id="{31378776-A142-408E-9964-67E8A49530E5}"/>
              </a:ext>
            </a:extLst>
          </p:cNvPr>
          <p:cNvSpPr txBox="1"/>
          <p:nvPr/>
        </p:nvSpPr>
        <p:spPr>
          <a:xfrm>
            <a:off x="3022573" y="1549406"/>
            <a:ext cx="8877705" cy="369332"/>
          </a:xfrm>
          <a:prstGeom prst="rect">
            <a:avLst/>
          </a:prstGeom>
          <a:noFill/>
        </p:spPr>
        <p:txBody>
          <a:bodyPr wrap="square" rtlCol="0">
            <a:spAutoFit/>
          </a:bodyPr>
          <a:lstStyle/>
          <a:p>
            <a:endParaRPr lang="fr-BE" dirty="0"/>
          </a:p>
        </p:txBody>
      </p:sp>
      <p:sp>
        <p:nvSpPr>
          <p:cNvPr id="10" name="ZoneTexte 9">
            <a:extLst>
              <a:ext uri="{FF2B5EF4-FFF2-40B4-BE49-F238E27FC236}">
                <a16:creationId xmlns:a16="http://schemas.microsoft.com/office/drawing/2014/main" id="{31378776-A142-408E-9964-67E8A49530E5}"/>
              </a:ext>
            </a:extLst>
          </p:cNvPr>
          <p:cNvSpPr txBox="1"/>
          <p:nvPr/>
        </p:nvSpPr>
        <p:spPr>
          <a:xfrm>
            <a:off x="3455026" y="1487520"/>
            <a:ext cx="2960680" cy="461665"/>
          </a:xfrm>
          <a:prstGeom prst="rect">
            <a:avLst/>
          </a:prstGeom>
          <a:noFill/>
        </p:spPr>
        <p:txBody>
          <a:bodyPr wrap="square" rtlCol="0">
            <a:spAutoFit/>
          </a:bodyPr>
          <a:lstStyle/>
          <a:p>
            <a:r>
              <a:rPr lang="fr-FR" sz="2400" b="1" dirty="0"/>
              <a:t>Concepts clés</a:t>
            </a:r>
          </a:p>
        </p:txBody>
      </p:sp>
      <p:sp>
        <p:nvSpPr>
          <p:cNvPr id="8" name="ZoneTexte 7">
            <a:extLst>
              <a:ext uri="{FF2B5EF4-FFF2-40B4-BE49-F238E27FC236}">
                <a16:creationId xmlns:a16="http://schemas.microsoft.com/office/drawing/2014/main" id="{31378776-A142-408E-9964-67E8A49530E5}"/>
              </a:ext>
            </a:extLst>
          </p:cNvPr>
          <p:cNvSpPr txBox="1"/>
          <p:nvPr/>
        </p:nvSpPr>
        <p:spPr>
          <a:xfrm>
            <a:off x="3455026" y="2008107"/>
            <a:ext cx="6690923" cy="1754326"/>
          </a:xfrm>
          <a:prstGeom prst="rect">
            <a:avLst/>
          </a:prstGeom>
          <a:noFill/>
        </p:spPr>
        <p:txBody>
          <a:bodyPr wrap="square" rtlCol="0">
            <a:spAutoFit/>
          </a:bodyPr>
          <a:lstStyle/>
          <a:p>
            <a:r>
              <a:rPr lang="fr-FR" b="1" dirty="0">
                <a:solidFill>
                  <a:prstClr val="black"/>
                </a:solidFill>
              </a:rPr>
              <a:t>Un enfant </a:t>
            </a:r>
            <a:r>
              <a:rPr lang="fr-FR" dirty="0">
                <a:solidFill>
                  <a:prstClr val="black"/>
                </a:solidFill>
              </a:rPr>
              <a:t>:</a:t>
            </a:r>
            <a:r>
              <a:rPr lang="fr-FR" b="1" dirty="0">
                <a:solidFill>
                  <a:prstClr val="black"/>
                </a:solidFill>
              </a:rPr>
              <a:t> </a:t>
            </a:r>
            <a:r>
              <a:rPr lang="fr-FR" dirty="0">
                <a:solidFill>
                  <a:prstClr val="black"/>
                </a:solidFill>
              </a:rPr>
              <a:t>une personne de moins de 18 ans </a:t>
            </a:r>
          </a:p>
          <a:p>
            <a:endParaRPr lang="fr-FR" dirty="0">
              <a:solidFill>
                <a:prstClr val="black"/>
              </a:solidFill>
            </a:endParaRPr>
          </a:p>
          <a:p>
            <a:r>
              <a:rPr lang="fr-FR" b="1" dirty="0"/>
              <a:t>Un enfant en conflit avec la loi </a:t>
            </a:r>
            <a:r>
              <a:rPr lang="fr-FR" dirty="0"/>
              <a:t>: une personne ayant atteint l'âge de la responsabilité pénale mais pas l'âge de la majorité (moins de 18 ans), qui est suspecté, accusé ou condamné d’/à une infraction à la loi pénale (selon le droit pénal national). </a:t>
            </a:r>
            <a:endParaRPr lang="fr-FR" dirty="0">
              <a:solidFill>
                <a:prstClr val="black"/>
              </a:solidFill>
            </a:endParaRPr>
          </a:p>
        </p:txBody>
      </p:sp>
      <p:pic>
        <p:nvPicPr>
          <p:cNvPr id="11" name="Image 10"/>
          <p:cNvPicPr>
            <a:picLocks noChangeAspect="1"/>
          </p:cNvPicPr>
          <p:nvPr/>
        </p:nvPicPr>
        <p:blipFill rotWithShape="1">
          <a:blip r:embed="rId3"/>
          <a:srcRect l="4500" t="15058" r="6212" b="9802"/>
          <a:stretch/>
        </p:blipFill>
        <p:spPr>
          <a:xfrm>
            <a:off x="9597309" y="248343"/>
            <a:ext cx="2168434" cy="111541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9AF38369-8B6E-7EBD-9053-D74C5A111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803" y="5938098"/>
            <a:ext cx="2443197" cy="769441"/>
          </a:xfrm>
          <a:prstGeom prst="rect">
            <a:avLst/>
          </a:prstGeom>
        </p:spPr>
      </p:pic>
    </p:spTree>
    <p:extLst>
      <p:ext uri="{BB962C8B-B14F-4D97-AF65-F5344CB8AC3E}">
        <p14:creationId xmlns:p14="http://schemas.microsoft.com/office/powerpoint/2010/main" val="304410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614278" y="220541"/>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 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2905007" y="1851638"/>
            <a:ext cx="8877705" cy="4247317"/>
          </a:xfrm>
          <a:prstGeom prst="rect">
            <a:avLst/>
          </a:prstGeom>
          <a:noFill/>
        </p:spPr>
        <p:txBody>
          <a:bodyPr wrap="square" rtlCol="0">
            <a:spAutoFit/>
          </a:bodyPr>
          <a:lstStyle/>
          <a:p>
            <a:pPr algn="just"/>
            <a:r>
              <a:rPr lang="fr-FR" dirty="0"/>
              <a:t>3. Les Etats parties s'efforcent de promouvoir l'adoption de lois, de procédures, la mise en place d'autorités et d'institutions spécialement conçues pour les enfants suspectés, accusés ou convaincus d'infraction à la loi pénale, et en particulier :</a:t>
            </a:r>
          </a:p>
          <a:p>
            <a:pPr algn="just"/>
            <a:r>
              <a:rPr lang="fr-FR" dirty="0"/>
              <a:t>a) D'établir un âge minimum au-dessous duquel les enfants seront présumés n'avoir pas la capacité d'enfreindre la loi pénale;</a:t>
            </a:r>
          </a:p>
          <a:p>
            <a:pPr algn="just"/>
            <a:r>
              <a:rPr lang="fr-FR" dirty="0"/>
              <a:t>b) De prendre des mesures, chaque fois que cela est possible et souhaitable, pour traiter ces enfants sans recourir à la procédure judiciaire, étant cependant entendu que les droits de l'homme et les garanties légales doivent être pleinement respectés.</a:t>
            </a:r>
          </a:p>
          <a:p>
            <a:pPr algn="just"/>
            <a:endParaRPr lang="fr-FR" dirty="0"/>
          </a:p>
          <a:p>
            <a:pPr algn="just"/>
            <a:r>
              <a:rPr lang="fr-FR" dirty="0"/>
              <a:t>4. Toute une gamme de dispositions, relatives notamment aux soins, à l'orientation et à la supervision, aux conseils, à la probation, au placement familial, aux programmes d'éducation générale et professionnelle et aux solutions autres qu'institutionnelles seront prévues en vue d'assurer aux enfants un traitement conforme à leur bien-être et proportionné à leur situation et à l'infraction.</a:t>
            </a:r>
          </a:p>
          <a:p>
            <a:endParaRPr lang="fr-BE" dirty="0"/>
          </a:p>
        </p:txBody>
      </p:sp>
      <p:sp>
        <p:nvSpPr>
          <p:cNvPr id="10" name="ZoneTexte 9">
            <a:extLst>
              <a:ext uri="{FF2B5EF4-FFF2-40B4-BE49-F238E27FC236}">
                <a16:creationId xmlns:a16="http://schemas.microsoft.com/office/drawing/2014/main" id="{31378776-A142-408E-9964-67E8A49530E5}"/>
              </a:ext>
            </a:extLst>
          </p:cNvPr>
          <p:cNvSpPr txBox="1"/>
          <p:nvPr/>
        </p:nvSpPr>
        <p:spPr>
          <a:xfrm>
            <a:off x="3642610" y="1035151"/>
            <a:ext cx="6642106" cy="461665"/>
          </a:xfrm>
          <a:prstGeom prst="rect">
            <a:avLst/>
          </a:prstGeom>
          <a:noFill/>
        </p:spPr>
        <p:txBody>
          <a:bodyPr wrap="square" rtlCol="0">
            <a:spAutoFit/>
          </a:bodyPr>
          <a:lstStyle/>
          <a:p>
            <a:r>
              <a:rPr lang="fr-FR" sz="2400" b="1" dirty="0"/>
              <a:t>Convention relative aux droits de l’enfant, art 40</a:t>
            </a:r>
          </a:p>
        </p:txBody>
      </p:sp>
      <p:pic>
        <p:nvPicPr>
          <p:cNvPr id="3" name="Image 2" descr="Une image contenant texte&#10;&#10;Description générée automatiquement">
            <a:extLst>
              <a:ext uri="{FF2B5EF4-FFF2-40B4-BE49-F238E27FC236}">
                <a16:creationId xmlns:a16="http://schemas.microsoft.com/office/drawing/2014/main" id="{023FD807-410B-09C0-94E5-2D4A8BA7D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803" y="5938098"/>
            <a:ext cx="2443197" cy="769441"/>
          </a:xfrm>
          <a:prstGeom prst="rect">
            <a:avLst/>
          </a:prstGeom>
        </p:spPr>
      </p:pic>
    </p:spTree>
    <p:extLst>
      <p:ext uri="{BB962C8B-B14F-4D97-AF65-F5344CB8AC3E}">
        <p14:creationId xmlns:p14="http://schemas.microsoft.com/office/powerpoint/2010/main" val="339865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531995" y="218016"/>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 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2948536" y="2007219"/>
            <a:ext cx="7423374" cy="2031325"/>
          </a:xfrm>
          <a:prstGeom prst="rect">
            <a:avLst/>
          </a:prstGeom>
          <a:noFill/>
        </p:spPr>
        <p:txBody>
          <a:bodyPr wrap="square" rtlCol="0">
            <a:spAutoFit/>
          </a:bodyPr>
          <a:lstStyle/>
          <a:p>
            <a:r>
              <a:rPr lang="fr-FR" b="1" dirty="0"/>
              <a:t>Comité des droits de l’Enfant , Observation générale n°24</a:t>
            </a:r>
          </a:p>
          <a:p>
            <a:endParaRPr lang="fr-FR" dirty="0"/>
          </a:p>
          <a:p>
            <a:pPr marL="285750" indent="-285750">
              <a:buFont typeface="Arial" panose="020B0604020202020204" pitchFamily="34" charset="0"/>
              <a:buChar char="•"/>
            </a:pPr>
            <a:r>
              <a:rPr lang="fr-FR" dirty="0"/>
              <a:t>Prévention et intervention précoce</a:t>
            </a:r>
          </a:p>
          <a:p>
            <a:pPr marL="285750" indent="-285750">
              <a:buFont typeface="Arial" panose="020B0604020202020204" pitchFamily="34" charset="0"/>
              <a:buChar char="•"/>
            </a:pPr>
            <a:r>
              <a:rPr lang="fr-FR" dirty="0"/>
              <a:t>Mesures spécifiques pour les enfants au-dessus de l'âge minimum de responsabilité pénale </a:t>
            </a:r>
          </a:p>
          <a:p>
            <a:pPr marL="285750" indent="-285750">
              <a:buFont typeface="Arial" panose="020B0604020202020204" pitchFamily="34" charset="0"/>
              <a:buChar char="•"/>
            </a:pPr>
            <a:r>
              <a:rPr lang="fr-FR" dirty="0"/>
              <a:t>Âge minimum de  responsabilité pénale</a:t>
            </a:r>
          </a:p>
          <a:p>
            <a:pPr marL="285750" indent="-285750">
              <a:buFont typeface="Arial" panose="020B0604020202020204" pitchFamily="34" charset="0"/>
              <a:buChar char="•"/>
            </a:pPr>
            <a:r>
              <a:rPr lang="fr-FR" dirty="0"/>
              <a:t>Garanties d'un procès équitable  </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4299548" y="966558"/>
            <a:ext cx="5846402" cy="830997"/>
          </a:xfrm>
          <a:prstGeom prst="rect">
            <a:avLst/>
          </a:prstGeom>
          <a:noFill/>
        </p:spPr>
        <p:txBody>
          <a:bodyPr wrap="square" rtlCol="0">
            <a:spAutoFit/>
          </a:bodyPr>
          <a:lstStyle/>
          <a:p>
            <a:r>
              <a:rPr lang="fr-FR" sz="2400" b="1" dirty="0"/>
              <a:t>Principes fondamentaux de l'ONU en matière de justice pour mineurs</a:t>
            </a:r>
          </a:p>
        </p:txBody>
      </p:sp>
      <p:pic>
        <p:nvPicPr>
          <p:cNvPr id="3" name="Image 2"/>
          <p:cNvPicPr>
            <a:picLocks noChangeAspect="1"/>
          </p:cNvPicPr>
          <p:nvPr/>
        </p:nvPicPr>
        <p:blipFill>
          <a:blip r:embed="rId4"/>
          <a:stretch>
            <a:fillRect/>
          </a:stretch>
        </p:blipFill>
        <p:spPr>
          <a:xfrm rot="1116464">
            <a:off x="9740993" y="2877683"/>
            <a:ext cx="1905308" cy="2675665"/>
          </a:xfrm>
          <a:prstGeom prst="rect">
            <a:avLst/>
          </a:prstGeom>
        </p:spPr>
      </p:pic>
      <p:pic>
        <p:nvPicPr>
          <p:cNvPr id="6" name="Image 5"/>
          <p:cNvPicPr>
            <a:picLocks noChangeAspect="1"/>
          </p:cNvPicPr>
          <p:nvPr/>
        </p:nvPicPr>
        <p:blipFill>
          <a:blip r:embed="rId5"/>
          <a:stretch>
            <a:fillRect/>
          </a:stretch>
        </p:blipFill>
        <p:spPr>
          <a:xfrm>
            <a:off x="139700" y="4990242"/>
            <a:ext cx="1231900" cy="1200712"/>
          </a:xfrm>
          <a:prstGeom prst="rect">
            <a:avLst/>
          </a:prstGeom>
        </p:spPr>
      </p:pic>
      <p:sp>
        <p:nvSpPr>
          <p:cNvPr id="11" name="ZoneTexte 10"/>
          <p:cNvSpPr txBox="1"/>
          <p:nvPr/>
        </p:nvSpPr>
        <p:spPr>
          <a:xfrm>
            <a:off x="139700" y="6190954"/>
            <a:ext cx="1231900" cy="646331"/>
          </a:xfrm>
          <a:prstGeom prst="rect">
            <a:avLst/>
          </a:prstGeom>
          <a:solidFill>
            <a:schemeClr val="bg1"/>
          </a:solidFill>
        </p:spPr>
        <p:txBody>
          <a:bodyPr wrap="square" rtlCol="0">
            <a:spAutoFit/>
          </a:bodyPr>
          <a:lstStyle/>
          <a:p>
            <a:pPr algn="ctr"/>
            <a:r>
              <a:rPr lang="fr-BE" sz="1200" dirty="0"/>
              <a:t>QR Code pour les Observations générales </a:t>
            </a:r>
          </a:p>
        </p:txBody>
      </p:sp>
      <p:pic>
        <p:nvPicPr>
          <p:cNvPr id="4" name="Image 3" descr="Une image contenant texte&#10;&#10;Description générée automatiquement">
            <a:extLst>
              <a:ext uri="{FF2B5EF4-FFF2-40B4-BE49-F238E27FC236}">
                <a16:creationId xmlns:a16="http://schemas.microsoft.com/office/drawing/2014/main" id="{8CD4FD44-620D-5B94-FB4F-08E02A07D7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2803" y="5938098"/>
            <a:ext cx="2443197" cy="769441"/>
          </a:xfrm>
          <a:prstGeom prst="rect">
            <a:avLst/>
          </a:prstGeom>
        </p:spPr>
      </p:pic>
    </p:spTree>
    <p:extLst>
      <p:ext uri="{BB962C8B-B14F-4D97-AF65-F5344CB8AC3E}">
        <p14:creationId xmlns:p14="http://schemas.microsoft.com/office/powerpoint/2010/main" val="241980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531995" y="218016"/>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Le </a:t>
            </a:r>
            <a:r>
              <a:rPr lang="en-GB" sz="1100" dirty="0" err="1">
                <a:solidFill>
                  <a:prstClr val="black"/>
                </a:solidFill>
              </a:rPr>
              <a:t>projet</a:t>
            </a:r>
            <a:r>
              <a:rPr lang="en-GB" sz="1100" dirty="0">
                <a:solidFill>
                  <a:prstClr val="black"/>
                </a:solidFill>
              </a:rPr>
              <a:t> </a:t>
            </a:r>
            <a:r>
              <a:rPr lang="en-GB" sz="1100" dirty="0" err="1">
                <a:solidFill>
                  <a:prstClr val="black"/>
                </a:solidFill>
              </a:rPr>
              <a:t>est</a:t>
            </a:r>
            <a:r>
              <a:rPr lang="en-GB" sz="1100" dirty="0">
                <a:solidFill>
                  <a:prstClr val="black"/>
                </a:solidFill>
              </a:rPr>
              <a:t> </a:t>
            </a:r>
            <a:r>
              <a:rPr lang="en-GB" sz="1100" dirty="0" err="1">
                <a:solidFill>
                  <a:prstClr val="black"/>
                </a:solidFill>
              </a:rPr>
              <a:t>cofinancé</a:t>
            </a:r>
            <a:r>
              <a:rPr lang="en-GB" sz="1100" dirty="0">
                <a:solidFill>
                  <a:prstClr val="black"/>
                </a:solidFill>
              </a:rPr>
              <a:t> par le programme Justice de </a:t>
            </a:r>
            <a:r>
              <a:rPr lang="en-GB" sz="1100" dirty="0" err="1">
                <a:solidFill>
                  <a:prstClr val="black"/>
                </a:solidFill>
              </a:rPr>
              <a:t>l'Union</a:t>
            </a:r>
            <a:r>
              <a:rPr lang="en-GB" sz="1100" dirty="0">
                <a:solidFill>
                  <a:prstClr val="black"/>
                </a:solidFill>
              </a:rPr>
              <a:t> </a:t>
            </a:r>
            <a:r>
              <a:rPr lang="en-GB" sz="1100" dirty="0" err="1">
                <a:solidFill>
                  <a:prstClr val="black"/>
                </a:solidFill>
              </a:rPr>
              <a:t>européenne</a:t>
            </a:r>
            <a:r>
              <a:rPr lang="en-GB" sz="1100" dirty="0">
                <a:solidFill>
                  <a:prstClr val="black"/>
                </a:solidFill>
              </a:rPr>
              <a:t> (2014 - 2020).</a:t>
            </a:r>
          </a:p>
          <a:p>
            <a:endParaRPr lang="en-GB" sz="1100" dirty="0">
              <a:solidFill>
                <a:prstClr val="black"/>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err="1">
                <a:solidFill>
                  <a:schemeClr val="bg1"/>
                </a:solidFill>
              </a:rPr>
              <a:t>Partie</a:t>
            </a:r>
            <a:r>
              <a:rPr lang="en-US" sz="3600" dirty="0">
                <a:solidFill>
                  <a:schemeClr val="bg1"/>
                </a:solidFill>
              </a:rPr>
              <a:t> 1: Philosophie du </a:t>
            </a:r>
            <a:r>
              <a:rPr lang="en-US" sz="3600" dirty="0" err="1">
                <a:solidFill>
                  <a:schemeClr val="bg1"/>
                </a:solidFill>
              </a:rPr>
              <a:t>système</a:t>
            </a:r>
            <a:r>
              <a:rPr lang="en-US" sz="3600" dirty="0">
                <a:solidFill>
                  <a:schemeClr val="bg1"/>
                </a:solidFill>
              </a:rPr>
              <a:t> </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4768626" y="2263764"/>
            <a:ext cx="6931803" cy="2862322"/>
          </a:xfrm>
          <a:prstGeom prst="rect">
            <a:avLst/>
          </a:prstGeom>
          <a:noFill/>
        </p:spPr>
        <p:txBody>
          <a:bodyPr wrap="square" rtlCol="0">
            <a:spAutoFit/>
          </a:bodyPr>
          <a:lstStyle/>
          <a:p>
            <a:pPr algn="just"/>
            <a:r>
              <a:rPr lang="en-GB" dirty="0" err="1"/>
              <a:t>Autres</a:t>
            </a:r>
            <a:r>
              <a:rPr lang="en-GB" dirty="0"/>
              <a:t> sources </a:t>
            </a:r>
            <a:r>
              <a:rPr lang="en-GB" dirty="0" err="1"/>
              <a:t>clés</a:t>
            </a:r>
            <a:r>
              <a:rPr lang="en-GB" dirty="0"/>
              <a:t> </a:t>
            </a:r>
            <a:r>
              <a:rPr lang="en-GB" dirty="0" err="1"/>
              <a:t>concernant</a:t>
            </a:r>
            <a:r>
              <a:rPr lang="en-GB" dirty="0"/>
              <a:t> la justice pour </a:t>
            </a:r>
            <a:r>
              <a:rPr lang="en-GB" dirty="0" err="1"/>
              <a:t>mineurs</a:t>
            </a:r>
            <a:r>
              <a:rPr lang="en-GB" dirty="0"/>
              <a:t> :</a:t>
            </a:r>
          </a:p>
          <a:p>
            <a:pPr marL="285750" indent="-285750" algn="just">
              <a:buFontTx/>
              <a:buChar char="-"/>
            </a:pPr>
            <a:r>
              <a:rPr lang="en-GB" dirty="0" err="1"/>
              <a:t>Autres</a:t>
            </a:r>
            <a:r>
              <a:rPr lang="en-GB" dirty="0"/>
              <a:t> </a:t>
            </a:r>
            <a:r>
              <a:rPr lang="en-GB" b="1" dirty="0"/>
              <a:t>observations </a:t>
            </a:r>
            <a:r>
              <a:rPr lang="en-GB" b="1" dirty="0" err="1"/>
              <a:t>générale</a:t>
            </a:r>
            <a:r>
              <a:rPr lang="en-GB" dirty="0" err="1"/>
              <a:t>s</a:t>
            </a:r>
            <a:r>
              <a:rPr lang="en-GB" dirty="0"/>
              <a:t> sur la Convention relative aux droits de </a:t>
            </a:r>
            <a:r>
              <a:rPr lang="en-GB" dirty="0" err="1"/>
              <a:t>l’enfant</a:t>
            </a:r>
            <a:r>
              <a:rPr lang="en-GB" dirty="0"/>
              <a:t> (12,14…)</a:t>
            </a:r>
          </a:p>
          <a:p>
            <a:pPr marL="285750" indent="-285750" algn="just">
              <a:buFontTx/>
              <a:buChar char="-"/>
            </a:pPr>
            <a:r>
              <a:rPr lang="fr-FR" b="1" dirty="0"/>
              <a:t>Règles de Beijing</a:t>
            </a:r>
            <a:r>
              <a:rPr lang="en-GB" b="1" dirty="0"/>
              <a:t> </a:t>
            </a:r>
            <a:r>
              <a:rPr lang="en-GB" dirty="0"/>
              <a:t>(</a:t>
            </a:r>
            <a:r>
              <a:rPr lang="fr-FR" dirty="0"/>
              <a:t>L'Ensemble de règles minima des Nations Unies pour l'administration de la justice pour mineurs,</a:t>
            </a:r>
            <a:r>
              <a:rPr lang="en-GB" dirty="0"/>
              <a:t>)</a:t>
            </a:r>
          </a:p>
          <a:p>
            <a:pPr marL="285750" indent="-285750" algn="just">
              <a:buFontTx/>
              <a:buChar char="-"/>
            </a:pPr>
            <a:r>
              <a:rPr lang="fr-FR" b="1" dirty="0"/>
              <a:t>Principes de Riyad</a:t>
            </a:r>
            <a:r>
              <a:rPr lang="en-GB" b="1" dirty="0"/>
              <a:t> </a:t>
            </a:r>
            <a:r>
              <a:rPr lang="en-GB" dirty="0"/>
              <a:t>(</a:t>
            </a:r>
            <a:r>
              <a:rPr lang="fr-FR" dirty="0"/>
              <a:t>Principes directeurs des Nations Unies pour la prévention de la délinquance juvénile )</a:t>
            </a:r>
            <a:endParaRPr lang="en-US" dirty="0"/>
          </a:p>
          <a:p>
            <a:pPr marL="285750" indent="-285750" algn="just">
              <a:buFontTx/>
              <a:buChar char="-"/>
            </a:pPr>
            <a:r>
              <a:rPr lang="fr-FR" b="1" dirty="0"/>
              <a:t>Règles de</a:t>
            </a:r>
            <a:r>
              <a:rPr lang="en-GB" dirty="0"/>
              <a:t> </a:t>
            </a:r>
            <a:r>
              <a:rPr lang="en-GB" b="1" dirty="0"/>
              <a:t>Havana </a:t>
            </a:r>
            <a:r>
              <a:rPr lang="en-GB" dirty="0"/>
              <a:t>(</a:t>
            </a:r>
            <a:r>
              <a:rPr lang="fr-FR" dirty="0"/>
              <a:t>Règles des Nations Unies pour la protection des mineurs privés de liberté</a:t>
            </a:r>
            <a:r>
              <a:rPr lang="en-US" dirty="0"/>
              <a:t>)</a:t>
            </a:r>
            <a:endParaRPr lang="en-GB" dirty="0"/>
          </a:p>
          <a:p>
            <a:endParaRPr lang="fr-BE" dirty="0"/>
          </a:p>
        </p:txBody>
      </p:sp>
      <p:sp>
        <p:nvSpPr>
          <p:cNvPr id="10" name="ZoneTexte 9">
            <a:extLst>
              <a:ext uri="{FF2B5EF4-FFF2-40B4-BE49-F238E27FC236}">
                <a16:creationId xmlns:a16="http://schemas.microsoft.com/office/drawing/2014/main" id="{31378776-A142-408E-9964-67E8A49530E5}"/>
              </a:ext>
            </a:extLst>
          </p:cNvPr>
          <p:cNvSpPr txBox="1"/>
          <p:nvPr/>
        </p:nvSpPr>
        <p:spPr>
          <a:xfrm>
            <a:off x="4270224" y="1076300"/>
            <a:ext cx="5875726" cy="830997"/>
          </a:xfrm>
          <a:prstGeom prst="rect">
            <a:avLst/>
          </a:prstGeom>
          <a:noFill/>
        </p:spPr>
        <p:txBody>
          <a:bodyPr wrap="square" rtlCol="0">
            <a:spAutoFit/>
          </a:bodyPr>
          <a:lstStyle/>
          <a:p>
            <a:r>
              <a:rPr lang="en-US" sz="2400" b="1" dirty="0" err="1"/>
              <a:t>Principes</a:t>
            </a:r>
            <a:r>
              <a:rPr lang="en-US" sz="2400" b="1" dirty="0"/>
              <a:t> </a:t>
            </a:r>
            <a:r>
              <a:rPr lang="en-US" sz="2400" b="1" dirty="0" err="1"/>
              <a:t>fondamentaux</a:t>
            </a:r>
            <a:r>
              <a:rPr lang="en-US" sz="2400" b="1" dirty="0"/>
              <a:t> de </a:t>
            </a:r>
            <a:r>
              <a:rPr lang="en-US" sz="2400" b="1" dirty="0" err="1"/>
              <a:t>l'ONU</a:t>
            </a:r>
            <a:r>
              <a:rPr lang="en-US" sz="2400" b="1" dirty="0"/>
              <a:t> </a:t>
            </a:r>
            <a:r>
              <a:rPr lang="en-US" sz="2400" b="1" dirty="0" err="1"/>
              <a:t>en</a:t>
            </a:r>
            <a:r>
              <a:rPr lang="en-US" sz="2400" b="1" dirty="0"/>
              <a:t> matière de justice pour </a:t>
            </a:r>
            <a:r>
              <a:rPr lang="en-US" sz="2400" b="1" dirty="0" err="1"/>
              <a:t>mineurs</a:t>
            </a:r>
            <a:endParaRPr lang="en-US" sz="2400" b="1" dirty="0"/>
          </a:p>
        </p:txBody>
      </p:sp>
      <p:pic>
        <p:nvPicPr>
          <p:cNvPr id="12" name="Image 11"/>
          <p:cNvPicPr>
            <a:picLocks noChangeAspect="1"/>
          </p:cNvPicPr>
          <p:nvPr/>
        </p:nvPicPr>
        <p:blipFill>
          <a:blip r:embed="rId4"/>
          <a:stretch>
            <a:fillRect/>
          </a:stretch>
        </p:blipFill>
        <p:spPr>
          <a:xfrm>
            <a:off x="2500616" y="2732388"/>
            <a:ext cx="2162175" cy="198120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019AE22F-36EA-5C71-CF18-2CB29A326A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52" y="5938099"/>
            <a:ext cx="2460448" cy="769441"/>
          </a:xfrm>
          <a:prstGeom prst="rect">
            <a:avLst/>
          </a:prstGeom>
        </p:spPr>
      </p:pic>
    </p:spTree>
    <p:extLst>
      <p:ext uri="{BB962C8B-B14F-4D97-AF65-F5344CB8AC3E}">
        <p14:creationId xmlns:p14="http://schemas.microsoft.com/office/powerpoint/2010/main" val="381448424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4390</TotalTime>
  <Words>9406</Words>
  <Application>Microsoft Office PowerPoint</Application>
  <PresentationFormat>Grand écran</PresentationFormat>
  <Paragraphs>473</Paragraphs>
  <Slides>30</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Wingdings</vt:lpstr>
      <vt:lpstr>1_Thème Office</vt:lpstr>
      <vt:lpstr>Améliorer l’assistance juridique des mineurs en conflit avec la loi </vt:lpstr>
      <vt:lpstr>Présentation PowerPoint</vt:lpstr>
      <vt:lpstr>  </vt:lpstr>
      <vt:lpstr>Partie 1  </vt:lpstr>
      <vt:lpstr> </vt:lpstr>
      <vt:lpstr> </vt:lpstr>
      <vt:lpstr> </vt:lpstr>
      <vt:lpstr> </vt:lpstr>
      <vt:lpstr> </vt:lpstr>
      <vt:lpstr> </vt:lpstr>
      <vt:lpstr> </vt:lpstr>
      <vt:lpstr>Présentation PowerPoint</vt:lpstr>
      <vt:lpstr>Présentation PowerPoint</vt:lpstr>
      <vt:lpstr> </vt:lpstr>
      <vt:lpstr> </vt:lpstr>
      <vt:lpstr> </vt:lpstr>
      <vt:lpstr> </vt:lpstr>
      <vt:lpstr> </vt:lpstr>
      <vt:lpstr> </vt:lpstr>
      <vt:lpstr> </vt:lpstr>
      <vt:lpstr> </vt:lpstr>
      <vt:lpstr> </vt:lpstr>
      <vt:lpstr> </vt:lpstr>
      <vt:lpstr>Situation 1 – Le mineur </vt:lpstr>
      <vt:lpstr>Situation 2 – Le mineur </vt:lpstr>
      <vt:lpstr>Situation 3 – Le mineur </vt:lpstr>
      <vt:lpstr>Situation 4 – Le mineur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Andrea Thomas</cp:lastModifiedBy>
  <cp:revision>126</cp:revision>
  <dcterms:created xsi:type="dcterms:W3CDTF">2022-03-17T14:10:34Z</dcterms:created>
  <dcterms:modified xsi:type="dcterms:W3CDTF">2023-03-22T14:23:59Z</dcterms:modified>
</cp:coreProperties>
</file>